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slides/slide15.xml" Type="http://schemas.openxmlformats.org/officeDocument/2006/relationships/slide"/><Relationship Id="rId21" Target="slides/slide16.xml" Type="http://schemas.openxmlformats.org/officeDocument/2006/relationships/slide"/><Relationship Id="rId22" Target="slides/slide17.xml" Type="http://schemas.openxmlformats.org/officeDocument/2006/relationships/slide"/><Relationship Id="rId23" Target="slides/slide18.xml" Type="http://schemas.openxmlformats.org/officeDocument/2006/relationships/slide"/><Relationship Id="rId24" Target="slides/slide19.xml" Type="http://schemas.openxmlformats.org/officeDocument/2006/relationships/slide"/><Relationship Id="rId25" Target="slides/slide20.xml" Type="http://schemas.openxmlformats.org/officeDocument/2006/relationships/slide"/><Relationship Id="rId26" Target="slides/slide21.xml" Type="http://schemas.openxmlformats.org/officeDocument/2006/relationships/slide"/><Relationship Id="rId27" Target="slides/slide22.xml" Type="http://schemas.openxmlformats.org/officeDocument/2006/relationships/slide"/><Relationship Id="rId28" Target="slides/slide23.xml" Type="http://schemas.openxmlformats.org/officeDocument/2006/relationships/slide"/><Relationship Id="rId29" Target="slides/slide24.xml" Type="http://schemas.openxmlformats.org/officeDocument/2006/relationships/slide"/><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1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6.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1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20.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2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8.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Remembering History</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tedneward.com"/>
              </a:rPr>
              <a:t>ted@tedneward.com</a:t>
            </a:r>
            <a:r>
              <a:rPr lang="en-US"/>
              <a:t> </a:t>
            </a:r>
            <a:r>
              <a:rPr lang="en-US" sz="2400">
                <a:hlinkClick r:id="rId3" tooltip="http://blogs.tedneward.com"/>
              </a:rPr>
              <a:t>http://blogs.tedneward.com </a:t>
            </a:r>
            <a:r>
              <a:rPr lang="en-US"/>
              <a:t> </a:t>
            </a:r>
            <a:r>
              <a:rPr lang="en-US" sz="2400">
                <a:hlinkClick r:id="rId4" tooltip="http://twitter.com/tedneward"/>
              </a:rPr>
              <a:t>@tedneward</a:t>
            </a:r>
          </a:p>
        </p:txBody>
      </p:sp>
    </p:spTree>
  </p:cSld>
  <p:clrMapOvr>
    <a:masterClrMapping/>
  </p:clrMapOvr>
</p:sld>
</file>

<file path=ppt/slides/slide1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Lessons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Vendor goodwill is crucial on an ongoing basis</a:t>
            </a:r>
          </a:p>
        </p:txBody>
      </p:sp>
    </p:spTree>
  </p:cSld>
  <p:clrMapOvr>
    <a:masterClrMapping/>
  </p:clrMapOvr>
</p:sld>
</file>

<file path=ppt/slides/slide1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Lessons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Distributed objects yield bad models</a:t>
            </a:r>
          </a:p>
        </p:txBody>
      </p:sp>
    </p:spTree>
  </p:cSld>
  <p:clrMapOvr>
    <a:masterClrMapping/>
  </p:clrMapOvr>
</p:sld>
</file>

<file path=ppt/slides/slide1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Lessons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Start from the middle</a:t>
            </a:r>
          </a:p>
        </p:txBody>
      </p:sp>
    </p:spTree>
  </p:cSld>
  <p:clrMapOvr>
    <a:masterClrMapping/>
  </p:clrMapOvr>
</p:sld>
</file>

<file path=ppt/slides/slide1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Lessons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Recognize the flaws of the marshalling layer(s)</a:t>
            </a:r>
          </a:p>
        </p:txBody>
      </p:sp>
    </p:spTree>
  </p:cSld>
  <p:clrMapOvr>
    <a:masterClrMapping/>
  </p:clrMapOvr>
</p:sld>
</file>

<file path=ppt/slides/slide1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Lessons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RPC programming style has implicit liabilities</a:t>
            </a:r>
          </a:p>
        </p:txBody>
      </p:sp>
    </p:spTree>
  </p:cSld>
  <p:clrMapOvr>
    <a:masterClrMapping/>
  </p:clrMapOvr>
</p:sld>
</file>

<file path=ppt/slides/slide1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Lessons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It's all just middleware</a:t>
            </a:r>
          </a:p>
        </p:txBody>
      </p:sp>
    </p:spTree>
  </p:cSld>
  <p:clrMapOvr>
    <a:masterClrMapping/>
  </p:clrMapOvr>
</p:sld>
</file>

<file path=ppt/slides/slide1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Fallacies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What are these again?</a:t>
            </a:r>
            <a:endParaRPr lang="en-US" smtClean="0"/>
          </a:p>
        </p:txBody>
      </p:sp>
    </p:spTree>
  </p:cSld>
  <p:clrMapOvr>
    <a:masterClrMapping/>
  </p:clrMapOvr>
</p:sld>
</file>

<file path=ppt/slides/slide1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Fallacies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Fallacies are...</a:t>
            </a:r>
          </a:p>
          <a:p>
            <a:pPr lvl="0"/>
            <a:r>
              <a:rPr lang="en-US"/>
              <a:t>widely-believed falsehoods</a:t>
            </a:r>
          </a:p>
          <a:p>
            <a:pPr lvl="0"/>
            <a:r>
              <a:rPr lang="en-US"/>
              <a:t>incorrect assumptions</a:t>
            </a:r>
          </a:p>
          <a:p>
            <a:pPr lvl="0"/>
            <a:r>
              <a:rPr lang="en-US"/>
              <a:t>lovingly-endorsed "alternative facts"</a:t>
            </a:r>
          </a:p>
          <a:p>
            <a:pPr lvl="0"/>
            <a:r>
              <a:rPr lang="en-US"/>
              <a:t>mistakes that are all too easy to repeat</a:t>
            </a:r>
          </a:p>
          <a:p>
            <a:pPr lvl="0"/>
            <a:r>
              <a:rPr lang="en-US"/>
              <a:t>"anti-patterns"</a:t>
            </a:r>
          </a:p>
        </p:txBody>
      </p:sp>
    </p:spTree>
  </p:cSld>
  <p:clrMapOvr>
    <a:masterClrMapping/>
  </p:clrMapOvr>
</p:sld>
</file>

<file path=ppt/slides/slide1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Fallacies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To put it in Deutsch's own words...</a:t>
            </a:r>
          </a:p>
          <a:p>
            <a:pPr>
              <a:buNone/>
            </a:pPr>
            <a:r>
              <a:rPr lang="en-US"/>
              <a:t>"Essentially everyone, ... makes the following assumptions.</a:t>
            </a:r>
          </a:p>
          <a:p>
            <a:pPr>
              <a:buNone/>
            </a:pPr>
            <a:r>
              <a:rPr lang="en-US"/>
              <a:t>"All turn out to be false in the long run and all cause big trouble and painful learning experiences."</a:t>
            </a:r>
          </a:p>
        </p:txBody>
      </p:sp>
    </p:spTree>
  </p:cSld>
  <p:clrMapOvr>
    <a:masterClrMapping/>
  </p:clrMapOvr>
</p:sld>
</file>

<file path=ppt/slides/slide1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Fallacies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In theory...</a:t>
            </a:r>
          </a:p>
          <a:p>
            <a:pPr lvl="0"/>
            <a:r>
              <a:rPr lang="en-US"/>
              <a:t>... once you know about them, you can avoid them</a:t>
            </a:r>
          </a:p>
          <a:p>
            <a:pPr lvl="0">
              <a:buNone/>
            </a:pPr>
            <a:r>
              <a:rPr lang="en-US" b="true"/>
              <a:t>In practice...</a:t>
            </a:r>
          </a:p>
          <a:p>
            <a:pPr lvl="0"/>
            <a:r>
              <a:rPr lang="en-US"/>
              <a:t>... "Everyone makes these assumptions"</a:t>
            </a:r>
          </a:p>
          <a:p>
            <a:pPr lvl="1"/>
            <a:r>
              <a:rPr lang="en-US"/>
              <a:t>largely because they're easy to make</a:t>
            </a:r>
          </a:p>
          <a:p>
            <a:pPr lvl="1"/>
            <a:r>
              <a:rPr lang="en-US"/>
              <a:t>and they help us avoid hard truths</a:t>
            </a:r>
          </a:p>
          <a:p>
            <a:pPr lvl="1"/>
            <a:r>
              <a:rPr lang="en-US"/>
              <a:t>and painful realizations/pain points</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Distributed Systems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History a little closer to home</a:t>
            </a:r>
            <a:endParaRPr lang="en-US" smtClean="0"/>
          </a:p>
        </p:txBody>
      </p:sp>
    </p:spTree>
  </p:cSld>
  <p:clrMapOvr>
    <a:masterClrMapping/>
  </p:clrMapOvr>
</p:sld>
</file>

<file path=ppt/slides/slide2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Those who cannot remember the past are condemned to repeat it</a:t>
            </a:r>
          </a:p>
          <a:p>
            <a:pPr lvl="0"/>
            <a:r>
              <a:rPr lang="en-US"/>
              <a:t> --George Santanyana</a:t>
            </a:r>
          </a:p>
        </p:txBody>
      </p:sp>
    </p:spTree>
  </p:cSld>
  <p:clrMapOvr>
    <a:masterClrMapping/>
  </p:clrMapOvr>
</p:sld>
</file>

<file path=ppt/slides/slide2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Conclusions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The future isn't set in stone</a:t>
            </a:r>
          </a:p>
        </p:txBody>
      </p:sp>
    </p:spTree>
  </p:cSld>
  <p:clrMapOvr>
    <a:masterClrMapping/>
  </p:clrMapOvr>
</p:sld>
</file>

<file path=ppt/slides/slide2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Conclusions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The future isn't set in stone</a:t>
            </a:r>
          </a:p>
          <a:p>
            <a:pPr>
              <a:buNone/>
            </a:pPr>
            <a:r>
              <a:rPr lang="en-US"/>
              <a:t>But don't repeat the mistakes of the past</a:t>
            </a:r>
          </a:p>
        </p:txBody>
      </p:sp>
    </p:spTree>
  </p:cSld>
  <p:clrMapOvr>
    <a:masterClrMapping/>
  </p:clrMapOvr>
</p:sld>
</file>

<file path=ppt/slides/slide2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Conclusions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The future isn't set in stone</a:t>
            </a:r>
          </a:p>
          <a:p>
            <a:pPr>
              <a:buNone/>
            </a:pPr>
            <a:r>
              <a:rPr lang="en-US"/>
              <a:t>But don't repeat the mistakes of the past</a:t>
            </a:r>
          </a:p>
          <a:p>
            <a:pPr>
              <a:buNone/>
            </a:pPr>
            <a:r>
              <a:rPr lang="en-US"/>
              <a:t>And don't let the vendors oversell you on the tech</a:t>
            </a:r>
          </a:p>
        </p:txBody>
      </p:sp>
    </p:spTree>
  </p:cSld>
  <p:clrMapOvr>
    <a:masterClrMapping/>
  </p:clrMapOvr>
</p:sld>
</file>

<file path=ppt/slides/slide2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Who is this guy?</a:t>
            </a:r>
          </a:p>
          <a:p>
            <a:pPr lvl="0"/>
            <a:r>
              <a:rPr lang="en-US"/>
              <a:t>Architect, Engineering Manager/Leader, "force multiplier"</a:t>
            </a:r>
          </a:p>
          <a:p>
            <a:pPr lvl="0"/>
            <a:r>
              <a:rPr lang="en-US"/>
              <a:t>Principal -- Neward &amp; Associates</a:t>
            </a:r>
          </a:p>
          <a:p>
            <a:pPr lvl="1"/>
            <a:r>
              <a:rPr lang="en-US"/>
              <a:t>http://www.newardassociates.com</a:t>
            </a:r>
          </a:p>
          <a:p>
            <a:pPr lvl="0"/>
            <a:r>
              <a:rPr lang="en-US"/>
              <a:t>Educative (http://educative.io) Author</a:t>
            </a:r>
          </a:p>
          <a:p>
            <a:pPr lvl="1"/>
            <a:r>
              <a:rPr lang="en-US" i="true"/>
              <a:t>Performance Management for Engineering Managers</a:t>
            </a:r>
          </a:p>
          <a:p>
            <a:pPr lvl="0"/>
            <a:r>
              <a:rPr lang="en-US"/>
              <a:t>Author</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Distributed Systems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Web Services (WS-*)</a:t>
            </a:r>
          </a:p>
          <a:p>
            <a:pPr lvl="0"/>
            <a:r>
              <a:rPr lang="en-US"/>
              <a:t>Cross-language/platform</a:t>
            </a:r>
          </a:p>
          <a:p>
            <a:pPr lvl="0"/>
            <a:r>
              <a:rPr lang="en-US"/>
              <a:t>Standard marshalling layer</a:t>
            </a:r>
          </a:p>
          <a:p>
            <a:pPr lvl="0"/>
            <a:r>
              <a:rPr lang="en-US"/>
              <a:t>Widespread industry/vendor support</a:t>
            </a:r>
          </a:p>
          <a:p>
            <a:pPr lvl="0"/>
            <a:r>
              <a:rPr lang="en-US"/>
              <a:t>Extensive horizontal services</a:t>
            </a:r>
          </a:p>
          <a:p>
            <a:pPr lvl="0"/>
            <a:r>
              <a:rPr lang="en-US"/>
              <a:t>Buzzword of the day: 2002-2008</a:t>
            </a:r>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Distributed Systems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JavaEE/Java2 Enterprise Edition</a:t>
            </a:r>
          </a:p>
          <a:p>
            <a:pPr lvl="0"/>
            <a:r>
              <a:rPr lang="en-US"/>
              <a:t>Java platform (cross-platform/OS)</a:t>
            </a:r>
          </a:p>
          <a:p>
            <a:pPr lvl="0"/>
            <a:r>
              <a:rPr lang="en-US"/>
              <a:t>Standard marshalling layer</a:t>
            </a:r>
          </a:p>
          <a:p>
            <a:pPr lvl="0"/>
            <a:r>
              <a:rPr lang="en-US"/>
              <a:t>Widespread industry/vendor support</a:t>
            </a:r>
          </a:p>
          <a:p>
            <a:pPr lvl="0"/>
            <a:r>
              <a:rPr lang="en-US"/>
              <a:t>Extensive horizontal/vertical services</a:t>
            </a:r>
          </a:p>
          <a:p>
            <a:pPr lvl="0"/>
            <a:r>
              <a:rPr lang="en-US"/>
              <a:t>Buzzword of the day: 2000-2005</a:t>
            </a:r>
          </a:p>
        </p:txBody>
      </p:sp>
    </p:spTree>
  </p:cSld>
  <p:clrMapOvr>
    <a:masterClrMapping/>
  </p:clrMapOvr>
</p:sld>
</file>

<file path=ppt/slides/slide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Distributed Systems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CORBA</a:t>
            </a:r>
          </a:p>
          <a:p>
            <a:pPr lvl="0"/>
            <a:r>
              <a:rPr lang="en-US"/>
              <a:t>Cross-language/platform</a:t>
            </a:r>
          </a:p>
          <a:p>
            <a:pPr lvl="0"/>
            <a:r>
              <a:rPr lang="en-US"/>
              <a:t>Standard marshalling layer</a:t>
            </a:r>
          </a:p>
          <a:p>
            <a:pPr lvl="0"/>
            <a:r>
              <a:rPr lang="en-US"/>
              <a:t>Widespread industry/vendor support</a:t>
            </a:r>
          </a:p>
          <a:p>
            <a:pPr lvl="0"/>
            <a:r>
              <a:rPr lang="en-US"/>
              <a:t>Extensive horizontal services</a:t>
            </a:r>
          </a:p>
          <a:p>
            <a:pPr lvl="0"/>
            <a:r>
              <a:rPr lang="en-US"/>
              <a:t>Buzzword of the day: 1996-1998</a:t>
            </a:r>
          </a:p>
        </p:txBody>
      </p:sp>
    </p:spTree>
  </p:cSld>
  <p:clrMapOvr>
    <a:masterClrMapping/>
  </p:clrMapOvr>
</p:sld>
</file>

<file path=ppt/slides/slide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Distributed Systems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DCE OSF RPC</a:t>
            </a:r>
          </a:p>
          <a:p>
            <a:pPr lvl="0"/>
            <a:r>
              <a:rPr lang="en-US"/>
              <a:t>Cross-language/platform</a:t>
            </a:r>
          </a:p>
          <a:p>
            <a:pPr lvl="0"/>
            <a:r>
              <a:rPr lang="en-US"/>
              <a:t>Standard marshalling layer</a:t>
            </a:r>
          </a:p>
          <a:p>
            <a:pPr lvl="0"/>
            <a:r>
              <a:rPr lang="en-US"/>
              <a:t>Widespread industry/vendor support</a:t>
            </a:r>
          </a:p>
          <a:p>
            <a:pPr lvl="0"/>
            <a:r>
              <a:rPr lang="en-US"/>
              <a:t>Extensive horizontal services</a:t>
            </a:r>
          </a:p>
          <a:p>
            <a:pPr lvl="0"/>
            <a:r>
              <a:rPr lang="en-US"/>
              <a:t>Buzzword of the day: 1992-1994</a:t>
            </a:r>
          </a:p>
        </p:txBody>
      </p:sp>
    </p:spTree>
  </p:cSld>
  <p:clrMapOvr>
    <a:masterClrMapping/>
  </p:clrMapOvr>
</p:sld>
</file>

<file path=ppt/slides/slide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MORAL</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Those who cannot remember the past are condemned to repeat it</a:t>
            </a:r>
          </a:p>
          <a:p>
            <a:pPr lvl="0"/>
            <a:r>
              <a:rPr lang="en-US"/>
              <a:t> --George Santanyana</a:t>
            </a:r>
          </a:p>
        </p:txBody>
      </p:sp>
    </p:spTree>
  </p:cSld>
  <p:clrMapOvr>
    <a:masterClrMapping/>
  </p:clrMapOvr>
</p:sld>
</file>

<file path=ppt/slides/slide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Lessons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Learning from the past</a:t>
            </a:r>
            <a:endParaRPr lang="en-US" smtClean="0"/>
          </a:p>
        </p:txBody>
      </p:sp>
    </p:spTree>
  </p:cSld>
  <p:clrMapOvr>
    <a:masterClrMapping/>
  </p:clrMapOvr>
</p:sld>
</file>

<file path=ppt/slides/slide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Lessons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Interoperability is crucial from the start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2023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What do Imperial Germany, Napoleonic France, Czarist Russia, Web Services, OSF RPC and CORBA have in common? A lot more than you might think. History is filled with "learning opportunities" for those who are aware of it, and the history of distributed systems is no different. In this keynote, we'll examine the lessons of history--of both kinds--and learn how to draw interesting inferences for the future out of what's happened in the past. Don't let an ignorance of what has gone before lead you down an easily-avoidable path.
</dc:description>
  <cp:keywords>Keynote, Distributed Systems</cp:keywords>
  <dcterms:modified xsi:type="dcterms:W3CDTF">2011-08-01T06:04:30Z</dcterms:modified>
  <cp:revision>1</cp:revision>
  <dc:subject>Keynote, Distributed Systems</dc:subject>
  <dc:title>Remembering History</dc:title>
</cp:coreProperties>
</file>