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Managers are from Mars,</a:t>
            </a:r>
          </a:p>
          <a:p>
            <a:r>
              <a:rPr lang="en-US"/>
              <a:t>Developers are from Venus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Developers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aka 'code monkeys'</a:t>
            </a:r>
            <a:endParaRPr lang="en-US" smtClean="0"/>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developers do?</a:t>
            </a:r>
          </a:p>
          <a:p>
            <a:pPr lvl="0"/>
            <a:r>
              <a:rPr lang="en-US"/>
              <a:t>Make the world more complicated and complex, of course!</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developers do?</a:t>
            </a:r>
          </a:p>
          <a:p>
            <a:pPr lvl="0"/>
            <a:r>
              <a:rPr lang="en-US"/>
              <a:t>Developers seek to solve problems</a:t>
            </a:r>
          </a:p>
          <a:p>
            <a:pPr lvl="1"/>
            <a:r>
              <a:rPr lang="en-US"/>
              <a:t>... which usually means writing software to provide automation</a:t>
            </a:r>
          </a:p>
          <a:p>
            <a:pPr lvl="0"/>
            <a:r>
              <a:rPr lang="en-US"/>
              <a:t>... that other people have</a:t>
            </a:r>
          </a:p>
          <a:p>
            <a:pPr lvl="1"/>
            <a:r>
              <a:rPr lang="en-US"/>
              <a:t>... because developers are experts in computers, not other things</a:t>
            </a:r>
          </a:p>
          <a:p>
            <a:pPr lvl="0"/>
            <a:r>
              <a:rPr lang="en-US"/>
              <a:t>... that haven't been solved before</a:t>
            </a:r>
          </a:p>
          <a:p>
            <a:pPr lvl="1"/>
            <a:r>
              <a:rPr lang="en-US"/>
              <a:t>... because if it's already been solved, it's automated already</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 by telling computers what to do</a:t>
            </a:r>
          </a:p>
          <a:p>
            <a:pPr lvl="0"/>
            <a:r>
              <a:rPr lang="en-US"/>
              <a:t>... creating new code/scripts</a:t>
            </a:r>
          </a:p>
          <a:p>
            <a:pPr lvl="0"/>
            <a:r>
              <a:rPr lang="en-US"/>
              <a:t>... evaluating the results</a:t>
            </a:r>
          </a:p>
          <a:p>
            <a:pPr lvl="0"/>
            <a:r>
              <a:rPr lang="en-US"/>
              <a:t>... anticipating possible failure conditions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Software development is fundamentally an act of creation</a:t>
            </a:r>
          </a:p>
          <a:p>
            <a:pPr lvl="0"/>
            <a:r>
              <a:rPr lang="en-US"/>
              <a:t>... which requires inspiration and creativity</a:t>
            </a:r>
          </a:p>
          <a:p>
            <a:pPr lvl="0"/>
            <a:r>
              <a:rPr lang="en-US"/>
              <a:t>... focus and intensity</a:t>
            </a:r>
          </a:p>
          <a:p>
            <a:pPr lvl="0"/>
            <a:r>
              <a:rPr lang="en-US"/>
              <a:t>... like trying to put together a puzzle</a:t>
            </a:r>
          </a:p>
          <a:p>
            <a:pPr lvl="0"/>
            <a:r>
              <a:rPr lang="en-US"/>
              <a:t>... or trying to create a new puzzle</a:t>
            </a:r>
          </a:p>
          <a:p>
            <a:pPr lvl="0"/>
            <a:r>
              <a:rPr lang="en-US"/>
              <a:t>... or writing or painting or "innovating"</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act of creation is best done in "flow"</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"Psychological Flow captures the positive mental state of being completely absorbed, focused, and involved in your activities at a certain point in time, as well as deriving enjoyment from being engaged in that activity."</a:t>
            </a:r>
            <a:r>
              <a:rPr lang="en-US"/>
              <a:t>- https://positivepsychology.com/what-is-flow/</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“My mind isn’t wandering. I am not thinking of something else. I am totally involved in what I am doing. My body feels good. I don’t seem to hear anything. The world seems to be cut off from me. I am less aware of myself and my problems.”</a:t>
            </a:r>
            <a:r>
              <a:rPr lang="en-US"/>
              <a:t>- https://positivepsychology.com/what-is-flow/</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 being completely involved in an activity for its own sake. The ego falls away. Time flies. Every action, movement, and thought follows inevitably from the previous one, like playing jazz. Your whole being is involved, and you’re using your skills to the utmost.”</a:t>
            </a:r>
            <a:r>
              <a:rPr lang="en-US"/>
              <a:t>- https://positivepsychology.com/what-is-flow/</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Almost every developer craves this state</a:t>
            </a:r>
          </a:p>
          <a:p>
            <a:pPr>
              <a:buNone/>
            </a:pPr>
            <a:r>
              <a:rPr lang="en-US"/>
              <a:t>Almost every human craves this state, in fact</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Developers and managers don't get along</a:t>
            </a:r>
          </a:p>
          <a:p>
            <a:pPr lvl="0"/>
            <a:r>
              <a:rPr lang="en-US"/>
              <a:t>Developers chafe</a:t>
            </a:r>
          </a:p>
          <a:p>
            <a:pPr lvl="0"/>
            <a:r>
              <a:rPr lang="en-US"/>
              <a:t>Managers chase</a:t>
            </a:r>
          </a:p>
          <a:p>
            <a:pPr lvl="0"/>
            <a:r>
              <a:rPr lang="en-US"/>
              <a:t>Developers resist</a:t>
            </a:r>
          </a:p>
          <a:p>
            <a:pPr lvl="0"/>
            <a:r>
              <a:rPr lang="en-US"/>
              <a:t>Managers reorg</a:t>
            </a:r>
          </a:p>
          <a:p>
            <a:pPr lvl="0"/>
            <a:r>
              <a:rPr lang="en-US"/>
              <a:t>Developers quit</a:t>
            </a:r>
          </a:p>
          <a:p>
            <a:pPr lvl="0"/>
            <a:r>
              <a:rPr lang="en-US"/>
              <a:t>Managers quit</a:t>
            </a:r>
          </a:p>
          <a:p>
            <a:pPr>
              <a:buNone/>
            </a:pPr>
            <a:r>
              <a:rPr lang="en-US"/>
              <a:t>... and projects, meanwhile, fail, fail, fail...</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do developers want?</a:t>
            </a:r>
          </a:p>
          <a:p>
            <a:pPr lvl="0"/>
            <a:r>
              <a:rPr lang="en-US"/>
              <a:t>clear goals and tasks</a:t>
            </a:r>
          </a:p>
          <a:p>
            <a:pPr lvl="0"/>
            <a:r>
              <a:rPr lang="en-US"/>
              <a:t>opportunities to slip into a Flow state</a:t>
            </a:r>
          </a:p>
          <a:p>
            <a:pPr lvl="0"/>
            <a:r>
              <a:rPr lang="en-US"/>
              <a:t>understanding where/how what they work on "fits in"</a:t>
            </a:r>
          </a:p>
          <a:p>
            <a:pPr lvl="0"/>
            <a:r>
              <a:rPr lang="en-US"/>
              <a:t>psychological safety with their team</a:t>
            </a:r>
          </a:p>
          <a:p>
            <a:pPr lvl="0"/>
            <a:r>
              <a:rPr lang="en-US"/>
              <a:t>growth, growth, growth</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Provide developers ARC</a:t>
            </a:r>
          </a:p>
          <a:p>
            <a:pPr lvl="0"/>
            <a:r>
              <a:rPr lang="en-US"/>
              <a:t>Autonomy</a:t>
            </a:r>
          </a:p>
          <a:p>
            <a:pPr lvl="1"/>
            <a:r>
              <a:rPr lang="en-US"/>
              <a:t>to perceive we have choices; to feel that what we are doing is of our own volition; that we are the source of our actions</a:t>
            </a:r>
          </a:p>
          <a:p>
            <a:pPr lvl="0"/>
            <a:r>
              <a:rPr lang="en-US"/>
              <a:t>Relatedness</a:t>
            </a:r>
          </a:p>
          <a:p>
            <a:pPr lvl="1"/>
            <a:r>
              <a:rPr lang="en-US"/>
              <a:t>need to care about and be cared about by others; to feel connected to others without concerns about ulterior motives; to feel that we are contributing to something greater than ourselves</a:t>
            </a:r>
          </a:p>
          <a:p>
            <a:pPr lvl="0"/>
            <a:r>
              <a:rPr lang="en-US"/>
              <a:t>Competence</a:t>
            </a:r>
          </a:p>
          <a:p>
            <a:pPr lvl="1"/>
            <a:r>
              <a:rPr lang="en-US"/>
              <a:t>to feel effective at meeting everyday challenges and opportunities; demonstrating skill over time; a sense of growth and flourishing</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We talk about people being "driven"</a:t>
            </a:r>
          </a:p>
          <a:p>
            <a:pPr lvl="0"/>
            <a:r>
              <a:rPr lang="en-US"/>
              <a:t>but notice the phraseology here</a:t>
            </a:r>
          </a:p>
          <a:p>
            <a:pPr lvl="1"/>
            <a:r>
              <a:rPr lang="en-US"/>
              <a:t>passive, being "acted upon"</a:t>
            </a:r>
          </a:p>
          <a:p>
            <a:pPr lvl="1"/>
            <a:r>
              <a:rPr lang="en-US"/>
              <a:t>not "doing" but "being done to"</a:t>
            </a:r>
          </a:p>
          <a:p>
            <a:pPr lvl="0"/>
            <a:r>
              <a:rPr lang="en-US"/>
              <a:t>what's doing the driving?</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Drive Theory</a:t>
            </a:r>
          </a:p>
          <a:p>
            <a:pPr lvl="0"/>
            <a:r>
              <a:rPr lang="en-US"/>
              <a:t>we are motivated to get what we don't have</a:t>
            </a:r>
          </a:p>
          <a:p>
            <a:pPr lvl="1"/>
            <a:r>
              <a:rPr lang="en-US"/>
              <a:t>if you are thirsty, you are driven to drink</a:t>
            </a:r>
          </a:p>
          <a:p>
            <a:pPr lvl="1"/>
            <a:r>
              <a:rPr lang="en-US"/>
              <a:t>if you are hungry, you are driven to eat</a:t>
            </a:r>
          </a:p>
          <a:p>
            <a:pPr lvl="0"/>
            <a:r>
              <a:rPr lang="en-US"/>
              <a:t>but what happens after we drink or eat?</a:t>
            </a:r>
          </a:p>
          <a:p>
            <a:pPr lvl="1"/>
            <a:r>
              <a:rPr lang="en-US"/>
              <a:t>we aren't interested until we are thirsty or hungry again</a:t>
            </a:r>
          </a:p>
          <a:p>
            <a:pPr lvl="0"/>
            <a:r>
              <a:rPr lang="en-US"/>
              <a:t>psychological needs are not 'drives'</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Developers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People who experience ARC do not need 'drive'</a:t>
            </a:r>
          </a:p>
          <a:p>
            <a:pPr lvl="0"/>
            <a:r>
              <a:rPr lang="en-US"/>
              <a:t>they are thriving already</a:t>
            </a:r>
          </a:p>
          <a:p>
            <a:pPr lvl="0"/>
            <a:r>
              <a:rPr lang="en-US"/>
              <a:t>dysfunction exists because our needs for ARC are not being satisfied</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Managers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aka 'pointy-haired bosses'</a:t>
            </a:r>
            <a:endParaRPr lang="en-US" smtClean="0"/>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managers do?</a:t>
            </a:r>
          </a:p>
          <a:p>
            <a:pPr lvl="0"/>
            <a:r>
              <a:rPr lang="en-US"/>
              <a:t>... really, just ask any Dilbert cartoon</a:t>
            </a:r>
          </a:p>
          <a:p>
            <a:pPr lvl="0"/>
            <a:r>
              <a:rPr lang="en-US"/>
              <a:t>... honestly, most developers have no clue</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managers do? (for realsies)</a:t>
            </a:r>
          </a:p>
          <a:p>
            <a:pPr lvl="0"/>
            <a:r>
              <a:rPr lang="en-US"/>
              <a:t>set a vision, create goals, hold people accountable</a:t>
            </a:r>
          </a:p>
          <a:p>
            <a:pPr lvl="0"/>
            <a:r>
              <a:rPr lang="en-US"/>
              <a:t>clear the team away from obstacles (or vice versa)</a:t>
            </a:r>
          </a:p>
          <a:p>
            <a:pPr lvl="0"/>
            <a:r>
              <a:rPr lang="en-US"/>
              <a:t>nurture/grow relationships of the team to the rest of the organization</a:t>
            </a:r>
          </a:p>
          <a:p>
            <a:pPr lvl="0"/>
            <a:r>
              <a:rPr lang="en-US"/>
              <a:t>find, shield, and nurture talent</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other words...</a:t>
            </a:r>
          </a:p>
          <a:p>
            <a:pPr lvl="0"/>
            <a:r>
              <a:rPr lang="en-US"/>
              <a:t>managers are all about </a:t>
            </a:r>
            <a:r>
              <a:rPr lang="en-US" i="true"/>
              <a:t>human relationships</a:t>
            </a:r>
          </a:p>
          <a:p>
            <a:pPr lvl="0"/>
            <a:r>
              <a:rPr lang="en-US"/>
              <a:t>... which means talking with other humans</a:t>
            </a:r>
          </a:p>
          <a:p>
            <a:pPr lvl="0"/>
            <a:r>
              <a:rPr lang="en-US"/>
              <a:t>... or, in other words, meetings</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Vision, mission, strategy</a:t>
            </a:r>
          </a:p>
          <a:p>
            <a:pPr lvl="0"/>
            <a:r>
              <a:rPr lang="en-US"/>
              <a:t>Vision: Big picture of what you want to achieve.</a:t>
            </a:r>
          </a:p>
          <a:p>
            <a:pPr lvl="0"/>
            <a:r>
              <a:rPr lang="en-US"/>
              <a:t>Mission: General statement of how you will achieve the vision.</a:t>
            </a:r>
          </a:p>
          <a:p>
            <a:pPr lvl="0"/>
            <a:r>
              <a:rPr lang="en-US"/>
              <a:t>Strategy: Strategies are one or more ways to use the mission statement in order to achieve the vision statement. Although an organization will have just one vision statement and one mission statement, it may have several strategies.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If developers and development managers want to achieve happiness, harmony, and efficacy (which are prerequisites to having successful IT projects), we have to understand each other</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Obstacles</a:t>
            </a:r>
          </a:p>
          <a:p>
            <a:pPr lvl="0"/>
            <a:r>
              <a:rPr lang="en-US"/>
              <a:t>People</a:t>
            </a:r>
          </a:p>
          <a:p>
            <a:pPr lvl="0"/>
            <a:r>
              <a:rPr lang="en-US"/>
              <a:t>Dependencies on external entities</a:t>
            </a:r>
          </a:p>
          <a:p>
            <a:pPr lvl="1"/>
            <a:r>
              <a:rPr lang="en-US"/>
              <a:t>software</a:t>
            </a:r>
          </a:p>
          <a:p>
            <a:pPr lvl="1"/>
            <a:r>
              <a:rPr lang="en-US"/>
              <a:t>processes</a:t>
            </a:r>
          </a:p>
          <a:p>
            <a:pPr lvl="0"/>
            <a:r>
              <a:rPr lang="en-US"/>
              <a:t>Budgetary constraints</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Relationships</a:t>
            </a:r>
          </a:p>
          <a:p>
            <a:pPr lvl="0"/>
            <a:r>
              <a:rPr lang="en-US"/>
              <a:t>How is your team perceived?</a:t>
            </a:r>
          </a:p>
          <a:p>
            <a:pPr lvl="0"/>
            <a:r>
              <a:rPr lang="en-US"/>
              <a:t>What other teams does your team need? Who needs you?</a:t>
            </a:r>
          </a:p>
          <a:p>
            <a:pPr lvl="0"/>
            <a:r>
              <a:rPr lang="en-US"/>
              <a:t>How are you improving the relatioships?</a:t>
            </a:r>
          </a:p>
          <a:p>
            <a:pPr lvl="0"/>
            <a:r>
              <a:rPr lang="en-US"/>
              <a:t>What new relationships are needed?</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Talent (the team)</a:t>
            </a:r>
          </a:p>
          <a:p>
            <a:pPr lvl="0"/>
            <a:r>
              <a:rPr lang="en-US"/>
              <a:t>you don't want just "the best"</a:t>
            </a:r>
          </a:p>
          <a:p>
            <a:pPr lvl="1"/>
            <a:r>
              <a:rPr lang="en-US"/>
              <a:t>All-Star teams don't always turn in the best results</a:t>
            </a:r>
          </a:p>
          <a:p>
            <a:pPr lvl="0"/>
            <a:r>
              <a:rPr lang="en-US"/>
              <a:t>what talent do you have?</a:t>
            </a:r>
          </a:p>
          <a:p>
            <a:pPr lvl="0"/>
            <a:r>
              <a:rPr lang="en-US"/>
              <a:t>what weaknesses are there?</a:t>
            </a:r>
          </a:p>
          <a:p>
            <a:pPr lvl="0"/>
            <a:r>
              <a:rPr lang="en-US"/>
              <a:t>where is the next generation coming from?</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Talent (the team)</a:t>
            </a:r>
          </a:p>
          <a:p>
            <a:pPr lvl="0"/>
            <a:r>
              <a:rPr lang="en-US"/>
              <a:t>how are they growing?</a:t>
            </a:r>
          </a:p>
          <a:p>
            <a:pPr lvl="0"/>
            <a:r>
              <a:rPr lang="en-US"/>
              <a:t>who is your successor?</a:t>
            </a:r>
          </a:p>
          <a:p>
            <a:pPr lvl="0"/>
            <a:r>
              <a:rPr lang="en-US"/>
              <a:t>when will you promote them out of your team?</a:t>
            </a:r>
          </a:p>
          <a:p>
            <a:pPr lvl="0"/>
            <a:r>
              <a:rPr lang="en-US"/>
              <a:t>how are they interacting with each other?</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Managers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word about "motivation"</a:t>
            </a:r>
          </a:p>
          <a:p>
            <a:pPr lvl="0"/>
            <a:r>
              <a:rPr lang="en-US"/>
              <a:t>Many managers find it hard to motivate people</a:t>
            </a:r>
          </a:p>
          <a:p>
            <a:pPr lvl="1"/>
            <a:r>
              <a:rPr lang="en-US"/>
              <a:t>... because they're looking at it wrong</a:t>
            </a:r>
          </a:p>
          <a:p>
            <a:pPr lvl="1"/>
            <a:r>
              <a:rPr lang="en-US"/>
              <a:t>... so they seek "passionate" people</a:t>
            </a:r>
          </a:p>
          <a:p>
            <a:pPr lvl="1"/>
            <a:r>
              <a:rPr lang="en-US"/>
              <a:t>... because passion needs no motivation, right?!?</a:t>
            </a:r>
          </a:p>
          <a:p>
            <a:pPr lvl="0"/>
            <a:r>
              <a:rPr lang="en-US"/>
              <a:t>People are </a:t>
            </a:r>
            <a:r>
              <a:rPr lang="en-US" i="true"/>
              <a:t>already</a:t>
            </a:r>
            <a:r>
              <a:rPr lang="en-US"/>
              <a:t> motivated</a:t>
            </a:r>
          </a:p>
          <a:p>
            <a:pPr lvl="0"/>
            <a:r>
              <a:rPr lang="en-US"/>
              <a:t>Your job is to find out:</a:t>
            </a:r>
          </a:p>
          <a:p>
            <a:pPr lvl="1"/>
            <a:r>
              <a:rPr lang="en-US"/>
              <a:t>What is motivating them</a:t>
            </a:r>
          </a:p>
          <a:p>
            <a:pPr lvl="1"/>
            <a:r>
              <a:rPr lang="en-US"/>
              <a:t>What they're motivated to do</a:t>
            </a:r>
          </a:p>
          <a:p>
            <a:pPr lvl="0"/>
            <a:r>
              <a:rPr lang="en-US"/>
              <a:t>Then tie your vision to their motivation</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Problem</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Ever been here?</a:t>
            </a:r>
            <a:endParaRPr lang="en-US" smtClean="0"/>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Successful (So Far) Project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 cautionary tale</a:t>
            </a:r>
            <a:endParaRPr lang="en-US" smtClean="0"/>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Successful (So Far) Project</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 project was on schedule</a:t>
            </a:r>
          </a:p>
          <a:p>
            <a:pPr lvl="0"/>
            <a:r>
              <a:rPr lang="en-US"/>
              <a:t>They were using a leading-edge language</a:t>
            </a:r>
          </a:p>
          <a:p>
            <a:pPr lvl="0"/>
            <a:r>
              <a:rPr lang="en-US"/>
              <a:t>They were mentoring other developers in the company</a:t>
            </a:r>
          </a:p>
          <a:p>
            <a:pPr lvl="0"/>
            <a:r>
              <a:rPr lang="en-US"/>
              <a:t>They were signed up for an advanced training class</a:t>
            </a:r>
          </a:p>
          <a:p>
            <a:pPr lvl="0"/>
            <a:r>
              <a:rPr lang="en-US"/>
              <a:t>They were revising their process and stripping away inefficiencies to hit milestones</a:t>
            </a:r>
          </a:p>
          <a:p>
            <a:pPr lvl="0"/>
            <a:r>
              <a:rPr lang="en-US"/>
              <a:t>The developers were motivated!</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Successful (So Far) Project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Then the team lead met with the boss ...</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Successful (So Far) Project</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 project was on schedule</a:t>
            </a:r>
          </a:p>
          <a:p>
            <a:pPr lvl="1"/>
            <a:r>
              <a:rPr lang="en-US"/>
              <a:t>so they advanced the deadline by three months</a:t>
            </a:r>
          </a:p>
          <a:p>
            <a:pPr lvl="0"/>
            <a:r>
              <a:rPr lang="en-US"/>
              <a:t>They were using a leading-edge language</a:t>
            </a:r>
          </a:p>
          <a:p>
            <a:pPr lvl="1"/>
            <a:r>
              <a:rPr lang="en-US"/>
              <a:t>... so management thought they could do more, faster</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Mars/Venus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1992, a book describing the differing mental models of relationships, organized by gender, tried to help couples see how each was inadvertently creating problems by assuming that the other was thinking the same way they were.</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Successful (So Far) Project</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They were mentoring other developers in the company</a:t>
            </a:r>
          </a:p>
          <a:p>
            <a:pPr lvl="1"/>
            <a:r>
              <a:rPr lang="en-US"/>
              <a:t>... so management canceled the mentoring program to free up time</a:t>
            </a:r>
          </a:p>
          <a:p>
            <a:pPr lvl="0"/>
            <a:r>
              <a:rPr lang="en-US"/>
              <a:t>They were signed up for an advanced training class</a:t>
            </a:r>
          </a:p>
          <a:p>
            <a:pPr lvl="1"/>
            <a:r>
              <a:rPr lang="en-US"/>
              <a:t>... so management canceled the training class to free up time</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Successful (So Far) Project</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They were revising their process</a:t>
            </a:r>
          </a:p>
          <a:p>
            <a:pPr lvl="1"/>
            <a:r>
              <a:rPr lang="en-US"/>
              <a:t>... so management ordered them to "follow the corporate standard" to free up time</a:t>
            </a:r>
          </a:p>
          <a:p>
            <a:pPr lvl="0"/>
            <a:r>
              <a:rPr lang="en-US"/>
              <a:t>The developers weren't so motivated anymore</a:t>
            </a:r>
          </a:p>
          <a:p>
            <a:pPr lvl="1"/>
            <a:r>
              <a:rPr lang="en-US"/>
              <a:t>... so everybody was out by 5</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Revisiting 'The Problem'</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New take!</a:t>
            </a:r>
            <a:endParaRPr lang="en-US" smtClean="0"/>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Recall....</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 project was on schedule</a:t>
            </a:r>
          </a:p>
          <a:p>
            <a:pPr lvl="0"/>
            <a:r>
              <a:rPr lang="en-US"/>
              <a:t>They were using a leading-edge language</a:t>
            </a:r>
          </a:p>
          <a:p>
            <a:pPr lvl="0"/>
            <a:r>
              <a:rPr lang="en-US"/>
              <a:t>They were mentoring other developers in the company</a:t>
            </a:r>
          </a:p>
          <a:p>
            <a:pPr lvl="0"/>
            <a:r>
              <a:rPr lang="en-US"/>
              <a:t>They were signed up for an advanced training class</a:t>
            </a:r>
          </a:p>
          <a:p>
            <a:pPr lvl="0"/>
            <a:r>
              <a:rPr lang="en-US"/>
              <a:t>They were revising their process and stripping away inefficiencies to hit milestones</a:t>
            </a:r>
          </a:p>
          <a:p>
            <a:pPr lvl="0"/>
            <a:r>
              <a:rPr lang="en-US"/>
              <a:t>The developers were motivated!</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Recall....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Then the project team meets with the boss (you)</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New 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Prior to this, the boss (you) met with the "skip"</a:t>
            </a:r>
          </a:p>
          <a:p>
            <a:pPr lvl="0"/>
            <a:r>
              <a:rPr lang="en-US"/>
              <a:t>The competition was coming out with a new release</a:t>
            </a:r>
          </a:p>
          <a:p>
            <a:pPr lvl="0"/>
            <a:r>
              <a:rPr lang="en-US"/>
              <a:t>This new release would steal a march on the company</a:t>
            </a:r>
          </a:p>
          <a:p>
            <a:pPr lvl="0"/>
            <a:r>
              <a:rPr lang="en-US"/>
              <a:t>This might put the team's existence in jeopardy</a:t>
            </a:r>
          </a:p>
          <a:p>
            <a:pPr lvl="0"/>
            <a:r>
              <a:rPr lang="en-US"/>
              <a:t>Moving up the schedule seemed the safest path</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Now, meet with the team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How do you present this to the team?</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Now, meet with the team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How do you present this to the team?</a:t>
            </a:r>
          </a:p>
          <a:p>
            <a:pPr lvl="0"/>
            <a:r>
              <a:rPr lang="en-US"/>
              <a:t>wrong way: what we saw before</a:t>
            </a:r>
          </a:p>
          <a:p>
            <a:pPr lvl="1"/>
            <a:r>
              <a:rPr lang="en-US"/>
              <a:t>no autonomy</a:t>
            </a:r>
          </a:p>
          <a:p>
            <a:pPr lvl="1"/>
            <a:r>
              <a:rPr lang="en-US"/>
              <a:t>no relatedness</a:t>
            </a:r>
          </a:p>
          <a:p>
            <a:pPr lvl="1"/>
            <a:r>
              <a:rPr lang="en-US"/>
              <a:t>no competence (or faith in)</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Now, meet with the team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How do you present this to the team?</a:t>
            </a:r>
          </a:p>
          <a:p>
            <a:pPr lvl="0"/>
            <a:r>
              <a:rPr lang="en-US"/>
              <a:t>wrong way: what we saw before</a:t>
            </a:r>
          </a:p>
          <a:p>
            <a:pPr lvl="0"/>
            <a:r>
              <a:rPr lang="en-US"/>
              <a:t>better way:</a:t>
            </a:r>
          </a:p>
          <a:p>
            <a:pPr lvl="1"/>
            <a:r>
              <a:rPr lang="en-US"/>
              <a:t>how do we give the team autonomy?</a:t>
            </a:r>
          </a:p>
          <a:p>
            <a:pPr lvl="1"/>
            <a:r>
              <a:rPr lang="en-US"/>
              <a:t>how do we give them relatedness?</a:t>
            </a:r>
          </a:p>
          <a:p>
            <a:pPr lvl="1"/>
            <a:r>
              <a:rPr lang="en-US"/>
              <a:t>how do we improve their competence?</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Conclusions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So... now what?</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Mars/Venus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i="true"/>
              <a:t>Men are from Mars, Women are from Venus</a:t>
            </a:r>
            <a:r>
              <a:rPr lang="en-US"/>
              <a:t>, became an instant classic.</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Accept that you are different and likely to stay that way</a:t>
            </a:r>
          </a:p>
          <a:p>
            <a:pPr lvl="0"/>
            <a:r>
              <a:rPr lang="en-US"/>
              <a:t>Developers are a necessity</a:t>
            </a:r>
          </a:p>
          <a:p>
            <a:pPr lvl="0"/>
            <a:r>
              <a:rPr lang="en-US"/>
              <a:t>Managemers are a necessity</a:t>
            </a:r>
          </a:p>
          <a:p>
            <a:pPr>
              <a:buNone/>
            </a:pPr>
            <a:r>
              <a:rPr lang="en-US"/>
              <a:t>... and the system in which we work is likely to remain</a:t>
            </a:r>
          </a:p>
          <a:p>
            <a:pPr lvl="0"/>
            <a:r>
              <a:rPr lang="en-US"/>
              <a:t>Capitalism is not going anywhere</a:t>
            </a:r>
          </a:p>
          <a:p>
            <a:pPr lvl="0"/>
            <a:r>
              <a:rPr lang="en-US"/>
              <a:t>... despite the open-source ecosystem</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Managers: Accept that you do different things</a:t>
            </a:r>
          </a:p>
          <a:p>
            <a:pPr lvl="0"/>
            <a:r>
              <a:rPr lang="en-US"/>
              <a:t>Developers aren't laborers; more like scientists or artists</a:t>
            </a:r>
          </a:p>
          <a:p>
            <a:pPr lvl="1"/>
            <a:r>
              <a:rPr lang="en-US"/>
              <a:t>Developers aren't performing the same tasks every day</a:t>
            </a:r>
          </a:p>
          <a:p>
            <a:pPr lvl="1"/>
            <a:r>
              <a:rPr lang="en-US"/>
              <a:t>Developers cannot just drop into Flow on demand</a:t>
            </a:r>
          </a:p>
          <a:p>
            <a:pPr lvl="0"/>
            <a:r>
              <a:rPr lang="en-US"/>
              <a:t>'Scientific Measurement' (management by metrics) is broken for creative tasks</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Developers: Accept that you do different things</a:t>
            </a:r>
          </a:p>
          <a:p>
            <a:pPr lvl="0"/>
            <a:r>
              <a:rPr lang="en-US"/>
              <a:t>Managers have to report progress</a:t>
            </a:r>
          </a:p>
          <a:p>
            <a:pPr lvl="1"/>
            <a:r>
              <a:rPr lang="en-US"/>
              <a:t>Projects have to be evaluated for success/failure</a:t>
            </a:r>
          </a:p>
          <a:p>
            <a:pPr lvl="1"/>
            <a:r>
              <a:rPr lang="en-US"/>
              <a:t>Planning is required in any sane enterprise</a:t>
            </a:r>
          </a:p>
          <a:p>
            <a:pPr lvl="0"/>
            <a:r>
              <a:rPr lang="en-US"/>
              <a:t>Managers are constrained by issues beyond your team</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Conclusions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Accept that there is far more to this</a:t>
            </a:r>
          </a:p>
          <a:p>
            <a:pPr lvl="0"/>
            <a:r>
              <a:rPr lang="en-US"/>
              <a:t>... than what I can cover in one talk</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Bibliography</a:t>
            </a:r>
          </a:p>
          <a:p>
            <a:pPr lvl="0"/>
            <a:r>
              <a:rPr lang="en-US" i="true"/>
              <a:t>The Management Myth: Why the Experts Keep Getting it Wrong</a:t>
            </a:r>
          </a:p>
          <a:p>
            <a:pPr lvl="1"/>
            <a:r>
              <a:rPr lang="en-US"/>
              <a:t>Matthew Stewart; W.W.Norton &amp; Company</a:t>
            </a:r>
          </a:p>
          <a:p>
            <a:pPr lvl="0"/>
            <a:r>
              <a:rPr lang="en-US" i="true"/>
              <a:t>Why Motivating People Doesn't Work</a:t>
            </a:r>
          </a:p>
          <a:p>
            <a:pPr lvl="1"/>
            <a:r>
              <a:rPr lang="en-US"/>
              <a:t>Susan Fowler; Berrett-Koehler Publishers, Inc</a:t>
            </a:r>
          </a:p>
          <a:p>
            <a:pPr lvl="0"/>
            <a:r>
              <a:rPr lang="en-US" i="true"/>
              <a:t>Rapid Development</a:t>
            </a:r>
          </a:p>
          <a:p>
            <a:pPr lvl="1"/>
            <a:r>
              <a:rPr lang="en-US"/>
              <a:t>Steve McConnell; Microsoft Press</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Bibliography</a:t>
            </a:r>
          </a:p>
          <a:p>
            <a:pPr lvl="0"/>
            <a:r>
              <a:rPr lang="en-US" i="true"/>
              <a:t>HBR's 10 Must Reads on Managing People</a:t>
            </a:r>
          </a:p>
          <a:p>
            <a:pPr lvl="0"/>
            <a:r>
              <a:rPr lang="en-US" i="true"/>
              <a:t>The Inmates Are Running the Asylum</a:t>
            </a:r>
          </a:p>
          <a:p>
            <a:pPr lvl="1"/>
            <a:r>
              <a:rPr lang="en-US"/>
              <a:t>Alan Cooper</a:t>
            </a:r>
          </a:p>
          <a:p>
            <a:pPr lvl="0"/>
            <a:r>
              <a:rPr lang="en-US" i="true"/>
              <a:t>Managing Humans</a:t>
            </a:r>
          </a:p>
          <a:p>
            <a:pPr lvl="1"/>
            <a:r>
              <a:rPr lang="en-US"/>
              <a:t>Michael Lopp; APress</a:t>
            </a:r>
          </a:p>
          <a:p>
            <a:pPr lvl="0"/>
            <a:r>
              <a:rPr lang="en-US" i="true"/>
              <a:t>Drive</a:t>
            </a:r>
          </a:p>
          <a:p>
            <a:pPr lvl="1"/>
            <a:r>
              <a:rPr lang="en-US"/>
              <a:t>Daniel H. Pink; Riverhead Books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Mars/Venus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it, the author likens men and women as being from different planets (Mars and Venus), and claims that these "Martians" and "Venutians" have diametrically different communication styles, emotional needs, and personal values from each other.</a:t>
            </a:r>
          </a:p>
          <a:p>
            <a:pPr>
              <a:buNone/>
            </a:pPr>
            <a:r>
              <a:rPr lang="en-US"/>
              <a:t>Only by understanding these differences do we reach understanding.</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Mars/Venus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Sound familiar to anybody?</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Disclaimers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few "ground rules"</a:t>
            </a:r>
          </a:p>
          <a:p>
            <a:pPr lvl="0"/>
            <a:r>
              <a:rPr lang="en-US"/>
              <a:t>These are gross stereotypes</a:t>
            </a:r>
          </a:p>
          <a:p>
            <a:pPr lvl="1"/>
            <a:r>
              <a:rPr lang="en-US"/>
              <a:t>(Though stereotypes generally have a lot of truth in them)</a:t>
            </a:r>
          </a:p>
          <a:p>
            <a:pPr lvl="0"/>
            <a:r>
              <a:rPr lang="en-US"/>
              <a:t>I wasn't thinking of anybody in particular when I wrote these slides</a:t>
            </a:r>
          </a:p>
          <a:p>
            <a:pPr lvl="1"/>
            <a:r>
              <a:rPr lang="en-US"/>
              <a:t>(That's my story and I'm sticking to it)</a:t>
            </a:r>
          </a:p>
          <a:p>
            <a:pPr lvl="0"/>
            <a:r>
              <a:rPr lang="en-US"/>
              <a:t>I am not trying to offend anybody</a:t>
            </a:r>
          </a:p>
          <a:p>
            <a:pPr lvl="1"/>
            <a:r>
              <a:rPr lang="en-US"/>
              <a:t>(More accurately, I'm trying to offend everybody equally)</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Disclaimers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few "ground rules"</a:t>
            </a:r>
          </a:p>
          <a:p>
            <a:pPr lvl="0"/>
            <a:r>
              <a:rPr lang="en-US"/>
              <a:t>I grew up "developer"; became "manager"</a:t>
            </a:r>
          </a:p>
          <a:p>
            <a:pPr lvl="1"/>
            <a:r>
              <a:rPr lang="en-US"/>
              <a:t>(My biases will shine through, I'm sure)</a:t>
            </a:r>
          </a:p>
          <a:p>
            <a:pPr lvl="0"/>
            <a:r>
              <a:rPr lang="en-US"/>
              <a:t>There are no heroes, and no villains, in this talk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You're a manager. You've been hired to run a small (or large) development team, and for the life of you, you can't understand these people. Every time you try to motivate them, they balk and resist. You try to hire them, you can't figure out what they want and they walk away. Then, without any sort of action on your part, suddenly they put in 16-hour days, and they pull off some amazing work, but when you try to ask them to do it again for a critical update, they get angry and quit. What the heck? Where did these bizarre alien creatures come from, and how in the world are you supposed to work with them?
You're a developer. You work for what has to be the most clueless manager in history. For the life of you, you can't understand this person. They keep trying to "motivate" you when all you want is for them to get out of the way. They're ready to drop thousands (or millions) of dollars on a release party, but getting them to pony up some cash for a conference or training class is like wringing blood from a rock. What the heck? Where did this bizarre alien creatre come from, and how in the world are you supposed to work with it?
</dc:description>
  <cp:keywords>Keynote, Psychology, Management</cp:keywords>
  <dcterms:modified xsi:type="dcterms:W3CDTF">2011-08-01T06:04:30Z</dcterms:modified>
  <cp:revision>1</cp:revision>
  <dc:subject>Keynote, Psychology, Management</dc:subject>
  <dc:title>Managers are from Mars, Developers are from Venus</dc:title>
</cp:coreProperties>
</file>