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slides/slide32.xml" Type="http://schemas.openxmlformats.org/officeDocument/2006/relationships/slide"/><Relationship Id="rId38" Target="slides/slide33.xml" Type="http://schemas.openxmlformats.org/officeDocument/2006/relationships/slide"/><Relationship Id="rId39" Target="slides/slide34.xml" Type="http://schemas.openxmlformats.org/officeDocument/2006/relationships/slide"/><Relationship Id="rId4" Target="theme/theme1.xml" Type="http://schemas.openxmlformats.org/officeDocument/2006/relationships/theme"/><Relationship Id="rId40" Target="slides/slide35.xml" Type="http://schemas.openxmlformats.org/officeDocument/2006/relationships/slide"/><Relationship Id="rId41" Target="slides/slide36.xml" Type="http://schemas.openxmlformats.org/officeDocument/2006/relationships/slide"/><Relationship Id="rId42" Target="slides/slide37.xml" Type="http://schemas.openxmlformats.org/officeDocument/2006/relationships/slide"/><Relationship Id="rId43" Target="slides/slide38.xml" Type="http://schemas.openxmlformats.org/officeDocument/2006/relationships/slide"/><Relationship Id="rId44" Target="slides/slide39.xml" Type="http://schemas.openxmlformats.org/officeDocument/2006/relationships/slide"/><Relationship Id="rId45" Target="slides/slide40.xml" Type="http://schemas.openxmlformats.org/officeDocument/2006/relationships/slide"/><Relationship Id="rId46" Target="slides/slide41.xml" Type="http://schemas.openxmlformats.org/officeDocument/2006/relationships/slide"/><Relationship Id="rId47" Target="slides/slide42.xml" Type="http://schemas.openxmlformats.org/officeDocument/2006/relationships/slide"/><Relationship Id="rId48" Target="slides/slide43.xml" Type="http://schemas.openxmlformats.org/officeDocument/2006/relationships/slide"/><Relationship Id="rId49" Target="slides/slide44.xml" Type="http://schemas.openxmlformats.org/officeDocument/2006/relationships/slide"/><Relationship Id="rId5" Target="tableStyles.xml" Type="http://schemas.openxmlformats.org/officeDocument/2006/relationships/tableStyles"/><Relationship Id="rId50" Target="slides/slide45.xml" Type="http://schemas.openxmlformats.org/officeDocument/2006/relationships/slide"/><Relationship Id="rId51" Target="slides/slide46.xml" Type="http://schemas.openxmlformats.org/officeDocument/2006/relationships/slide"/><Relationship Id="rId52" Target="slides/slide47.xml" Type="http://schemas.openxmlformats.org/officeDocument/2006/relationships/slide"/><Relationship Id="rId53" Target="slides/slide48.xml" Type="http://schemas.openxmlformats.org/officeDocument/2006/relationships/slide"/><Relationship Id="rId54" Target="slides/slide49.xml" Type="http://schemas.openxmlformats.org/officeDocument/2006/relationships/slide"/><Relationship Id="rId55" Target="slides/slide50.xml" Type="http://schemas.openxmlformats.org/officeDocument/2006/relationships/slide"/><Relationship Id="rId56" Target="slides/slide51.xml" Type="http://schemas.openxmlformats.org/officeDocument/2006/relationships/slide"/><Relationship Id="rId57" Target="slides/slide52.xml" Type="http://schemas.openxmlformats.org/officeDocument/2006/relationships/slide"/><Relationship Id="rId58" Target="slides/slide53.xml" Type="http://schemas.openxmlformats.org/officeDocument/2006/relationships/slide"/><Relationship Id="rId59" Target="slides/slide54.xml" Type="http://schemas.openxmlformats.org/officeDocument/2006/relationships/slide"/><Relationship Id="rId6" Target="slides/slide1.xml" Type="http://schemas.openxmlformats.org/officeDocument/2006/relationships/slide"/><Relationship Id="rId60" Target="slides/slide55.xml" Type="http://schemas.openxmlformats.org/officeDocument/2006/relationships/slide"/><Relationship Id="rId61" Target="slides/slide56.xml" Type="http://schemas.openxmlformats.org/officeDocument/2006/relationships/slide"/><Relationship Id="rId62" Target="slides/slide57.xml" Type="http://schemas.openxmlformats.org/officeDocument/2006/relationships/slide"/><Relationship Id="rId63" Target="slides/slide58.xml" Type="http://schemas.openxmlformats.org/officeDocument/2006/relationships/slide"/><Relationship Id="rId64" Target="slides/slide59.xml" Type="http://schemas.openxmlformats.org/officeDocument/2006/relationships/slide"/><Relationship Id="rId65" Target="slides/slide60.xml" Type="http://schemas.openxmlformats.org/officeDocument/2006/relationships/slide"/><Relationship Id="rId66" Target="slides/slide61.xml" Type="http://schemas.openxmlformats.org/officeDocument/2006/relationships/slide"/><Relationship Id="rId67" Target="slides/slide62.xml" Type="http://schemas.openxmlformats.org/officeDocument/2006/relationships/slide"/><Relationship Id="rId68" Target="slides/slide63.xml" Type="http://schemas.openxmlformats.org/officeDocument/2006/relationships/slide"/><Relationship Id="rId69" Target="slides/slide64.xml" Type="http://schemas.openxmlformats.org/officeDocument/2006/relationships/slide"/><Relationship Id="rId7" Target="slides/slide2.xml" Type="http://schemas.openxmlformats.org/officeDocument/2006/relationships/slide"/><Relationship Id="rId70" Target="slides/slide65.xml" Type="http://schemas.openxmlformats.org/officeDocument/2006/relationships/slide"/><Relationship Id="rId71" Target="slides/slide66.xml" Type="http://schemas.openxmlformats.org/officeDocument/2006/relationships/slide"/><Relationship Id="rId72" Target="slides/slide67.xml" Type="http://schemas.openxmlformats.org/officeDocument/2006/relationships/slide"/><Relationship Id="rId73" Target="slides/slide68.xml" Type="http://schemas.openxmlformats.org/officeDocument/2006/relationships/slide"/><Relationship Id="rId74" Target="slides/slide69.xml" Type="http://schemas.openxmlformats.org/officeDocument/2006/relationships/slide"/><Relationship Id="rId75" Target="slides/slide70.xml" Type="http://schemas.openxmlformats.org/officeDocument/2006/relationships/slide"/><Relationship Id="rId76" Target="slides/slide71.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Learning the New by Learning the Old</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a:t>
            </a:r>
          </a:p>
          <a:p>
            <a:pPr lvl="0">
              <a:buNone/>
            </a:pPr>
            <a:r>
              <a:rPr lang="en-US" b="true"/>
              <a:t>T</a:t>
            </a:r>
          </a:p>
          <a:p>
            <a:pPr lvl="0">
              <a:buNone/>
            </a:pPr>
            <a:r>
              <a:rPr lang="en-US" b="true"/>
              <a:t>F</a:t>
            </a:r>
          </a:p>
          <a:p>
            <a:pPr lvl="0">
              <a:buNone/>
            </a:pPr>
            <a:r>
              <a:rPr lang="en-US" b="true"/>
              <a:t>?!?!?</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suddenly everybody was arguing over languages</a:t>
            </a:r>
          </a:p>
          <a:p>
            <a:pPr lvl="0"/>
            <a:r>
              <a:rPr lang="en-US"/>
              <a:t>or inventing new ones</a:t>
            </a:r>
          </a:p>
          <a:p>
            <a:pPr lvl="0"/>
            <a:r>
              <a:rPr lang="en-US"/>
              <a:t>and that was all before functional languages!</a:t>
            </a:r>
          </a:p>
          <a:p>
            <a:pPr lvl="0"/>
            <a:r>
              <a:rPr lang="en-US"/>
              <a:t>how can anyone keep up?</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keeping in mind that:</a:t>
            </a:r>
          </a:p>
          <a:p>
            <a:pPr lvl="1"/>
            <a:r>
              <a:rPr lang="en-US"/>
              <a:t>you have a day job</a:t>
            </a:r>
          </a:p>
          <a:p>
            <a:pPr lvl="1"/>
            <a:r>
              <a:rPr lang="en-US"/>
              <a:t>you might have a family</a:t>
            </a:r>
          </a:p>
          <a:p>
            <a:pPr lvl="1"/>
            <a:r>
              <a:rPr lang="en-US"/>
              <a:t>you might even have hobbies</a:t>
            </a:r>
          </a:p>
          <a:p>
            <a:pPr lvl="0"/>
            <a:r>
              <a:rPr lang="en-US"/>
              <a:t>these are all bets</a:t>
            </a:r>
          </a:p>
          <a:p>
            <a:pPr lvl="1"/>
            <a:r>
              <a:rPr lang="en-US"/>
              <a:t>which don't always pay off</a:t>
            </a:r>
          </a:p>
          <a:p>
            <a:pPr lvl="1"/>
            <a:r>
              <a:rPr lang="en-US"/>
              <a:t>or they pay off in more subtle ways</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want to see how many?</a:t>
            </a:r>
          </a:p>
          <a:p>
            <a:pPr>
              <a:buNone/>
            </a:pPr>
            <a:r>
              <a:rPr lang="en-US"/>
              <a:t>_hyperscript, 4, A+, ABCL, ABS, Accelerate, ACCEPT, Afnix, Agda, Aith, Albatross, Alda, Alice, Alloy, Alore, Alpaca, Alumina, AngelScript, ANI, Anko, Ante, Apex, Arc, Archimate, Arden, Argon, Ark, ArkScript, Arturo, Aseba, AspectJ, AssemblyScript, Astro, ATS, Aucoda, Aurora, Avail, ...</a:t>
            </a:r>
          </a:p>
          <a:p>
            <a:pPr lvl="0"/>
            <a:r>
              <a:rPr lang="en-US"/>
              <a:t>https://research.tedneward.com/languages/index/index.html</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and of course, your job is to pick the winner!</a:t>
            </a:r>
          </a:p>
          <a:p>
            <a:pPr lvl="1"/>
            <a:r>
              <a:rPr lang="en-US"/>
              <a:t>by "winner" I mean "the one that your company bets on"</a:t>
            </a:r>
          </a:p>
          <a:p>
            <a:pPr lvl="1"/>
            <a:r>
              <a:rPr lang="en-US"/>
              <a:t>... "and makes a ton of money"</a:t>
            </a:r>
          </a:p>
          <a:p>
            <a:pPr lvl="1"/>
            <a:r>
              <a:rPr lang="en-US"/>
              <a:t>... "and ensures you stay employed"</a:t>
            </a:r>
          </a:p>
          <a:p>
            <a:pPr lvl="0"/>
            <a:r>
              <a:rPr lang="en-US"/>
              <a:t>no pressure!</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Language Design and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Understanding how these two go together</a:t>
            </a:r>
            <a:endParaRPr lang="en-US" smtClean="0"/>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 Design and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History</a:t>
            </a:r>
          </a:p>
          <a:p>
            <a:pPr lvl="0"/>
            <a:r>
              <a:rPr lang="en-US"/>
              <a:t>history always influences the future</a:t>
            </a:r>
          </a:p>
          <a:p>
            <a:pPr lvl="1"/>
            <a:r>
              <a:rPr lang="en-US"/>
              <a:t>decisions in the past shape our thinking</a:t>
            </a:r>
          </a:p>
          <a:p>
            <a:pPr lvl="0"/>
            <a:r>
              <a:rPr lang="en-US"/>
              <a:t>the human brain is a pattern-recognition machine</a:t>
            </a:r>
          </a:p>
          <a:p>
            <a:pPr lvl="1"/>
            <a:r>
              <a:rPr lang="en-US"/>
              <a:t>yu cn undrstnd ths vn f thr r n vwls</a:t>
            </a:r>
          </a:p>
          <a:p>
            <a:pPr lvl="1"/>
            <a:r>
              <a:rPr lang="en-US"/>
              <a:t>because patterns are powerful</a:t>
            </a:r>
          </a:p>
          <a:p>
            <a:pPr lvl="0"/>
            <a:r>
              <a:rPr lang="en-US"/>
              <a:t>history allows us to see the patterns more easily</a:t>
            </a:r>
          </a:p>
          <a:p>
            <a:pPr lvl="0"/>
            <a:r>
              <a:rPr lang="en-US"/>
              <a:t>history allows us to infer conclusions from patterns</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 Design and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History</a:t>
            </a:r>
          </a:p>
          <a:p>
            <a:pPr lvl="0"/>
            <a:r>
              <a:rPr lang="en-US"/>
              <a:t>every new language has a history/influencers/reactions</a:t>
            </a:r>
          </a:p>
          <a:p>
            <a:pPr lvl="0"/>
            <a:r>
              <a:rPr lang="en-US"/>
              <a:t>for example,</a:t>
            </a:r>
          </a:p>
          <a:p>
            <a:pPr lvl="1"/>
            <a:r>
              <a:rPr lang="en-US"/>
              <a:t>knowing a language is "ALGOL-like" tells you... what?</a:t>
            </a:r>
          </a:p>
          <a:p>
            <a:pPr lvl="1"/>
            <a:r>
              <a:rPr lang="en-US"/>
              <a:t>what if it's an "ML-family" language?</a:t>
            </a:r>
          </a:p>
          <a:p>
            <a:pPr lvl="1"/>
            <a:r>
              <a:rPr lang="en-US"/>
              <a:t>or even if it's a "C-derivative"?</a:t>
            </a:r>
          </a:p>
          <a:p>
            <a:pPr lvl="0"/>
            <a:r>
              <a:rPr lang="en-US"/>
              <a:t>let's go look at those original languages!</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Languages of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Let's revisit</a:t>
            </a:r>
            <a:endParaRPr lang="en-US" smtClean="0"/>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ALGOL</a:t>
            </a:r>
          </a:p>
          <a:p>
            <a:pPr lvl="0"/>
            <a:r>
              <a:rPr lang="en-US"/>
              <a:t>formalized in 1958 (ALGOL 58)</a:t>
            </a:r>
          </a:p>
          <a:p>
            <a:pPr lvl="0"/>
            <a:r>
              <a:rPr lang="en-US"/>
              <a:t>revolutionary new features</a:t>
            </a:r>
          </a:p>
          <a:p>
            <a:pPr lvl="1"/>
            <a:r>
              <a:rPr lang="en-US"/>
              <a:t>dynamic arrays (size is set at the time of allocation)</a:t>
            </a:r>
          </a:p>
          <a:p>
            <a:pPr lvl="1"/>
            <a:r>
              <a:rPr lang="en-US"/>
              <a:t>reserved words (keyword symbols unavailable to programmers)</a:t>
            </a:r>
          </a:p>
          <a:p>
            <a:pPr lvl="1"/>
            <a:r>
              <a:rPr lang="en-US"/>
              <a:t>user-defined data types</a:t>
            </a:r>
          </a:p>
          <a:p>
            <a:pPr lvl="0"/>
            <a:r>
              <a:rPr lang="en-US"/>
              <a:t>not the first procedural language (FORTRAN, etc)</a:t>
            </a:r>
          </a:p>
          <a:p>
            <a:pPr lvl="0"/>
            <a:r>
              <a:rPr lang="en-US"/>
              <a:t>but definitely the most influential</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"Those who cannot remember the past...</a:t>
            </a:r>
          </a:p>
          <a:p>
            <a:pPr>
              <a:buNone/>
            </a:pPr>
            <a:r>
              <a:rPr lang="en-US"/>
              <a:t>"... are condemned to repeat it."</a:t>
            </a:r>
          </a:p>
          <a:p>
            <a:pPr lvl="0">
              <a:buChar char=" "/>
            </a:pPr>
            <a:r>
              <a:rPr lang="en-US"/>
              <a:t>George Santanyana (philosopher/historian)</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ALGOL Hello World</a:t>
            </a:r>
          </a:p>
        </p:txBody>
      </p:sp>
      <p:sp>
        <p:nvSpPr>
          <p:cNvPr name="TextBox 4" id="4"/>
          <p:cNvSpPr txBox="true"/>
          <p:nvPr/>
        </p:nvSpPr>
        <p:spPr>
          <a:xfrm>
            <a:off x="457200" y="2058214"/>
            <a:ext cx="8229600" cy="2515344"/>
          </a:xfrm>
          <a:prstGeom prst="rect">
            <a:avLst/>
          </a:prstGeom>
          <a:solidFill>
            <a:srgbClr val="000000"/>
          </a:solidFill>
        </p:spPr>
        <p:txBody>
          <a:bodyPr anchor="t" rtlCol="false">
            <a:spAutoFit/>
          </a:bodyPr>
          <a:lstStyle/>
          <a:p>
            <a:pPr fontAlgn="t"/>
            <a:r>
              <a:rPr lang="en-US" sz="1400" b="false">
                <a:solidFill>
                  <a:srgbClr val="FFFFFF"/>
                </a:solidFill>
                <a:latin typeface="Consolas"/>
              </a:rPr>
              <a:t>// the main program (this is a comment)
BEGIN
FILE F (KIND=REMOTE);
EBCDIC ARRAY E [0:11];
REPLACE E BY "HELLO WORLD!";
WHILE TRUE DO
  BEGIN
  WRITE (F, *, E);
  END;
END.</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Compute the mean (average) of the absolute value of an array</a:t>
            </a:r>
          </a:p>
        </p:txBody>
      </p:sp>
      <p:sp>
        <p:nvSpPr>
          <p:cNvPr name="TextBox 4" id="4"/>
          <p:cNvSpPr txBox="true"/>
          <p:nvPr/>
        </p:nvSpPr>
        <p:spPr>
          <a:xfrm>
            <a:off x="457200" y="2058214"/>
            <a:ext cx="8229600" cy="4657486"/>
          </a:xfrm>
          <a:prstGeom prst="rect">
            <a:avLst/>
          </a:prstGeom>
          <a:solidFill>
            <a:srgbClr val="000000"/>
          </a:solidFill>
        </p:spPr>
        <p:txBody>
          <a:bodyPr anchor="t" rtlCol="false">
            <a:spAutoFit/>
          </a:bodyPr>
          <a:lstStyle/>
          <a:p>
            <a:pPr fontAlgn="t"/>
            <a:r>
              <a:rPr lang="en-US" sz="1400" b="false">
                <a:solidFill>
                  <a:srgbClr val="FFFFFF"/>
                </a:solidFill>
                <a:latin typeface="Consolas"/>
              </a:rPr>
              <a:t>begin
  integer N;
  Read Int(N);
  begin
    real array Data[1:N];
    real sum, avg;
    integer i;
    sum:=0;
    for i:=1 step 1 until N do
      begin real val;
        Read Real(val);
        Data[i]:=if val&lt;0 then -val else val
      end;
    for i:=1 step 1 until N do
      sum:=sum + Data[i];
    avg:=sum/N;
    Print Real(avg)
  end
end</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ALGOL</a:t>
            </a:r>
          </a:p>
          <a:p>
            <a:pPr>
              <a:buNone/>
            </a:pPr>
            <a:r>
              <a:rPr lang="en-US"/>
              <a:t>"ALGOL's lexical and syntactic structures became so popular that virtually all languages designed since have been referred to as "ALGOL - like"; that is they have been hierarchical in structure with nesting of both environments and control structures."</a:t>
            </a:r>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ALGOL</a:t>
            </a:r>
          </a:p>
          <a:p>
            <a:pPr lvl="0"/>
            <a:r>
              <a:rPr lang="en-US"/>
              <a:t>leads us to:</a:t>
            </a:r>
          </a:p>
          <a:p>
            <a:pPr lvl="1"/>
            <a:r>
              <a:rPr lang="en-US"/>
              <a:t>kinda </a:t>
            </a:r>
            <a:r>
              <a:rPr lang="en-US" i="true"/>
              <a:t>everything</a:t>
            </a:r>
            <a:r>
              <a:rPr lang="en-US"/>
              <a:t>, really</a:t>
            </a:r>
          </a:p>
          <a:p>
            <a:pPr lvl="1"/>
            <a:r>
              <a:rPr lang="en-US"/>
              <a:t>notably Pascal and C</a:t>
            </a:r>
          </a:p>
          <a:p>
            <a:pPr lvl="1"/>
            <a:r>
              <a:rPr lang="en-US"/>
              <a:t>but a large number of other (4GLs!) languages</a:t>
            </a:r>
          </a:p>
          <a:p>
            <a:pPr lvl="1"/>
            <a:r>
              <a:rPr lang="en-US"/>
              <a:t>including stored procedure languages</a:t>
            </a:r>
          </a:p>
          <a:p>
            <a:pPr lvl="0"/>
            <a:r>
              <a:rPr lang="en-US"/>
              <a:t>this is the foundation of most all other mainstream languages</a:t>
            </a:r>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t>
            </a:r>
          </a:p>
          <a:p>
            <a:pPr lvl="0"/>
            <a:r>
              <a:rPr lang="en-US"/>
              <a:t>many of you already know C syntax</a:t>
            </a:r>
          </a:p>
          <a:p>
            <a:pPr lvl="1"/>
            <a:r>
              <a:rPr lang="en-US"/>
              <a:t>"curly brackets and semicolons"</a:t>
            </a:r>
          </a:p>
          <a:p>
            <a:pPr lvl="1"/>
            <a:r>
              <a:rPr lang="en-US"/>
              <a:t>procedural: single entry point, explicit exit point(s)</a:t>
            </a:r>
          </a:p>
          <a:p>
            <a:pPr lvl="1"/>
            <a:r>
              <a:rPr lang="en-US"/>
              <a:t>foundation for a lot of languages</a:t>
            </a:r>
          </a:p>
          <a:p>
            <a:pPr lvl="0"/>
            <a:r>
              <a:rPr lang="en-US"/>
              <a:t>many of you may </a:t>
            </a:r>
            <a:r>
              <a:rPr lang="en-US" i="true"/>
              <a:t>not</a:t>
            </a:r>
            <a:r>
              <a:rPr lang="en-US"/>
              <a:t> know C's semantics</a:t>
            </a:r>
          </a:p>
          <a:p>
            <a:pPr lvl="1"/>
            <a:r>
              <a:rPr lang="en-US"/>
              <a:t>explicit pointers</a:t>
            </a:r>
          </a:p>
          <a:p>
            <a:pPr lvl="1"/>
            <a:r>
              <a:rPr lang="en-US"/>
              <a:t>"C calling convention"</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 Explicit pointers</a:t>
            </a:r>
          </a:p>
          <a:p>
            <a:pPr lvl="0"/>
            <a:r>
              <a:rPr lang="en-US"/>
              <a:t>pointers point to any memory location</a:t>
            </a:r>
          </a:p>
          <a:p>
            <a:pPr lvl="0"/>
            <a:r>
              <a:rPr lang="en-US"/>
              <a:t>pointers can point to pointers</a:t>
            </a:r>
          </a:p>
          <a:p>
            <a:pPr lvl="0"/>
            <a:r>
              <a:rPr lang="en-US"/>
              <a:t>everything always "passed by value"</a:t>
            </a:r>
          </a:p>
          <a:p>
            <a:pPr lvl="0"/>
            <a:r>
              <a:rPr lang="en-US"/>
              <a:t>explicit heap allocation, deallocation</a:t>
            </a:r>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Pointers ahoy!</a:t>
            </a:r>
          </a:p>
        </p:txBody>
      </p:sp>
      <p:sp>
        <p:nvSpPr>
          <p:cNvPr name="TextBox 4" id="4"/>
          <p:cNvSpPr txBox="true"/>
          <p:nvPr/>
        </p:nvSpPr>
        <p:spPr>
          <a:xfrm>
            <a:off x="457200" y="2058214"/>
            <a:ext cx="8229600" cy="4419471"/>
          </a:xfrm>
          <a:prstGeom prst="rect">
            <a:avLst/>
          </a:prstGeom>
          <a:solidFill>
            <a:srgbClr val="000000"/>
          </a:solidFill>
        </p:spPr>
        <p:txBody>
          <a:bodyPr anchor="t" rtlCol="false">
            <a:spAutoFit/>
          </a:bodyPr>
          <a:lstStyle/>
          <a:p>
            <a:pPr fontAlgn="t"/>
            <a:r>
              <a:rPr lang="en-US" sz="1400" b="false">
                <a:solidFill>
                  <a:srgbClr val="FFFFFF"/>
                </a:solidFill>
                <a:latin typeface="Consolas"/>
              </a:rPr>
              <a:t>// Function to sort the numbers using pointers  
void sort(int n, int* ptr)  
{  
    int i, j, t;  
    // Sort the numbers using pointers  
    for (i = 0; i &lt; n; i++) {  
        for (j = i + 1; j &lt; n; j++) {  
            if (*(ptr + j) &lt; *(ptr + i)) {  
                t = *(ptr + i);  
                *(ptr + i) = *(ptr + j);  
                *(ptr + j) = t;  
            }  
        }  
    }  
    for (i = 0; i &lt; n; i++)  
        printf("%d ", *(ptr + i));  
}</a:t>
            </a:r>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 Calling conventions</a:t>
            </a:r>
          </a:p>
          <a:p>
            <a:pPr lvl="0"/>
            <a:r>
              <a:rPr lang="en-US"/>
              <a:t>how are functions declared?</a:t>
            </a:r>
          </a:p>
          <a:p>
            <a:pPr lvl="0"/>
            <a:r>
              <a:rPr lang="en-US"/>
              <a:t>calling conventions</a:t>
            </a:r>
          </a:p>
          <a:p>
            <a:pPr lvl="1"/>
            <a:r>
              <a:rPr lang="en-US"/>
              <a:t>how do call parameters get pushed on the stack?</a:t>
            </a:r>
          </a:p>
          <a:p>
            <a:pPr lvl="1"/>
            <a:r>
              <a:rPr lang="en-US"/>
              <a:t>where do return values go?</a:t>
            </a:r>
          </a:p>
          <a:p>
            <a:pPr lvl="1"/>
            <a:r>
              <a:rPr lang="en-US"/>
              <a:t>what CPU registers are saved, and by whom</a:t>
            </a:r>
          </a:p>
          <a:p>
            <a:pPr lvl="1"/>
            <a:r>
              <a:rPr lang="en-US"/>
              <a:t>who cleans up after the call is finished?</a:t>
            </a:r>
          </a:p>
          <a:p>
            <a:pPr lvl="0"/>
            <a:r>
              <a:rPr lang="en-US"/>
              <a:t>C's calling conventions (right-to-left)</a:t>
            </a:r>
          </a:p>
          <a:p>
            <a:pPr lvl="0"/>
            <a:r>
              <a:rPr lang="en-US"/>
              <a:t>became a standard across operating systems</a:t>
            </a:r>
          </a:p>
          <a:p>
            <a:pPr lvl="0"/>
            <a:r>
              <a:rPr lang="en-US"/>
              <a:t>this echoes into most language's FFIs</a:t>
            </a:r>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t>
            </a:r>
          </a:p>
          <a:p>
            <a:pPr lvl="0"/>
            <a:r>
              <a:rPr lang="en-US"/>
              <a:t>leads us to:</a:t>
            </a:r>
          </a:p>
          <a:p>
            <a:pPr lvl="1"/>
            <a:r>
              <a:rPr lang="en-US"/>
              <a:t>C++ (with objects), Objective-C (with objects)</a:t>
            </a:r>
          </a:p>
          <a:p>
            <a:pPr lvl="1"/>
            <a:r>
              <a:rPr lang="en-US"/>
              <a:t>Java, C#, and a whole lot more</a:t>
            </a:r>
          </a:p>
          <a:p>
            <a:pPr lvl="0"/>
            <a:r>
              <a:rPr lang="en-US"/>
              <a:t>more importantly:</a:t>
            </a:r>
          </a:p>
          <a:p>
            <a:pPr lvl="1"/>
            <a:r>
              <a:rPr lang="en-US"/>
              <a:t>it established a foundation for OSs, platforms</a:t>
            </a:r>
          </a:p>
          <a:p>
            <a:pPr lvl="1"/>
            <a:r>
              <a:rPr lang="en-US"/>
              <a:t>provides a </a:t>
            </a:r>
            <a:r>
              <a:rPr lang="en-US" i="true"/>
              <a:t>lingua franca</a:t>
            </a:r>
            <a:r>
              <a:rPr lang="en-US"/>
              <a:t> for systems</a:t>
            </a:r>
          </a:p>
          <a:p>
            <a:pPr lvl="1"/>
            <a:r>
              <a:rPr lang="en-US"/>
              <a:t>gave us all something to love and hate</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SIDEBAR</a:t>
            </a:r>
          </a:p>
          <a:p>
            <a:pPr lvl="0"/>
            <a:r>
              <a:rPr lang="en-US"/>
              <a:t>For most of us, C and ALGOL are easy</a:t>
            </a:r>
          </a:p>
          <a:p>
            <a:pPr lvl="1"/>
            <a:r>
              <a:rPr lang="en-US"/>
              <a:t>having grown up in those families, we gravitate there</a:t>
            </a:r>
          </a:p>
          <a:p>
            <a:pPr lvl="1"/>
            <a:r>
              <a:rPr lang="en-US"/>
              <a:t>most "mainstream" languages are here too</a:t>
            </a:r>
          </a:p>
          <a:p>
            <a:pPr lvl="0"/>
            <a:r>
              <a:rPr lang="en-US"/>
              <a:t>and if all you want to do is stay here, cool</a:t>
            </a:r>
          </a:p>
          <a:p>
            <a:pPr lvl="1"/>
            <a:r>
              <a:rPr lang="en-US"/>
              <a:t>... but the fun begins when you start to wander off this path</a:t>
            </a:r>
          </a:p>
          <a:p>
            <a:pPr lvl="1"/>
            <a:r>
              <a:rPr lang="en-US"/>
              <a:t>... because these start to challenge your presumptions</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That quote</a:t>
            </a:r>
          </a:p>
          <a:p>
            <a:pPr lvl="0"/>
            <a:r>
              <a:rPr lang="en-US"/>
              <a:t>often-quoted</a:t>
            </a:r>
          </a:p>
          <a:p>
            <a:pPr lvl="0"/>
            <a:r>
              <a:rPr lang="en-US"/>
              <a:t>... by people who are trying to avoid making the mistakes of history</a:t>
            </a:r>
          </a:p>
          <a:p>
            <a:pPr lvl="0"/>
            <a:r>
              <a:rPr lang="en-US"/>
              <a:t>... usually while they make the mistakes of history</a:t>
            </a:r>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Lisp</a:t>
            </a:r>
          </a:p>
          <a:p>
            <a:pPr lvl="0"/>
            <a:r>
              <a:rPr lang="en-US"/>
              <a:t>invented in the 60s</a:t>
            </a:r>
          </a:p>
          <a:p>
            <a:pPr lvl="0"/>
            <a:r>
              <a:rPr lang="en-US"/>
              <a:t>dynamically-typed, (sort-of) object, (sort-of) functional</a:t>
            </a:r>
          </a:p>
          <a:p>
            <a:pPr lvl="0"/>
            <a:r>
              <a:rPr lang="en-US"/>
              <a:t>homoiconic:</a:t>
            </a:r>
          </a:p>
          <a:p>
            <a:pPr lvl="1"/>
            <a:r>
              <a:rPr lang="en-US"/>
              <a:t>a program written in it can be manipulated as data using the language</a:t>
            </a:r>
          </a:p>
          <a:p>
            <a:pPr lvl="1"/>
            <a:r>
              <a:rPr lang="en-US"/>
              <a:t>"code as data"</a:t>
            </a:r>
          </a:p>
        </p:txBody>
      </p:sp>
    </p:spTree>
  </p:cSld>
  <p:clrMapOvr>
    <a:masterClrMapping/>
  </p:clrMapOvr>
</p:sld>
</file>

<file path=ppt/slides/slide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Hello world</a:t>
            </a:r>
          </a:p>
        </p:txBody>
      </p:sp>
      <p:sp>
        <p:nvSpPr>
          <p:cNvPr name="TextBox 4" id="4"/>
          <p:cNvSpPr txBox="true"/>
          <p:nvPr/>
        </p:nvSpPr>
        <p:spPr>
          <a:xfrm>
            <a:off x="457200" y="2058214"/>
            <a:ext cx="8229600" cy="2277328"/>
          </a:xfrm>
          <a:prstGeom prst="rect">
            <a:avLst/>
          </a:prstGeom>
          <a:solidFill>
            <a:srgbClr val="000000"/>
          </a:solidFill>
        </p:spPr>
        <p:txBody>
          <a:bodyPr anchor="t" rtlCol="false">
            <a:spAutoFit/>
          </a:bodyPr>
          <a:lstStyle/>
          <a:p>
            <a:pPr fontAlgn="t"/>
            <a:r>
              <a:rPr lang="en-US" sz="1400" b="false">
                <a:solidFill>
                  <a:srgbClr val="FFFFFF"/>
                </a:solidFill>
                <a:latin typeface="Consolas"/>
              </a:rPr>
              <a:t>(defun hello ()
           (format t "Hello, Welcome to Lisp"))
(hello)
(defclass vehicle ()
  ((speed :accessor vehicle-speed
          :initarg :speed
          :type real
          :documentation "The vehicle's current speed."))
  (:documentation "The base class of vehicles."))</a:t>
            </a:r>
          </a:p>
        </p:txBody>
      </p:sp>
    </p:spTree>
  </p:cSld>
  <p:clrMapOvr>
    <a:masterClrMapping/>
  </p:clrMapOvr>
</p:sld>
</file>

<file path=ppt/slides/slide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Defining a macro</a:t>
            </a:r>
          </a:p>
        </p:txBody>
      </p:sp>
      <p:sp>
        <p:nvSpPr>
          <p:cNvPr name="TextBox 4" id="4"/>
          <p:cNvSpPr txBox="true"/>
          <p:nvPr/>
        </p:nvSpPr>
        <p:spPr>
          <a:xfrm>
            <a:off x="457200" y="2058214"/>
            <a:ext cx="8229600" cy="2753360"/>
          </a:xfrm>
          <a:prstGeom prst="rect">
            <a:avLst/>
          </a:prstGeom>
          <a:solidFill>
            <a:srgbClr val="000000"/>
          </a:solidFill>
        </p:spPr>
        <p:txBody>
          <a:bodyPr anchor="t" rtlCol="false">
            <a:spAutoFit/>
          </a:bodyPr>
          <a:lstStyle/>
          <a:p>
            <a:pPr fontAlgn="t"/>
            <a:r>
              <a:rPr lang="en-US" sz="1400" b="false">
                <a:solidFill>
                  <a:srgbClr val="FFFFFF"/>
                </a:solidFill>
                <a:latin typeface="Consolas"/>
              </a:rPr>
              <a:t>;; lif = let + if
(define-syntax lif
  (syntax-rules ()
    ((_ [name init] test t-branch f-branch)
     (let ([name init])
       (if test t-branch f-branch)))))
;; allows this:
(lif [x (get-x)]
     (valid? x)
     (use-x x) 
     (error "no x available" x))</a:t>
            </a:r>
          </a:p>
        </p:txBody>
      </p:sp>
    </p:spTree>
  </p:cSld>
  <p:clrMapOvr>
    <a:masterClrMapping/>
  </p:clrMapOvr>
</p:sld>
</file>

<file path=ppt/slides/slide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Lisp</a:t>
            </a:r>
          </a:p>
          <a:p>
            <a:pPr lvl="0"/>
            <a:r>
              <a:rPr lang="en-US"/>
              <a:t>leads you towards</a:t>
            </a:r>
          </a:p>
          <a:p>
            <a:pPr lvl="1"/>
            <a:r>
              <a:rPr lang="en-US"/>
              <a:t>Clojure</a:t>
            </a:r>
          </a:p>
          <a:p>
            <a:pPr lvl="1"/>
            <a:r>
              <a:rPr lang="en-US"/>
              <a:t>metaprogramming</a:t>
            </a:r>
          </a:p>
          <a:p>
            <a:pPr lvl="1"/>
            <a:r>
              <a:rPr lang="en-US"/>
              <a:t>semantic macros</a:t>
            </a:r>
          </a:p>
        </p:txBody>
      </p:sp>
    </p:spTree>
  </p:cSld>
  <p:clrMapOvr>
    <a:masterClrMapping/>
  </p:clrMapOvr>
</p:sld>
</file>

<file path=ppt/slides/slide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Forth</a:t>
            </a:r>
          </a:p>
          <a:p>
            <a:pPr lvl="0"/>
            <a:r>
              <a:rPr lang="en-US"/>
              <a:t>created in the 70s</a:t>
            </a:r>
          </a:p>
          <a:p>
            <a:pPr lvl="0"/>
            <a:r>
              <a:rPr lang="en-US"/>
              <a:t>used by NASA (among others)</a:t>
            </a:r>
          </a:p>
          <a:p>
            <a:pPr lvl="0"/>
            <a:r>
              <a:rPr lang="en-US"/>
              <a:t>imperative, procedural, stack-based</a:t>
            </a:r>
          </a:p>
          <a:p>
            <a:pPr lvl="0"/>
            <a:r>
              <a:rPr lang="en-US"/>
              <a:t>"a bunch of words with spaces between them"</a:t>
            </a:r>
          </a:p>
        </p:txBody>
      </p:sp>
    </p:spTree>
  </p:cSld>
  <p:clrMapOvr>
    <a:masterClrMapping/>
  </p:clrMapOvr>
</p:sld>
</file>

<file path=ppt/slides/slide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Define the "word" HELLO</a:t>
            </a:r>
          </a:p>
        </p:txBody>
      </p:sp>
      <p:sp>
        <p:nvSpPr>
          <p:cNvPr name="TextBox 4" id="4"/>
          <p:cNvSpPr txBox="true"/>
          <p:nvPr/>
        </p:nvSpPr>
        <p:spPr>
          <a:xfrm>
            <a:off x="457200" y="2058214"/>
            <a:ext cx="8229600" cy="373201"/>
          </a:xfrm>
          <a:prstGeom prst="rect">
            <a:avLst/>
          </a:prstGeom>
          <a:solidFill>
            <a:srgbClr val="000000"/>
          </a:solidFill>
        </p:spPr>
        <p:txBody>
          <a:bodyPr anchor="t" rtlCol="false">
            <a:spAutoFit/>
          </a:bodyPr>
          <a:lstStyle/>
          <a:p>
            <a:pPr fontAlgn="t"/>
            <a:r>
              <a:rPr lang="en-US" sz="1400" b="false">
                <a:solidFill>
                  <a:srgbClr val="FFFFFF"/>
                </a:solidFill>
                <a:latin typeface="Consolas"/>
              </a:rPr>
              <a:t>: HELLO ."Hello World " ;</a:t>
            </a:r>
          </a:p>
        </p:txBody>
      </p:sp>
      <p:sp>
        <p:nvSpPr>
          <p:cNvPr name="TextBox 5" id="5"/>
          <p:cNvSpPr txBox="true"/>
          <p:nvPr/>
        </p:nvSpPr>
        <p:spPr>
          <a:xfrm>
            <a:off x="457200" y="2494915"/>
            <a:ext cx="8229600" cy="450076"/>
          </a:xfrm>
          <a:prstGeom prst="rect">
            <a:avLst/>
          </a:prstGeom>
        </p:spPr>
        <p:txBody>
          <a:bodyPr anchor="t" rtlCol="false"/>
          <a:lstStyle/>
          <a:p>
            <a:pPr fontAlgn="t"/>
            <a:r>
              <a:rPr lang="en-US"/>
              <a:t>Use the word, Luke!</a:t>
            </a:r>
          </a:p>
        </p:txBody>
      </p:sp>
      <p:sp>
        <p:nvSpPr>
          <p:cNvPr name="TextBox 6" id="6"/>
          <p:cNvSpPr txBox="true"/>
          <p:nvPr/>
        </p:nvSpPr>
        <p:spPr>
          <a:xfrm>
            <a:off x="457200" y="2944991"/>
            <a:ext cx="8229600" cy="373201"/>
          </a:xfrm>
          <a:prstGeom prst="rect">
            <a:avLst/>
          </a:prstGeom>
          <a:solidFill>
            <a:srgbClr val="000000"/>
          </a:solidFill>
        </p:spPr>
        <p:txBody>
          <a:bodyPr anchor="t" rtlCol="false">
            <a:spAutoFit/>
          </a:bodyPr>
          <a:lstStyle/>
          <a:p>
            <a:pPr fontAlgn="t"/>
            <a:r>
              <a:rPr lang="en-US" sz="1400" b="false">
                <a:solidFill>
                  <a:srgbClr val="FFFFFF"/>
                </a:solidFill>
                <a:latin typeface="Consolas"/>
              </a:rPr>
              <a:t>HELLO</a:t>
            </a:r>
          </a:p>
        </p:txBody>
      </p:sp>
    </p:spTree>
  </p:cSld>
  <p:clrMapOvr>
    <a:masterClrMapping/>
  </p:clrMapOvr>
</p:sld>
</file>

<file path=ppt/slides/slide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Two words square values</a:t>
            </a:r>
          </a:p>
        </p:txBody>
      </p:sp>
      <p:sp>
        <p:nvSpPr>
          <p:cNvPr name="TextBox 4" id="4"/>
          <p:cNvSpPr txBox="true"/>
          <p:nvPr/>
        </p:nvSpPr>
        <p:spPr>
          <a:xfrm>
            <a:off x="457200" y="2058214"/>
            <a:ext cx="8229600" cy="1801296"/>
          </a:xfrm>
          <a:prstGeom prst="rect">
            <a:avLst/>
          </a:prstGeom>
          <a:solidFill>
            <a:srgbClr val="000000"/>
          </a:solidFill>
        </p:spPr>
        <p:txBody>
          <a:bodyPr anchor="t" rtlCol="false">
            <a:spAutoFit/>
          </a:bodyPr>
          <a:lstStyle/>
          <a:p>
            <a:pPr fontAlgn="t"/>
            <a:r>
              <a:rPr lang="en-US" sz="1400" b="false">
                <a:solidFill>
                  <a:srgbClr val="FFFFFF"/>
                </a:solidFill>
                <a:latin typeface="Consolas"/>
              </a:rPr>
              <a:t>: square ( n -- n*n , square number )
    dup *
;
: test.square ( -- )
    cr ." 7 squared = "
    7 square . cr
;</a:t>
            </a:r>
          </a:p>
        </p:txBody>
      </p:sp>
    </p:spTree>
  </p:cSld>
  <p:clrMapOvr>
    <a:masterClrMapping/>
  </p:clrMapOvr>
</p:sld>
</file>

<file path=ppt/slides/slide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Forth</a:t>
            </a:r>
          </a:p>
          <a:p>
            <a:pPr lvl="0"/>
            <a:r>
              <a:rPr lang="en-US"/>
              <a:t>leads you towards....</a:t>
            </a:r>
          </a:p>
          <a:p>
            <a:pPr lvl="1"/>
            <a:r>
              <a:rPr lang="en-US"/>
              <a:t>a flavor of homoiconicity</a:t>
            </a:r>
          </a:p>
          <a:p>
            <a:pPr lvl="1"/>
            <a:r>
              <a:rPr lang="en-US"/>
              <a:t>virtual machine development</a:t>
            </a:r>
          </a:p>
          <a:p>
            <a:pPr lvl="1"/>
            <a:r>
              <a:rPr lang="en-US"/>
              <a:t>REBOL/Red</a:t>
            </a:r>
          </a:p>
          <a:p>
            <a:pPr lvl="0"/>
            <a:r>
              <a:rPr lang="en-US"/>
              <a:t>thinking differently about how to construct programs</a:t>
            </a:r>
          </a:p>
        </p:txBody>
      </p:sp>
    </p:spTree>
  </p:cSld>
  <p:clrMapOvr>
    <a:masterClrMapping/>
  </p:clrMapOvr>
</p:sld>
</file>

<file path=ppt/slides/slide3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Self</a:t>
            </a:r>
          </a:p>
          <a:p>
            <a:pPr lvl="0"/>
            <a:r>
              <a:rPr lang="en-US"/>
              <a:t>created in the 80s</a:t>
            </a:r>
          </a:p>
          <a:p>
            <a:pPr lvl="0"/>
            <a:r>
              <a:rPr lang="en-US"/>
              <a:t>a dynamically-typed, prototype-based object language</a:t>
            </a:r>
          </a:p>
          <a:p>
            <a:pPr lvl="0"/>
            <a:r>
              <a:rPr lang="en-US"/>
              <a:t>... with no keywords, no global functions, just objects</a:t>
            </a:r>
          </a:p>
          <a:p>
            <a:pPr lvl="0"/>
            <a:r>
              <a:rPr lang="en-US"/>
              <a:t>consider: boolean object literals</a:t>
            </a:r>
          </a:p>
          <a:p>
            <a:pPr lvl="1"/>
            <a:r>
              <a:rPr lang="en-US"/>
              <a:t>with an </a:t>
            </a:r>
            <a:r>
              <a:rPr lang="en-US">
                <a:latin typeface="Courier New"/>
              </a:rPr>
              <a:t>ifTrue</a:t>
            </a:r>
            <a:r>
              <a:rPr lang="en-US"/>
              <a:t> method block</a:t>
            </a:r>
          </a:p>
          <a:p>
            <a:pPr lvl="1"/>
            <a:r>
              <a:rPr lang="en-US"/>
              <a:t>that either executes or not depending on the object's value</a:t>
            </a:r>
          </a:p>
        </p:txBody>
      </p:sp>
    </p:spTree>
  </p:cSld>
  <p:clrMapOvr>
    <a:masterClrMapping/>
  </p:clrMapOvr>
</p:sld>
</file>

<file path=ppt/slides/slide3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Fibonacci</a:t>
            </a:r>
          </a:p>
        </p:txBody>
      </p:sp>
      <p:sp>
        <p:nvSpPr>
          <p:cNvPr name="TextBox 4" id="4"/>
          <p:cNvSpPr txBox="true"/>
          <p:nvPr/>
        </p:nvSpPr>
        <p:spPr>
          <a:xfrm>
            <a:off x="457200" y="2058214"/>
            <a:ext cx="8229600" cy="2753360"/>
          </a:xfrm>
          <a:prstGeom prst="rect">
            <a:avLst/>
          </a:prstGeom>
          <a:solidFill>
            <a:srgbClr val="000000"/>
          </a:solidFill>
        </p:spPr>
        <p:txBody>
          <a:bodyPr anchor="t" rtlCol="false">
            <a:spAutoFit/>
          </a:bodyPr>
          <a:lstStyle/>
          <a:p>
            <a:pPr fontAlgn="t"/>
            <a:r>
              <a:rPr lang="en-US" sz="1400" b="false">
                <a:solidFill>
                  <a:srgbClr val="FFFFFF"/>
                </a:solidFill>
                <a:latin typeface="Consolas"/>
              </a:rPr>
              <a:t>(|
    fib: i = (
        (2 &lt; i) ifTrue: [ ^ (fib: i - 1) + (fib: i - 2) ].
        1
    ).
    main = (
        1 to: 25 + 1 Do: [| :i |
            'Fibonacci(', i asString, ') is: ', (fib: i) asString; printLine.
        ].
    ).
|) main.</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"You should learn a new programming language...</a:t>
            </a:r>
          </a:p>
          <a:p>
            <a:pPr>
              <a:buNone/>
            </a:pPr>
            <a:r>
              <a:rPr lang="en-US"/>
              <a:t>"... every year."</a:t>
            </a:r>
          </a:p>
          <a:p>
            <a:pPr lvl="0">
              <a:buChar char=" "/>
            </a:pPr>
            <a:r>
              <a:rPr lang="en-US" i="true"/>
              <a:t>The Pragmatic Programmer</a:t>
            </a:r>
            <a:r>
              <a:rPr lang="en-US"/>
              <a:t> (Thomas, Hunt; both philosophers)</a:t>
            </a:r>
          </a:p>
        </p:txBody>
      </p:sp>
    </p:spTree>
  </p:cSld>
  <p:clrMapOvr>
    <a:masterClrMapping/>
  </p:clrMapOvr>
</p:sld>
</file>

<file path=ppt/slides/slide4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Self</a:t>
            </a:r>
          </a:p>
          <a:p>
            <a:pPr lvl="0"/>
            <a:r>
              <a:rPr lang="en-US"/>
              <a:t>leads you to:</a:t>
            </a:r>
          </a:p>
          <a:p>
            <a:pPr lvl="1"/>
            <a:r>
              <a:rPr lang="en-US"/>
              <a:t>Javascript!</a:t>
            </a:r>
          </a:p>
          <a:p>
            <a:pPr lvl="1"/>
            <a:r>
              <a:rPr lang="en-US"/>
              <a:t>Morphic!</a:t>
            </a:r>
          </a:p>
          <a:p>
            <a:pPr lvl="1"/>
            <a:r>
              <a:rPr lang="en-US"/>
              <a:t>naked objects!</a:t>
            </a:r>
          </a:p>
          <a:p>
            <a:pPr lvl="1"/>
            <a:r>
              <a:rPr lang="en-US"/>
              <a:t>dynamic language implementation</a:t>
            </a:r>
          </a:p>
          <a:p>
            <a:pPr lvl="1"/>
            <a:r>
              <a:rPr lang="en-US"/>
              <a:t>metaprogramming tactics</a:t>
            </a:r>
          </a:p>
          <a:p>
            <a:pPr lvl="0"/>
            <a:r>
              <a:rPr lang="en-US"/>
              <a:t>emphasis on objects vs classes</a:t>
            </a:r>
          </a:p>
          <a:p>
            <a:pPr lvl="0"/>
            <a:r>
              <a:rPr lang="en-US"/>
              <a:t>deeper understanding of object composition</a:t>
            </a:r>
          </a:p>
        </p:txBody>
      </p:sp>
    </p:spTree>
  </p:cSld>
  <p:clrMapOvr>
    <a:masterClrMapping/>
  </p:clrMapOvr>
</p:sld>
</file>

<file path=ppt/slides/slide4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Smalltalk</a:t>
            </a:r>
          </a:p>
          <a:p>
            <a:pPr lvl="0"/>
            <a:r>
              <a:rPr lang="en-US"/>
              <a:t>invented in the 1970s; standardized in 80</a:t>
            </a:r>
          </a:p>
          <a:p>
            <a:pPr lvl="0"/>
            <a:r>
              <a:rPr lang="en-US"/>
              <a:t>everything is an object</a:t>
            </a:r>
          </a:p>
          <a:p>
            <a:pPr lvl="1"/>
            <a:r>
              <a:rPr lang="en-US"/>
              <a:t>no classes, just objects</a:t>
            </a:r>
          </a:p>
          <a:p>
            <a:pPr lvl="1"/>
            <a:r>
              <a:rPr lang="en-US"/>
              <a:t>even primitive literals "are objects"</a:t>
            </a:r>
          </a:p>
          <a:p>
            <a:pPr lvl="0"/>
            <a:r>
              <a:rPr lang="en-US"/>
              <a:t>everything is a message</a:t>
            </a:r>
          </a:p>
          <a:p>
            <a:pPr lvl="1"/>
            <a:r>
              <a:rPr lang="en-US"/>
              <a:t>no functions, just messages</a:t>
            </a:r>
          </a:p>
          <a:p>
            <a:pPr lvl="1"/>
            <a:r>
              <a:rPr lang="en-US"/>
              <a:t>unary messages (camelcasedNames)</a:t>
            </a:r>
          </a:p>
          <a:p>
            <a:pPr lvl="1"/>
            <a:r>
              <a:rPr lang="en-US"/>
              <a:t>binary messages (arithmetic operations, mostly)</a:t>
            </a:r>
          </a:p>
          <a:p>
            <a:pPr lvl="1"/>
            <a:r>
              <a:rPr lang="en-US"/>
              <a:t>"keyword" messages (passing named argument/parameters)</a:t>
            </a:r>
          </a:p>
        </p:txBody>
      </p:sp>
    </p:spTree>
  </p:cSld>
  <p:clrMapOvr>
    <a:masterClrMapping/>
  </p:clrMapOvr>
</p:sld>
</file>

<file path=ppt/slides/slide4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Example Smalltalk block</a:t>
            </a:r>
          </a:p>
        </p:txBody>
      </p:sp>
      <p:sp>
        <p:nvSpPr>
          <p:cNvPr name="TextBox 4" id="4"/>
          <p:cNvSpPr txBox="true"/>
          <p:nvPr/>
        </p:nvSpPr>
        <p:spPr>
          <a:xfrm>
            <a:off x="457200" y="2058214"/>
            <a:ext cx="8229600" cy="2515344"/>
          </a:xfrm>
          <a:prstGeom prst="rect">
            <a:avLst/>
          </a:prstGeom>
          <a:solidFill>
            <a:srgbClr val="000000"/>
          </a:solidFill>
        </p:spPr>
        <p:txBody>
          <a:bodyPr anchor="t" rtlCol="false">
            <a:spAutoFit/>
          </a:bodyPr>
          <a:lstStyle/>
          <a:p>
            <a:pPr fontAlgn="t"/>
            <a:r>
              <a:rPr lang="en-US" sz="1400" b="false">
                <a:solidFill>
                  <a:srgbClr val="FFFFFF"/>
                </a:solidFill>
                <a:latin typeface="Consolas"/>
              </a:rPr>
              <a:t>| x y |
x &gt; 10 ifTrue: [Transcript show: 'ifTrue'; cr].     "if then"
x &gt; 10 ifFalse: [Transcript show: 'ifFalse'; cr].   "if else"
x := 4. y := 1.
[x &gt; 0] whileTrue: [x := x - 1. y := y * 2].     "while true loop"
[x &gt;= 4] whileFalse: [x := x + 1. y := y * 2].   "while false loop"
x timesRepeat: [y := y * 2].                     "times repeat loop (i := 1 to x)"
1 to: x do: [:a | y := y * 2].                   "for loop"
1 to: x by: 2 do: [:a | y := y / 2].             "for loop with specified increment"
#(5 4 3) do: [:a | x := x + a].                  "iterate over array elements"</a:t>
            </a:r>
          </a:p>
        </p:txBody>
      </p:sp>
    </p:spTree>
  </p:cSld>
  <p:clrMapOvr>
    <a:masterClrMapping/>
  </p:clrMapOvr>
</p:sld>
</file>

<file path=ppt/slides/slide4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Dynamic message calling/receiving</a:t>
            </a:r>
          </a:p>
        </p:txBody>
      </p:sp>
      <p:sp>
        <p:nvSpPr>
          <p:cNvPr name="TextBox 4" id="4"/>
          <p:cNvSpPr txBox="true"/>
          <p:nvPr/>
        </p:nvSpPr>
        <p:spPr>
          <a:xfrm>
            <a:off x="457200" y="2058214"/>
            <a:ext cx="8229600" cy="3705423"/>
          </a:xfrm>
          <a:prstGeom prst="rect">
            <a:avLst/>
          </a:prstGeom>
          <a:solidFill>
            <a:srgbClr val="000000"/>
          </a:solidFill>
        </p:spPr>
        <p:txBody>
          <a:bodyPr anchor="t" rtlCol="false">
            <a:spAutoFit/>
          </a:bodyPr>
          <a:lstStyle/>
          <a:p>
            <a:pPr fontAlgn="t"/>
            <a:r>
              <a:rPr lang="en-US" sz="1400" b="false">
                <a:solidFill>
                  <a:srgbClr val="FFFFFF"/>
                </a:solidFill>
                <a:latin typeface="Consolas"/>
              </a:rPr>
              <a:t>"unary message"
receiver := 5.
message := 'factorial' asSymbol.
result := receiver perform: message.
result := Compiler evaluate: ((receiver storeString), ' ', message).
result := (Message new setSelector: message arguments: #()) sentTo: receiver.
"keyword messages"
receiver := 12.
keyword1 := 'between:' asSymbol.
keyword2 := 'and:' asSymbol.
argument1 := 10.
argument2 := 20.
result := receiver
   perform: (keyword1, keyword2) asSymbol
   withArguments: (Array with: argument1 with: argument2).</a:t>
            </a:r>
          </a:p>
        </p:txBody>
      </p:sp>
    </p:spTree>
  </p:cSld>
  <p:clrMapOvr>
    <a:masterClrMapping/>
  </p:clrMapOvr>
</p:sld>
</file>

<file path=ppt/slides/slide4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Smalltalk</a:t>
            </a:r>
          </a:p>
          <a:p>
            <a:pPr lvl="0"/>
            <a:r>
              <a:rPr lang="en-US"/>
              <a:t>leads you to:</a:t>
            </a:r>
          </a:p>
          <a:p>
            <a:pPr lvl="1"/>
            <a:r>
              <a:rPr lang="en-US"/>
              <a:t>everything as an object</a:t>
            </a:r>
          </a:p>
          <a:p>
            <a:pPr lvl="1"/>
            <a:r>
              <a:rPr lang="en-US"/>
              <a:t>messaging as invocation</a:t>
            </a:r>
          </a:p>
          <a:p>
            <a:pPr lvl="1"/>
            <a:r>
              <a:rPr lang="en-US"/>
              <a:t>metaobject programming (reflection)</a:t>
            </a:r>
          </a:p>
          <a:p>
            <a:pPr lvl="1"/>
            <a:r>
              <a:rPr lang="en-US"/>
              <a:t>Ruby, Objective-C</a:t>
            </a:r>
          </a:p>
          <a:p>
            <a:pPr lvl="1"/>
            <a:r>
              <a:rPr lang="en-US"/>
              <a:t>incredibly simple syntax</a:t>
            </a:r>
          </a:p>
          <a:p>
            <a:pPr lvl="0"/>
            <a:r>
              <a:rPr lang="en-US"/>
              <a:t>leads you away from:</a:t>
            </a:r>
          </a:p>
          <a:p>
            <a:pPr lvl="1"/>
            <a:r>
              <a:rPr lang="en-US"/>
              <a:t>static typing</a:t>
            </a:r>
          </a:p>
        </p:txBody>
      </p:sp>
    </p:spTree>
  </p:cSld>
  <p:clrMapOvr>
    <a:masterClrMapping/>
  </p:clrMapOvr>
</p:sld>
</file>

<file path=ppt/slides/slide4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ML</a:t>
            </a:r>
          </a:p>
          <a:p>
            <a:pPr lvl="0"/>
            <a:r>
              <a:rPr lang="en-US"/>
              <a:t>introduced in the 80s</a:t>
            </a:r>
          </a:p>
          <a:p>
            <a:pPr lvl="0"/>
            <a:r>
              <a:rPr lang="en-US"/>
              <a:t>strongly-typed functional (only) language</a:t>
            </a:r>
          </a:p>
          <a:p>
            <a:pPr lvl="0"/>
            <a:r>
              <a:rPr lang="en-US"/>
              <a:t>features</a:t>
            </a:r>
          </a:p>
          <a:p>
            <a:pPr lvl="1"/>
            <a:r>
              <a:rPr lang="en-US"/>
              <a:t>recursion</a:t>
            </a:r>
          </a:p>
          <a:p>
            <a:pPr lvl="1"/>
            <a:r>
              <a:rPr lang="en-US"/>
              <a:t>pattern-matching</a:t>
            </a:r>
          </a:p>
          <a:p>
            <a:pPr lvl="1"/>
            <a:r>
              <a:rPr lang="en-US"/>
              <a:t>type inference (Hindley-Milner)</a:t>
            </a:r>
          </a:p>
          <a:p>
            <a:pPr lvl="1"/>
            <a:r>
              <a:rPr lang="en-US"/>
              <a:t>partial application of functions; currying</a:t>
            </a:r>
          </a:p>
          <a:p>
            <a:pPr lvl="1"/>
            <a:r>
              <a:rPr lang="en-US"/>
              <a:t>higher-order functions</a:t>
            </a:r>
          </a:p>
        </p:txBody>
      </p:sp>
    </p:spTree>
  </p:cSld>
  <p:clrMapOvr>
    <a:masterClrMapping/>
  </p:clrMapOvr>
</p:sld>
</file>

<file path=ppt/slides/slide4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Some examples of "bindings"</a:t>
            </a:r>
          </a:p>
        </p:txBody>
      </p:sp>
      <p:sp>
        <p:nvSpPr>
          <p:cNvPr name="TextBox 4" id="4"/>
          <p:cNvSpPr txBox="true"/>
          <p:nvPr/>
        </p:nvSpPr>
        <p:spPr>
          <a:xfrm>
            <a:off x="457200" y="2058214"/>
            <a:ext cx="8229600" cy="2277328"/>
          </a:xfrm>
          <a:prstGeom prst="rect">
            <a:avLst/>
          </a:prstGeom>
          <a:solidFill>
            <a:srgbClr val="000000"/>
          </a:solidFill>
        </p:spPr>
        <p:txBody>
          <a:bodyPr anchor="t" rtlCol="false">
            <a:spAutoFit/>
          </a:bodyPr>
          <a:lstStyle/>
          <a:p>
            <a:pPr fontAlgn="t"/>
            <a:r>
              <a:rPr lang="en-US" sz="1400" b="false">
                <a:solidFill>
                  <a:srgbClr val="FFFFFF"/>
                </a:solidFill>
                <a:latin typeface="Consolas"/>
              </a:rPr>
              <a:t>val phone_no = 5551337
val pi = 3.14159
fun is_large(x : int) = if x &gt; 37 then true else false
fun fibonacci 0 = 0  (* Base case *)
  | fibonacci 1 = 1  (* Base case *)
  | fibonacci n = fibonacci (n - 1) + fibonacci (n - 2)  (* Recursive case *)
val sum_of_numbers = foldl op+ 0 [1, 2, 3, 4, 5]
fun map f [] = []
  | map f (x::xs) = f(x) :: map f xs</a:t>
            </a:r>
          </a:p>
        </p:txBody>
      </p:sp>
    </p:spTree>
  </p:cSld>
  <p:clrMapOvr>
    <a:masterClrMapping/>
  </p:clrMapOvr>
</p:sld>
</file>

<file path=ppt/slides/slide4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ML</a:t>
            </a:r>
          </a:p>
          <a:p>
            <a:pPr lvl="0"/>
            <a:r>
              <a:rPr lang="en-US"/>
              <a:t>leads you to:</a:t>
            </a:r>
          </a:p>
          <a:p>
            <a:pPr lvl="1"/>
            <a:r>
              <a:rPr lang="en-US"/>
              <a:t>statements vs expressions</a:t>
            </a:r>
          </a:p>
          <a:p>
            <a:pPr lvl="1"/>
            <a:r>
              <a:rPr lang="en-US"/>
              <a:t>Haskell</a:t>
            </a:r>
          </a:p>
          <a:p>
            <a:pPr lvl="1"/>
            <a:r>
              <a:rPr lang="en-US"/>
              <a:t>F#, Scala, others (Yeti!)</a:t>
            </a:r>
          </a:p>
          <a:p>
            <a:pPr lvl="1"/>
            <a:r>
              <a:rPr lang="en-US"/>
              <a:t>any language using type inference</a:t>
            </a:r>
          </a:p>
          <a:p>
            <a:pPr lvl="0"/>
            <a:r>
              <a:rPr lang="en-US"/>
              <a:t>leads you away from:</a:t>
            </a:r>
          </a:p>
          <a:p>
            <a:pPr lvl="1"/>
            <a:r>
              <a:rPr lang="en-US"/>
              <a:t>objects (sort of)</a:t>
            </a:r>
          </a:p>
        </p:txBody>
      </p:sp>
    </p:spTree>
  </p:cSld>
  <p:clrMapOvr>
    <a:masterClrMapping/>
  </p:clrMapOvr>
</p:sld>
</file>

<file path=ppt/slides/slide4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Prolog</a:t>
            </a:r>
          </a:p>
          <a:p>
            <a:pPr lvl="0"/>
            <a:r>
              <a:rPr lang="en-US"/>
              <a:t>introduced in the 80s</a:t>
            </a:r>
          </a:p>
          <a:p>
            <a:pPr lvl="0"/>
            <a:r>
              <a:rPr lang="en-US"/>
              <a:t>logic language</a:t>
            </a:r>
          </a:p>
          <a:p>
            <a:pPr lvl="0"/>
            <a:r>
              <a:rPr lang="en-US"/>
              <a:t>features</a:t>
            </a:r>
          </a:p>
          <a:p>
            <a:pPr lvl="1"/>
            <a:r>
              <a:rPr lang="en-US"/>
              <a:t>recursion</a:t>
            </a:r>
          </a:p>
          <a:p>
            <a:pPr lvl="1"/>
            <a:r>
              <a:rPr lang="en-US"/>
              <a:t>exhaustive matching</a:t>
            </a:r>
          </a:p>
        </p:txBody>
      </p:sp>
    </p:spTree>
  </p:cSld>
  <p:clrMapOvr>
    <a:masterClrMapping/>
  </p:clrMapOvr>
</p:sld>
</file>

<file path=ppt/slides/slide4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A common example</a:t>
            </a:r>
          </a:p>
        </p:txBody>
      </p:sp>
      <p:sp>
        <p:nvSpPr>
          <p:cNvPr name="TextBox 4" id="4"/>
          <p:cNvSpPr txBox="true"/>
          <p:nvPr/>
        </p:nvSpPr>
        <p:spPr>
          <a:xfrm>
            <a:off x="457200" y="2058214"/>
            <a:ext cx="8229600" cy="2515344"/>
          </a:xfrm>
          <a:prstGeom prst="rect">
            <a:avLst/>
          </a:prstGeom>
          <a:solidFill>
            <a:srgbClr val="000000"/>
          </a:solidFill>
        </p:spPr>
        <p:txBody>
          <a:bodyPr anchor="t" rtlCol="false">
            <a:spAutoFit/>
          </a:bodyPr>
          <a:lstStyle/>
          <a:p>
            <a:pPr fontAlgn="t"/>
            <a:r>
              <a:rPr lang="en-US" sz="1400" b="false">
                <a:solidFill>
                  <a:srgbClr val="FFFFFF"/>
                </a:solidFill>
                <a:latin typeface="Consolas"/>
              </a:rPr>
              <a:t>food(burger).           // burger is a food
food(sandwich).         // sandwich is a food
food(pizza).            // pizza is a food
lunch(sandwich).        // sandwich is a lunch
dinner(pizza).	        // pizza is a dinner
meal(X) :- food(X).     // Every food is a meal OR 
                        // Anything is a meal if it is a food
?- food(pizza).         // Is pizza a food?
?- meal(X), lunch(X).   // Which food is meal and lunch? 
?- dinner(sandwich).    // Is sandwich a dinner?
</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That quote</a:t>
            </a:r>
          </a:p>
          <a:p>
            <a:pPr lvl="0"/>
            <a:r>
              <a:rPr lang="en-US"/>
              <a:t>often-quoted</a:t>
            </a:r>
          </a:p>
          <a:p>
            <a:pPr lvl="0"/>
            <a:r>
              <a:rPr lang="en-US"/>
              <a:t>... by people who are trying to avoid making career mistakes</a:t>
            </a:r>
          </a:p>
          <a:p>
            <a:pPr lvl="0"/>
            <a:r>
              <a:rPr lang="en-US"/>
              <a:t>... usually while they make the mistakes of careers</a:t>
            </a:r>
          </a:p>
        </p:txBody>
      </p:sp>
    </p:spTree>
  </p:cSld>
  <p:clrMapOvr>
    <a:masterClrMapping/>
  </p:clrMapOvr>
</p:sld>
</file>

<file path=ppt/slides/slide5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Prolog</a:t>
            </a:r>
          </a:p>
          <a:p>
            <a:pPr lvl="0"/>
            <a:r>
              <a:rPr lang="en-US"/>
              <a:t>leads you to:</a:t>
            </a:r>
          </a:p>
          <a:p>
            <a:pPr lvl="1"/>
            <a:r>
              <a:rPr lang="en-US"/>
              <a:t>declarative over imperative syntax</a:t>
            </a:r>
          </a:p>
          <a:p>
            <a:pPr lvl="1"/>
            <a:r>
              <a:rPr lang="en-US"/>
              <a:t>exhaustive evaluation</a:t>
            </a:r>
          </a:p>
          <a:p>
            <a:pPr lvl="1"/>
            <a:r>
              <a:rPr lang="en-US"/>
              <a:t>logic-based solutions</a:t>
            </a:r>
          </a:p>
          <a:p>
            <a:pPr lvl="0"/>
            <a:r>
              <a:rPr lang="en-US"/>
              <a:t>highly reminiscient of SQL, actually</a:t>
            </a:r>
          </a:p>
          <a:p>
            <a:pPr lvl="1"/>
            <a:r>
              <a:rPr lang="en-US"/>
              <a:t>which will help when learning GQL</a:t>
            </a:r>
          </a:p>
          <a:p>
            <a:pPr lvl="1"/>
            <a:r>
              <a:rPr lang="en-US"/>
              <a:t>or languages like Datalog</a:t>
            </a:r>
          </a:p>
          <a:p>
            <a:pPr lvl="1"/>
            <a:r>
              <a:rPr lang="en-US"/>
              <a:t>and rules engines (AI)</a:t>
            </a:r>
          </a:p>
        </p:txBody>
      </p:sp>
    </p:spTree>
  </p:cSld>
  <p:clrMapOvr>
    <a:masterClrMapping/>
  </p:clrMapOvr>
</p:sld>
</file>

<file path=ppt/slides/slide5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APL</a:t>
            </a:r>
          </a:p>
          <a:p>
            <a:pPr lvl="0"/>
            <a:r>
              <a:rPr lang="en-US"/>
              <a:t>from 1962</a:t>
            </a:r>
          </a:p>
          <a:p>
            <a:pPr lvl="0"/>
            <a:r>
              <a:rPr lang="en-US"/>
              <a:t>array-based programming language; "it's as easy to add two tables as it is to add two numbers"</a:t>
            </a:r>
          </a:p>
          <a:p>
            <a:pPr lvl="0"/>
            <a:r>
              <a:rPr lang="en-US"/>
              <a:t>no reserved words; symbolic rather than linguistic</a:t>
            </a:r>
          </a:p>
        </p:txBody>
      </p:sp>
    </p:spTree>
  </p:cSld>
  <p:clrMapOvr>
    <a:masterClrMapping/>
  </p:clrMapOvr>
</p:sld>
</file>

<file path=ppt/slides/slide5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Doing some basic math</a:t>
            </a:r>
          </a:p>
        </p:txBody>
      </p:sp>
      <p:sp>
        <p:nvSpPr>
          <p:cNvPr name="TextBox 4" id="4"/>
          <p:cNvSpPr txBox="true"/>
          <p:nvPr/>
        </p:nvSpPr>
        <p:spPr>
          <a:xfrm>
            <a:off x="457200" y="2058214"/>
            <a:ext cx="8229600" cy="1563281"/>
          </a:xfrm>
          <a:prstGeom prst="rect">
            <a:avLst/>
          </a:prstGeom>
          <a:solidFill>
            <a:srgbClr val="000000"/>
          </a:solidFill>
        </p:spPr>
        <p:txBody>
          <a:bodyPr anchor="t" rtlCol="false">
            <a:spAutoFit/>
          </a:bodyPr>
          <a:lstStyle/>
          <a:p>
            <a:pPr fontAlgn="t"/>
            <a:r>
              <a:rPr lang="en-US" sz="1400" b="false">
                <a:solidFill>
                  <a:srgbClr val="FFFFFF"/>
                </a:solidFill>
                <a:latin typeface="Consolas"/>
              </a:rPr>
              <a:t>    2 + 2
4
    3+2 4 11 7 5
5 7 14 10 8
    12 3 29 4×1 3 5 2
12 9 145 8
</a:t>
            </a:r>
          </a:p>
        </p:txBody>
      </p:sp>
    </p:spTree>
  </p:cSld>
  <p:clrMapOvr>
    <a:masterClrMapping/>
  </p:clrMapOvr>
</p:sld>
</file>

<file path=ppt/slides/slide5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Languages of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APL</a:t>
            </a:r>
          </a:p>
          <a:p>
            <a:pPr lvl="0"/>
            <a:r>
              <a:rPr lang="en-US"/>
              <a:t>leads you to:</a:t>
            </a:r>
          </a:p>
          <a:p>
            <a:pPr lvl="1"/>
            <a:r>
              <a:rPr lang="en-US"/>
              <a:t>flexible input syntax</a:t>
            </a:r>
          </a:p>
          <a:p>
            <a:pPr lvl="1"/>
            <a:r>
              <a:rPr lang="en-US"/>
              <a:t>formulaic over imperative or functional execution</a:t>
            </a:r>
          </a:p>
          <a:p>
            <a:pPr lvl="0"/>
            <a:r>
              <a:rPr lang="en-US"/>
              <a:t>MatLab, J, R, other data-science languages</a:t>
            </a:r>
          </a:p>
        </p:txBody>
      </p:sp>
    </p:spTree>
  </p:cSld>
  <p:clrMapOvr>
    <a:masterClrMapping/>
  </p:clrMapOvr>
</p:sld>
</file>

<file path=ppt/slides/slide5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Esolangs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REALLY screwing with you</a:t>
            </a:r>
            <a:endParaRPr lang="en-US" smtClean="0"/>
          </a:p>
        </p:txBody>
      </p:sp>
    </p:spTree>
  </p:cSld>
  <p:clrMapOvr>
    <a:masterClrMapping/>
  </p:clrMapOvr>
</p:sld>
</file>

<file path=ppt/slides/slide5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The Chef Programming Language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in a nutshell</a:t>
            </a:r>
            <a:endParaRPr lang="en-US" smtClean="0"/>
          </a:p>
        </p:txBody>
      </p:sp>
    </p:spTree>
  </p:cSld>
  <p:clrMapOvr>
    <a:masterClrMapping/>
  </p:clrMapOvr>
</p:sld>
</file>

<file path=ppt/slides/slide5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Chef Programming Language</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Hello World</a:t>
            </a:r>
          </a:p>
        </p:txBody>
      </p:sp>
      <p:sp>
        <p:nvSpPr>
          <p:cNvPr name="TextBox 4" id="4"/>
          <p:cNvSpPr txBox="true"/>
          <p:nvPr/>
        </p:nvSpPr>
        <p:spPr>
          <a:xfrm>
            <a:off x="457200" y="2058214"/>
            <a:ext cx="8229600" cy="7275661"/>
          </a:xfrm>
          <a:prstGeom prst="rect">
            <a:avLst/>
          </a:prstGeom>
          <a:solidFill>
            <a:srgbClr val="000000"/>
          </a:solidFill>
        </p:spPr>
        <p:txBody>
          <a:bodyPr anchor="t" rtlCol="false">
            <a:spAutoFit/>
          </a:bodyPr>
          <a:lstStyle/>
          <a:p>
            <a:pPr fontAlgn="t"/>
            <a:r>
              <a:rPr lang="en-US" sz="1400" b="false">
                <a:solidFill>
                  <a:srgbClr val="FFFFFF"/>
                </a:solidFill>
                <a:latin typeface="Consolas"/>
              </a:rPr>
              <a:t> Hello World Souffle.
 Ingredients.
 72 g haricot beans
 101 eggs
 108 g lard
 111 cups oil
 32 zucchinis
 119 ml water
 114 g red salmon
 100 g dijon mustard
 33 potatoes
 Method.
 Put potatoes into the mixing bowl.
 Put dijon mustard into the mixing bowl.
 Put lard into the mixing bowl.
 Put red salmon into the mixing bowl.
 Put oil into the mixing bowl.
 Put water into the mixing bowl.
 Put zucchinis into the mixing bowl.
 Put oil into the mixing bowl.
 Put lard into the mixing bowl.
 Put lard into the mixing bowl.
 Put eggs into the mixing bowl.
 Put haricot beans into the mixing bowl.
 Liquefy contents of the mixing bowl.
 Pour contents of the mixing bowl into the baking dish.
 Serves 1.</a:t>
            </a:r>
          </a:p>
        </p:txBody>
      </p:sp>
    </p:spTree>
  </p:cSld>
  <p:clrMapOvr>
    <a:masterClrMapping/>
  </p:clrMapOvr>
</p:sld>
</file>

<file path=ppt/slides/slide5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Chef Programming Language</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Fibonacci with Caramel Sauce</a:t>
            </a:r>
          </a:p>
        </p:txBody>
      </p:sp>
      <p:sp>
        <p:nvSpPr>
          <p:cNvPr name="TextBox 4" id="4"/>
          <p:cNvSpPr txBox="true"/>
          <p:nvPr/>
        </p:nvSpPr>
        <p:spPr>
          <a:xfrm>
            <a:off x="457200" y="2058214"/>
            <a:ext cx="8229600" cy="6561613"/>
          </a:xfrm>
          <a:prstGeom prst="rect">
            <a:avLst/>
          </a:prstGeom>
          <a:solidFill>
            <a:srgbClr val="000000"/>
          </a:solidFill>
        </p:spPr>
        <p:txBody>
          <a:bodyPr anchor="t" rtlCol="false">
            <a:spAutoFit/>
          </a:bodyPr>
          <a:lstStyle/>
          <a:p>
            <a:pPr fontAlgn="t"/>
            <a:r>
              <a:rPr lang="en-US" sz="1400" b="false">
                <a:solidFill>
                  <a:srgbClr val="FFFFFF"/>
                </a:solidFill>
                <a:latin typeface="Consolas"/>
              </a:rPr>
              <a:t>Fibonacci Numbers with Caramel Sauce.
This recipe prints the first 100 Fibonacci numbers. It uses an auxiliary recipe for
caramel sauce to define Fibonacci numbers recursively. This results in an awful lot of
caramel sauce! Definitely one for the sweet-tooths.
Ingredients.
100 g flour
250 g butter
1 egg
Method.
Sift the flour. Put flour into mixing bowl. Serve with caramel sauce. Stir for 2 minutes.
Remove egg. Rub the flour until sifted. Stir for 2 minutes. Fold the butter into the
mixing bowl. Pour contents of the mixing bowl into the baking dish.
Serves 1.
Caramel Sauce.
Ingredients.
1 cup white sugar
1 cup brown sugar
1 vanilla bean
Method.
Fold white sugar into mixing bowl. Put white sugar into mixing bowl. Fold brown sugar into
mixing bowl. Clean mixing bowl. Put white sugar into mixing bowl. Remove vanilla bean.
Fold white sugar into mixing bowl. Melt white sugar. Put vanilla bean into mixing bowl.
Refrigerate. Heat white sugar until melted. Put white sugar into mixing bowl. Remove
vanilla bean. Fold white sugar into mixing bowl. Caramelise white sugar. Put vanilla bean
into mixing bowl. Refrigerate. Cook white sugar until caramelised. Put white sugar into
mixing bowl. Serve with caramel sauce. Fold brown sugar into mixing bowl. Put white sugar
into mixing bowl. Add vanilla bean. Serve with caramel sauce. Add brown sugar.
</a:t>
            </a:r>
          </a:p>
        </p:txBody>
      </p:sp>
    </p:spTree>
  </p:cSld>
  <p:clrMapOvr>
    <a:masterClrMapping/>
  </p:clrMapOvr>
</p:sld>
</file>

<file path=ppt/slides/slide5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Chef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it?</a:t>
            </a:r>
          </a:p>
          <a:p>
            <a:pPr lvl="0"/>
            <a:r>
              <a:rPr lang="en-US"/>
              <a:t>http://www.dangermouse.net/esoteric/chef.html</a:t>
            </a:r>
          </a:p>
          <a:p>
            <a:pPr lvl="0"/>
            <a:r>
              <a:rPr lang="en-US"/>
              <a:t>stack-based language where programs look like cooking recipes</a:t>
            </a:r>
          </a:p>
          <a:p>
            <a:pPr lvl="0"/>
            <a:r>
              <a:rPr lang="en-US"/>
              <a:t>Design Principles:</a:t>
            </a:r>
          </a:p>
          <a:p>
            <a:pPr lvl="1"/>
            <a:r>
              <a:rPr lang="en-US"/>
              <a:t>Program recipes should not only generate valid output, but be easy to prepare and delicious.</a:t>
            </a:r>
          </a:p>
          <a:p>
            <a:pPr lvl="1"/>
            <a:r>
              <a:rPr lang="en-US"/>
              <a:t>Recipes may appeal to cooks with different budgets.</a:t>
            </a:r>
          </a:p>
          <a:p>
            <a:pPr lvl="1"/>
            <a:r>
              <a:rPr lang="en-US"/>
              <a:t>Recipes will be metric, but may use traditional cooking measures such as cups and tablespoons.</a:t>
            </a:r>
          </a:p>
        </p:txBody>
      </p:sp>
    </p:spTree>
  </p:cSld>
  <p:clrMapOvr>
    <a:masterClrMapping/>
  </p:clrMapOvr>
</p:sld>
</file>

<file path=ppt/slides/slide5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The LOLCODE Programming Language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in a nutshell</a:t>
            </a:r>
            <a:endParaRPr lang="en-US" smtClean="0"/>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A Brief Romp Through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there's so many of them!</a:t>
            </a:r>
            <a:endParaRPr lang="en-US" smtClean="0"/>
          </a:p>
        </p:txBody>
      </p:sp>
    </p:spTree>
  </p:cSld>
  <p:clrMapOvr>
    <a:masterClrMapping/>
  </p:clrMapOvr>
</p:sld>
</file>

<file path=ppt/slides/slide6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LOLCODE Programming Language</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Hello world</a:t>
            </a:r>
          </a:p>
        </p:txBody>
      </p:sp>
      <p:sp>
        <p:nvSpPr>
          <p:cNvPr name="TextBox 4" id="4"/>
          <p:cNvSpPr txBox="true"/>
          <p:nvPr/>
        </p:nvSpPr>
        <p:spPr>
          <a:xfrm>
            <a:off x="457200" y="2058214"/>
            <a:ext cx="8229600" cy="1325265"/>
          </a:xfrm>
          <a:prstGeom prst="rect">
            <a:avLst/>
          </a:prstGeom>
          <a:solidFill>
            <a:srgbClr val="000000"/>
          </a:solidFill>
        </p:spPr>
        <p:txBody>
          <a:bodyPr anchor="t" rtlCol="false">
            <a:spAutoFit/>
          </a:bodyPr>
          <a:lstStyle/>
          <a:p>
            <a:pPr fontAlgn="t"/>
            <a:r>
              <a:rPr lang="en-US" sz="1400" b="false">
                <a:solidFill>
                  <a:srgbClr val="FFFFFF"/>
                </a:solidFill>
                <a:latin typeface="Consolas"/>
              </a:rPr>
              <a:t>
HAI
CAN HAS STDIO?
VISIBLE "HAI WORLD!"
KTHXBYE
</a:t>
            </a:r>
          </a:p>
        </p:txBody>
      </p:sp>
    </p:spTree>
  </p:cSld>
  <p:clrMapOvr>
    <a:masterClrMapping/>
  </p:clrMapOvr>
</p:sld>
</file>

<file path=ppt/slides/slide6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LOLCODE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this?</a:t>
            </a:r>
          </a:p>
          <a:p>
            <a:pPr lvl="0"/>
            <a:r>
              <a:rPr lang="en-US"/>
              <a:t>http://www.lolcode.com</a:t>
            </a:r>
          </a:p>
          <a:p>
            <a:pPr lvl="0"/>
            <a:r>
              <a:rPr lang="en-US"/>
              <a:t>A language based on LOLcats and l33tsp3ak</a:t>
            </a:r>
          </a:p>
          <a:p>
            <a:pPr lvl="0"/>
            <a:r>
              <a:rPr lang="en-US"/>
              <a:t>Try it in your browser! http://fullvolume.co.uk/static/lolcode/</a:t>
            </a:r>
          </a:p>
        </p:txBody>
      </p:sp>
    </p:spTree>
  </p:cSld>
  <p:clrMapOvr>
    <a:masterClrMapping/>
  </p:clrMapOvr>
</p:sld>
</file>

<file path=ppt/slides/slide6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The Befunge Programming Language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in a nutshell</a:t>
            </a:r>
            <a:endParaRPr lang="en-US" smtClean="0"/>
          </a:p>
        </p:txBody>
      </p:sp>
    </p:spTree>
  </p:cSld>
  <p:clrMapOvr>
    <a:masterClrMapping/>
  </p:clrMapOvr>
</p:sld>
</file>

<file path=ppt/slides/slide6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Hello World</a:t>
            </a:r>
          </a:p>
        </p:txBody>
      </p:sp>
      <p:sp>
        <p:nvSpPr>
          <p:cNvPr name="TextBox 4" id="4"/>
          <p:cNvSpPr txBox="true"/>
          <p:nvPr/>
        </p:nvSpPr>
        <p:spPr>
          <a:xfrm>
            <a:off x="457200" y="2058214"/>
            <a:ext cx="8229600" cy="1087249"/>
          </a:xfrm>
          <a:prstGeom prst="rect">
            <a:avLst/>
          </a:prstGeom>
          <a:solidFill>
            <a:srgbClr val="000000"/>
          </a:solidFill>
        </p:spPr>
        <p:txBody>
          <a:bodyPr anchor="t" rtlCol="false">
            <a:spAutoFit/>
          </a:bodyPr>
          <a:lstStyle/>
          <a:p>
            <a:pPr fontAlgn="t"/>
            <a:r>
              <a:rPr lang="en-US" sz="1400" b="false">
                <a:solidFill>
                  <a:srgbClr val="FFFFFF"/>
                </a:solidFill>
                <a:latin typeface="Consolas"/>
              </a:rPr>
              <a:t> &gt;              v
 v"Hello World!"&lt;
 &gt;:v
 ^,_@</a:t>
            </a:r>
          </a:p>
        </p:txBody>
      </p:sp>
    </p:spTree>
  </p:cSld>
  <p:clrMapOvr>
    <a:masterClrMapping/>
  </p:clrMapOvr>
</p:sld>
</file>

<file path=ppt/slides/slide6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this?</a:t>
            </a:r>
          </a:p>
          <a:p>
            <a:pPr lvl="0"/>
            <a:r>
              <a:rPr lang="en-US"/>
              <a:t>http://en.wikipedia.org/wiki/Befunge</a:t>
            </a:r>
          </a:p>
          <a:p>
            <a:pPr lvl="0"/>
            <a:r>
              <a:rPr lang="en-US"/>
              <a:t>"Befunge is a stack-based, reflective, esoteric programming language. It differs from conventional languages in that programs are arranged on a two-dimensional grid. "Arrow" instructions direct the control flow to the left, right, up or down, and loops are constructed by sending the control flow in a cycle. It has been described as 'a cross between Forth and Lemmings.'"</a:t>
            </a:r>
          </a:p>
        </p:txBody>
      </p:sp>
    </p:spTree>
  </p:cSld>
  <p:clrMapOvr>
    <a:masterClrMapping/>
  </p:clrMapOvr>
</p:sld>
</file>

<file path=ppt/slides/slide6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this?</a:t>
            </a:r>
          </a:p>
          <a:p>
            <a:pPr lvl="0"/>
            <a:r>
              <a:rPr lang="en-US"/>
              <a:t>In short</a:t>
            </a:r>
          </a:p>
          <a:p>
            <a:pPr lvl="1"/>
            <a:r>
              <a:rPr lang="en-US"/>
              <a:t>Stack-based operand values</a:t>
            </a:r>
          </a:p>
          <a:p>
            <a:pPr lvl="1"/>
            <a:r>
              <a:rPr lang="en-US"/>
              <a:t>Each opcode is one character</a:t>
            </a:r>
          </a:p>
          <a:p>
            <a:pPr lvl="1"/>
            <a:r>
              <a:rPr lang="en-US"/>
              <a:t>Execution begins in upper-left, moving horizontally right</a:t>
            </a:r>
          </a:p>
          <a:p>
            <a:pPr lvl="0"/>
            <a:r>
              <a:rPr lang="en-US"/>
              <a:t>Reference implementation: https://github.com/catseye/Befunge-93</a:t>
            </a:r>
          </a:p>
          <a:p>
            <a:pPr lvl="0"/>
            <a:r>
              <a:rPr lang="en-US"/>
              <a:t>IronBefunge: https://github.com/JasonBock/IronBefunge</a:t>
            </a:r>
          </a:p>
        </p:txBody>
      </p:sp>
    </p:spTree>
  </p:cSld>
  <p:clrMapOvr>
    <a:masterClrMapping/>
  </p:clrMapOvr>
</p:sld>
</file>

<file path=ppt/slides/slide6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Instruction list</a:t>
            </a:r>
          </a:p>
          <a:p>
            <a:pPr lvl="0">
              <a:buChar char=" "/>
            </a:pPr>
            <a:r>
              <a:rPr lang="en-US">
                <a:latin typeface="Courier New"/>
              </a:rPr>
              <a:t> </a:t>
            </a:r>
            <a:r>
              <a:rPr lang="en-US"/>
              <a:t> (space): NOP</a:t>
            </a:r>
          </a:p>
          <a:p>
            <a:pPr lvl="0">
              <a:buChar char=" "/>
            </a:pPr>
            <a:r>
              <a:rPr lang="en-US">
                <a:latin typeface="Courier New"/>
              </a:rPr>
              <a:t>+</a:t>
            </a:r>
            <a:r>
              <a:rPr lang="en-US"/>
              <a:t> (add): pop b, pop a, push a + b</a:t>
            </a:r>
          </a:p>
          <a:p>
            <a:pPr lvl="0">
              <a:buChar char=" "/>
            </a:pPr>
            <a:r>
              <a:rPr lang="en-US">
                <a:latin typeface="Courier New"/>
              </a:rPr>
              <a:t>-</a:t>
            </a:r>
            <a:r>
              <a:rPr lang="en-US"/>
              <a:t> (subtract): pop b, pop a, push a - b</a:t>
            </a:r>
          </a:p>
          <a:p>
            <a:pPr lvl="0">
              <a:buChar char=" "/>
            </a:pPr>
            <a:r>
              <a:rPr lang="en-US">
                <a:latin typeface="Courier New"/>
              </a:rPr>
              <a:t>*</a:t>
            </a:r>
            <a:r>
              <a:rPr lang="en-US"/>
              <a:t> (multiply): pop b, pop a, push a * b</a:t>
            </a:r>
          </a:p>
          <a:p>
            <a:pPr lvl="0">
              <a:buChar char=" "/>
            </a:pPr>
            <a:r>
              <a:rPr lang="en-US">
                <a:latin typeface="Courier New"/>
              </a:rPr>
              <a:t>/</a:t>
            </a:r>
            <a:r>
              <a:rPr lang="en-US"/>
              <a:t> (divide): pop b, pop a, push a / b (nb. integer)</a:t>
            </a:r>
          </a:p>
          <a:p>
            <a:pPr lvl="0">
              <a:buChar char=" "/>
            </a:pPr>
            <a:r>
              <a:rPr lang="en-US">
                <a:latin typeface="Courier New"/>
              </a:rPr>
              <a:t>%</a:t>
            </a:r>
            <a:r>
              <a:rPr lang="en-US"/>
              <a:t> (modulo): pop b, pop a, push a % b</a:t>
            </a:r>
          </a:p>
          <a:p>
            <a:pPr lvl="0">
              <a:buChar char=" "/>
            </a:pPr>
            <a:r>
              <a:rPr lang="en-US">
                <a:latin typeface="Courier New"/>
              </a:rPr>
              <a:t>!</a:t>
            </a:r>
            <a:r>
              <a:rPr lang="en-US"/>
              <a:t> (not): pop v, push 0 if v non-zero, 1 otherwise</a:t>
            </a:r>
          </a:p>
          <a:p>
            <a:pPr lvl="0">
              <a:buChar char=" "/>
            </a:pPr>
            <a:r>
              <a:rPr lang="en-US"/>
              <a:t>``` (greater): pop b, pop a, push 1 if b &gt; a, 0 otherwise</a:t>
            </a:r>
          </a:p>
        </p:txBody>
      </p:sp>
    </p:spTree>
  </p:cSld>
  <p:clrMapOvr>
    <a:masterClrMapping/>
  </p:clrMapOvr>
</p:sld>
</file>

<file path=ppt/slides/slide6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Instruction list</a:t>
            </a:r>
          </a:p>
          <a:p>
            <a:pPr lvl="0">
              <a:buChar char=" "/>
            </a:pPr>
            <a:r>
              <a:rPr lang="en-US">
                <a:latin typeface="Courier New"/>
              </a:rPr>
              <a:t>&gt;</a:t>
            </a:r>
            <a:r>
              <a:rPr lang="en-US"/>
              <a:t>	(right) PC -&gt; right</a:t>
            </a:r>
          </a:p>
          <a:p>
            <a:pPr lvl="0">
              <a:buChar char=" "/>
            </a:pPr>
            <a:r>
              <a:rPr lang="en-US">
                <a:latin typeface="Courier New"/>
              </a:rPr>
              <a:t>&lt;</a:t>
            </a:r>
            <a:r>
              <a:rPr lang="en-US"/>
              <a:t> (left)	PC -&gt; left</a:t>
            </a:r>
          </a:p>
          <a:p>
            <a:pPr lvl="0">
              <a:buChar char=" "/>
            </a:pPr>
            <a:r>
              <a:rPr lang="en-US">
                <a:latin typeface="Courier New"/>
              </a:rPr>
              <a:t>^</a:t>
            </a:r>
            <a:r>
              <a:rPr lang="en-US"/>
              <a:t> (up) PC -&gt; up</a:t>
            </a:r>
          </a:p>
          <a:p>
            <a:pPr lvl="0">
              <a:buChar char=" "/>
            </a:pPr>
            <a:r>
              <a:rPr lang="en-US">
                <a:latin typeface="Courier New"/>
              </a:rPr>
              <a:t>v</a:t>
            </a:r>
            <a:r>
              <a:rPr lang="en-US"/>
              <a:t>	(down) PC -&gt; down</a:t>
            </a:r>
          </a:p>
          <a:p>
            <a:pPr lvl="0">
              <a:buChar char=" "/>
            </a:pPr>
            <a:r>
              <a:rPr lang="en-US">
                <a:latin typeface="Courier New"/>
              </a:rPr>
              <a:t>?</a:t>
            </a:r>
            <a:r>
              <a:rPr lang="en-US"/>
              <a:t>	(random) PC -&gt; random(right, left, up, down)</a:t>
            </a:r>
          </a:p>
          <a:p>
            <a:pPr lvl="0">
              <a:buChar char=" "/>
            </a:pPr>
            <a:r>
              <a:rPr lang="en-US">
                <a:latin typeface="Courier New"/>
              </a:rPr>
              <a:t>_</a:t>
            </a:r>
            <a:r>
              <a:rPr lang="en-US"/>
              <a:t> (horiz if) pop v, PC -&gt; left if v, else PC -&gt; right</a:t>
            </a:r>
          </a:p>
          <a:p>
            <a:pPr lvl="0">
              <a:buChar char=" "/>
            </a:pPr>
            <a:r>
              <a:rPr lang="en-US">
                <a:latin typeface="Courier New"/>
              </a:rPr>
              <a:t>|</a:t>
            </a:r>
            <a:r>
              <a:rPr lang="en-US"/>
              <a:t> (vert if) pop v, PC -&gt; up if v, else PC -&gt; down</a:t>
            </a:r>
          </a:p>
          <a:p>
            <a:pPr lvl="0">
              <a:buChar char=" "/>
            </a:pPr>
            <a:r>
              <a:rPr lang="en-US">
                <a:latin typeface="Courier New"/>
              </a:rPr>
              <a:t>#</a:t>
            </a:r>
            <a:r>
              <a:rPr lang="en-US"/>
              <a:t> (jump) "jumps" PC one more character (skip next instruction)</a:t>
            </a:r>
          </a:p>
        </p:txBody>
      </p:sp>
    </p:spTree>
  </p:cSld>
  <p:clrMapOvr>
    <a:masterClrMapping/>
  </p:clrMapOvr>
</p:sld>
</file>

<file path=ppt/slides/slide6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Befunge Programming Language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Instruction list</a:t>
            </a:r>
          </a:p>
          <a:p>
            <a:pPr lvl="0">
              <a:buChar char=" "/>
            </a:pPr>
            <a:r>
              <a:rPr lang="en-US">
                <a:latin typeface="Courier New"/>
              </a:rPr>
              <a:t>$</a:t>
            </a:r>
            <a:r>
              <a:rPr lang="en-US"/>
              <a:t> (pop) pop v</a:t>
            </a:r>
          </a:p>
          <a:p>
            <a:pPr lvl="0">
              <a:buChar char=" "/>
            </a:pPr>
            <a:r>
              <a:rPr lang="en-US">
                <a:latin typeface="Courier New"/>
              </a:rPr>
              <a:t>:</a:t>
            </a:r>
            <a:r>
              <a:rPr lang="en-US"/>
              <a:t> (dup) pop v, push v, push v</a:t>
            </a:r>
          </a:p>
          <a:p>
            <a:pPr lvl="0">
              <a:buChar char=" "/>
            </a:pPr>
            <a:r>
              <a:rPr lang="en-US">
                <a:latin typeface="Courier New"/>
              </a:rPr>
              <a:t>\</a:t>
            </a:r>
            <a:r>
              <a:rPr lang="en-US"/>
              <a:t> (swap) pop b, pop a, push b, push a</a:t>
            </a:r>
          </a:p>
          <a:p>
            <a:pPr lvl="0">
              <a:buChar char=" "/>
            </a:pPr>
            <a:r>
              <a:rPr lang="en-US">
                <a:latin typeface="Courier New"/>
              </a:rPr>
              <a:t>g</a:t>
            </a:r>
            <a:r>
              <a:rPr lang="en-US"/>
              <a:t> (get) pop x, pop y, push value at (x, y)</a:t>
            </a:r>
          </a:p>
          <a:p>
            <a:pPr lvl="0">
              <a:buChar char=" "/>
            </a:pPr>
            <a:r>
              <a:rPr lang="en-US">
                <a:latin typeface="Courier New"/>
              </a:rPr>
              <a:t>p</a:t>
            </a:r>
            <a:r>
              <a:rPr lang="en-US"/>
              <a:t> (put) pop value, pop x, pop y, put value at (x, y)</a:t>
            </a:r>
          </a:p>
          <a:p>
            <a:pPr lvl="0">
              <a:buChar char=" "/>
            </a:pPr>
            <a:r>
              <a:rPr lang="en-US">
                <a:latin typeface="Courier New"/>
              </a:rPr>
              <a:t>.</a:t>
            </a:r>
            <a:r>
              <a:rPr lang="en-US"/>
              <a:t> (output int) pop v, print v (as int)</a:t>
            </a:r>
          </a:p>
          <a:p>
            <a:pPr lvl="0">
              <a:buChar char=" "/>
            </a:pPr>
            <a:r>
              <a:rPr lang="en-US">
                <a:latin typeface="Courier New"/>
              </a:rPr>
              <a:t>,</a:t>
            </a:r>
            <a:r>
              <a:rPr lang="en-US"/>
              <a:t> (output char) pop v, print v (as char)</a:t>
            </a:r>
          </a:p>
          <a:p>
            <a:pPr lvl="0">
              <a:buChar char=" "/>
            </a:pPr>
            <a:r>
              <a:rPr lang="en-US">
                <a:latin typeface="Courier New"/>
              </a:rPr>
              <a:t>&amp;</a:t>
            </a:r>
            <a:r>
              <a:rPr lang="en-US"/>
              <a:t> (input int) get v from user, push v</a:t>
            </a:r>
          </a:p>
          <a:p>
            <a:pPr lvl="0">
              <a:buChar char=" "/>
            </a:pPr>
            <a:r>
              <a:rPr lang="en-US">
                <a:latin typeface="Courier New"/>
              </a:rPr>
              <a:t>~</a:t>
            </a:r>
            <a:r>
              <a:rPr lang="en-US"/>
              <a:t> (input char) get v from user, push v</a:t>
            </a:r>
          </a:p>
          <a:p>
            <a:pPr lvl="0">
              <a:buChar char=" "/>
            </a:pPr>
            <a:r>
              <a:rPr lang="en-US">
                <a:latin typeface="Courier New"/>
              </a:rPr>
              <a:t>@</a:t>
            </a:r>
            <a:r>
              <a:rPr lang="en-US"/>
              <a:t> (end) terminates program</a:t>
            </a:r>
          </a:p>
        </p:txBody>
      </p:sp>
    </p:spTree>
  </p:cSld>
  <p:clrMapOvr>
    <a:masterClrMapping/>
  </p:clrMapOvr>
</p:sld>
</file>

<file path=ppt/slides/slide6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Summary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Wrapping up</a:t>
            </a:r>
            <a:endParaRPr lang="en-US" smtClean="0"/>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in the 1980s, there was C</a:t>
            </a:r>
          </a:p>
          <a:p>
            <a:pPr lvl="1"/>
            <a:r>
              <a:rPr lang="en-US"/>
              <a:t>... and life was good</a:t>
            </a:r>
          </a:p>
          <a:p>
            <a:pPr lvl="0"/>
            <a:r>
              <a:rPr lang="en-US"/>
              <a:t>then in 1989 came C++</a:t>
            </a:r>
          </a:p>
          <a:p>
            <a:pPr lvl="1"/>
            <a:r>
              <a:rPr lang="en-US"/>
              <a:t>... and life was... objects!</a:t>
            </a:r>
          </a:p>
          <a:p>
            <a:pPr lvl="0"/>
            <a:r>
              <a:rPr lang="en-US"/>
              <a:t>then in 1995 came Java</a:t>
            </a:r>
          </a:p>
          <a:p>
            <a:pPr lvl="1"/>
            <a:r>
              <a:rPr lang="en-US"/>
              <a:t>... and life was... more objects!</a:t>
            </a:r>
          </a:p>
          <a:p>
            <a:pPr lvl="0"/>
            <a:r>
              <a:rPr lang="en-US"/>
              <a:t>then in 2001 Microsoft did their own Java (C#)</a:t>
            </a:r>
          </a:p>
          <a:p>
            <a:pPr lvl="1"/>
            <a:r>
              <a:rPr lang="en-US"/>
              <a:t>... and life was... kinda the same all over again</a:t>
            </a:r>
          </a:p>
        </p:txBody>
      </p:sp>
    </p:spTree>
  </p:cSld>
  <p:clrMapOvr>
    <a:masterClrMapping/>
  </p:clrMapOvr>
</p:sld>
</file>

<file path=ppt/slides/slide7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Why, again?</a:t>
            </a:r>
          </a:p>
          <a:p>
            <a:pPr lvl="0"/>
            <a:r>
              <a:rPr lang="en-US"/>
              <a:t>old languages influence the new</a:t>
            </a:r>
          </a:p>
          <a:p>
            <a:pPr lvl="0"/>
            <a:r>
              <a:rPr lang="en-US"/>
              <a:t>consider:</a:t>
            </a:r>
          </a:p>
          <a:p>
            <a:pPr lvl="1"/>
            <a:r>
              <a:rPr lang="en-US"/>
              <a:t>WebAssembly</a:t>
            </a:r>
          </a:p>
          <a:p>
            <a:pPr lvl="1"/>
            <a:r>
              <a:rPr lang="en-US"/>
              <a:t>Elm: an ML/Haskell-derivative for the browser</a:t>
            </a:r>
          </a:p>
          <a:p>
            <a:pPr lvl="1"/>
            <a:r>
              <a:rPr lang="en-US"/>
              <a:t>Virgil: a new language for Web Assembly</a:t>
            </a:r>
          </a:p>
          <a:p>
            <a:pPr lvl="1"/>
            <a:r>
              <a:rPr lang="en-US"/>
              <a:t>Finch: a new MIT language for working with disparate data structures</a:t>
            </a:r>
          </a:p>
          <a:p>
            <a:pPr lvl="1"/>
            <a:r>
              <a:rPr lang="en-US"/>
              <a:t>Chapel: a native concurrent language for massive parallelism</a:t>
            </a:r>
          </a:p>
          <a:p>
            <a:pPr lvl="0"/>
            <a:r>
              <a:rPr lang="en-US"/>
              <a:t>most importantly:</a:t>
            </a:r>
          </a:p>
          <a:p>
            <a:pPr lvl="1"/>
            <a:r>
              <a:rPr lang="en-US"/>
              <a:t>studying new languages opens your mind</a:t>
            </a:r>
          </a:p>
          <a:p>
            <a:pPr lvl="1"/>
            <a:r>
              <a:rPr lang="en-US"/>
              <a:t>but there's no point in not taking advantage of patterns!</a:t>
            </a:r>
          </a:p>
        </p:txBody>
      </p:sp>
    </p:spTree>
  </p:cSld>
  <p:clrMapOvr>
    <a:masterClrMapping/>
  </p:clrMapOvr>
</p:sld>
</file>

<file path=ppt/slides/slide7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but then... something happened</a:t>
            </a:r>
          </a:p>
          <a:p>
            <a:pPr lvl="0"/>
            <a:r>
              <a:rPr lang="en-US"/>
              <a:t>Dave Thomas discovered Ruby (and later Rails)</a:t>
            </a:r>
          </a:p>
          <a:p>
            <a:pPr lvl="0"/>
            <a:r>
              <a:rPr lang="en-US"/>
              <a:t>the .NET community embraced "many languages, one platform"</a:t>
            </a:r>
          </a:p>
          <a:p>
            <a:pPr lvl="1"/>
            <a:r>
              <a:rPr lang="en-US"/>
              <a:t>Visual Basic</a:t>
            </a:r>
          </a:p>
          <a:p>
            <a:pPr lvl="1"/>
            <a:r>
              <a:rPr lang="en-US"/>
              <a:t>F#</a:t>
            </a:r>
          </a:p>
          <a:p>
            <a:pPr lvl="1"/>
            <a:r>
              <a:rPr lang="en-US"/>
              <a:t>Boo</a:t>
            </a:r>
          </a:p>
          <a:p>
            <a:pPr lvl="1"/>
            <a:r>
              <a:rPr lang="en-US"/>
              <a:t>Nemerle</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 Brief Romp Through History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Programming Languages</a:t>
            </a:r>
          </a:p>
          <a:p>
            <a:pPr lvl="0"/>
            <a:r>
              <a:rPr lang="en-US"/>
              <a:t>the JVM community was not quiet</a:t>
            </a:r>
          </a:p>
          <a:p>
            <a:pPr lvl="1"/>
            <a:r>
              <a:rPr lang="en-US"/>
              <a:t>Pizza, later GJ</a:t>
            </a:r>
          </a:p>
          <a:p>
            <a:pPr lvl="1"/>
            <a:r>
              <a:rPr lang="en-US"/>
              <a:t>AspectJ</a:t>
            </a:r>
          </a:p>
          <a:p>
            <a:pPr lvl="1"/>
            <a:r>
              <a:rPr lang="en-US"/>
              <a:t>Groovy</a:t>
            </a:r>
          </a:p>
          <a:p>
            <a:pPr lvl="1"/>
            <a:r>
              <a:rPr lang="en-US"/>
              <a:t>Clojure</a:t>
            </a:r>
          </a:p>
          <a:p>
            <a:pPr lvl="1"/>
            <a:r>
              <a:rPr lang="en-US"/>
              <a:t>Yeti</a:t>
            </a:r>
          </a:p>
          <a:p>
            <a:pPr lvl="1"/>
            <a:r>
              <a:rPr lang="en-US"/>
              <a:t>Scala</a:t>
            </a:r>
          </a:p>
          <a:p>
            <a:pPr lvl="0"/>
            <a:r>
              <a:rPr lang="en-US"/>
              <a:t>and then Python took center stage?!?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Over the last decades, several new programming languages have emerged onto the scene, leaving many developers scrambling to understand their purpose. Even languages that we think we know (looking at you, JavaScript) turn out to have some interesting ideas and concepts buried away inside them that seem to be the sole province of the "master" developer. But strangely enough, none of these "new" languages are actually all that new. Most of them are a small step on top of older languages that have been around for decades. And, it turns out, if you understand some of these "influencer" languages, you understand what the influence is--well beyond your current language, in fact.
This is the province of the historian: Studying the past to understand the future. It's simultaneously easier and harder than you think. And in this keynote, that's exactly what we're going to do: Look at languages past, to understand languages future.
</dc:description>
  <cp:keywords>Keynote, Language</cp:keywords>
  <dcterms:modified xsi:type="dcterms:W3CDTF">2011-08-01T06:04:30Z</dcterms:modified>
  <cp:revision>1</cp:revision>
  <dc:subject>Keynote, Language</dc:subject>
  <dc:title>Learning the New by Learning the Old</dc:title>
</cp:coreProperties>
</file>