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slides/slide29.xml" Type="http://schemas.openxmlformats.org/officeDocument/2006/relationships/slide"/><Relationship Id="rId35" Target="slides/slide30.xml" Type="http://schemas.openxmlformats.org/officeDocument/2006/relationships/slide"/><Relationship Id="rId36" Target="slides/slide31.xml" Type="http://schemas.openxmlformats.org/officeDocument/2006/relationships/slide"/><Relationship Id="rId37" Target="slides/slide32.xml" Type="http://schemas.openxmlformats.org/officeDocument/2006/relationships/slide"/><Relationship Id="rId38" Target="slides/slide33.xml" Type="http://schemas.openxmlformats.org/officeDocument/2006/relationships/slide"/><Relationship Id="rId39" Target="slides/slide34.xml" Type="http://schemas.openxmlformats.org/officeDocument/2006/relationships/slide"/><Relationship Id="rId4" Target="theme/theme1.xml" Type="http://schemas.openxmlformats.org/officeDocument/2006/relationships/theme"/><Relationship Id="rId40" Target="slides/slide35.xml" Type="http://schemas.openxmlformats.org/officeDocument/2006/relationships/slide"/><Relationship Id="rId41" Target="slides/slide36.xml" Type="http://schemas.openxmlformats.org/officeDocument/2006/relationships/slide"/><Relationship Id="rId42" Target="slides/slide37.xml" Type="http://schemas.openxmlformats.org/officeDocument/2006/relationships/slid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Embracing (Technology) History</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Industry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Best Practices</a:t>
            </a:r>
          </a:p>
          <a:p>
            <a:pPr lvl="0"/>
            <a:r>
              <a:rPr lang="en-US"/>
              <a:t>international standards!</a:t>
            </a:r>
          </a:p>
          <a:p>
            <a:pPr lvl="0"/>
            <a:r>
              <a:rPr lang="en-US"/>
              <a:t>never use waterfall!</a:t>
            </a:r>
          </a:p>
          <a:p>
            <a:pPr lvl="0"/>
            <a:r>
              <a:rPr lang="en-US"/>
              <a:t>outsource your development!</a:t>
            </a:r>
          </a:p>
          <a:p>
            <a:pPr lvl="0"/>
            <a:r>
              <a:rPr lang="en-US"/>
              <a:t>microservices!</a:t>
            </a:r>
          </a:p>
          <a:p>
            <a:pPr lvl="0"/>
            <a:r>
              <a:rPr lang="en-US"/>
              <a:t>... in fact, if you Google "software best practices", you get a </a:t>
            </a:r>
            <a:r>
              <a:rPr lang="en-US" i="true"/>
              <a:t>lot</a:t>
            </a:r>
            <a:r>
              <a:rPr lang="en-US"/>
              <a:t> of hits</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Best Practices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It has 'best' in the name.... what could go wrong?</a:t>
            </a:r>
            <a:endParaRPr lang="en-US" smtClean="0"/>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Best Practices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International standards</a:t>
            </a:r>
          </a:p>
          <a:p>
            <a:pPr lvl="0"/>
            <a:r>
              <a:rPr lang="en-US"/>
              <a:t>like using the programming language Ada!</a:t>
            </a:r>
          </a:p>
          <a:p>
            <a:pPr lvl="0"/>
            <a:r>
              <a:rPr lang="en-US"/>
              <a:t>or HTML 4! (because HTML 5 is not an international standard)</a:t>
            </a:r>
          </a:p>
          <a:p>
            <a:pPr lvl="0"/>
            <a:r>
              <a:rPr lang="en-US"/>
              <a:t>or C#! (but only 2.0)</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Best Practices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Agile</a:t>
            </a:r>
          </a:p>
          <a:p>
            <a:pPr lvl="0"/>
            <a:r>
              <a:rPr lang="en-US"/>
              <a:t>because Agile projects don't fail!</a:t>
            </a:r>
          </a:p>
          <a:p>
            <a:pPr lvl="1">
              <a:buChar char=" "/>
            </a:pPr>
            <a:r>
              <a:rPr lang="en-US"/>
              <a:t>"47% of agile projects are late, have budget overruns, or result in unhappy customers and on top of this a further 11% of agile projects fail outright and end up delivering nothing (Scrum, 2021)."</a:t>
            </a:r>
          </a:p>
          <a:p>
            <a:pPr lvl="0"/>
            <a:r>
              <a:rPr lang="en-US"/>
              <a:t>because Agile projects deliver better results!</a:t>
            </a:r>
          </a:p>
          <a:p>
            <a:pPr lvl="1">
              <a:buChar char=" "/>
            </a:pPr>
            <a:r>
              <a:rPr lang="en-US"/>
              <a:t>"Agile is all about making sure you build the right product. Agile is not about making sure you build the product in the right way."</a:t>
            </a:r>
          </a:p>
          <a:p>
            <a:pPr lvl="1">
              <a:buChar char=" "/>
            </a:pPr>
            <a:r>
              <a:rPr lang="en-US"/>
              <a:t>https://medium.com/@lucas.majerowicz/how-agile-is-killing-your-software-project-5083770055c3</a:t>
            </a:r>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Best Practices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Microservices</a:t>
            </a:r>
          </a:p>
          <a:p>
            <a:pPr>
              <a:buNone/>
            </a:pPr>
            <a:r>
              <a:rPr lang="en-US"/>
              <a:t>For each of these quotes... are they for Microservices, EJB, or Oracle Tuxedo?</a:t>
            </a:r>
          </a:p>
          <a:p>
            <a:pPr lvl="0"/>
            <a:r>
              <a:rPr lang="en-US"/>
              <a:t>"Scalability": "Code can be broken into smaller parts that can be developed, tested, deployed, and updated independently."</a:t>
            </a:r>
          </a:p>
          <a:p>
            <a:pPr lvl="0"/>
            <a:r>
              <a:rPr lang="en-US"/>
              <a:t>"Focus": "... developer focuses on solving business problems and business logic."</a:t>
            </a:r>
          </a:p>
          <a:p>
            <a:pPr lvl="0"/>
            <a:r>
              <a:rPr lang="en-US"/>
              <a:t>"Availability": "back-end data must always be available for a wide range of devices... ."</a:t>
            </a:r>
          </a:p>
          <a:p>
            <a:pPr lvl="0"/>
            <a:r>
              <a:rPr lang="en-US"/>
              <a:t>"Simplicity": "... provides simplified development of large scale enterprise level application."</a:t>
            </a:r>
          </a:p>
          <a:p>
            <a:pPr lvl="0"/>
            <a:r>
              <a:rPr lang="en-US"/>
              <a:t>"Responsiveness": "... enables distributed applications to scale in response to changing transaction loads... ."</a:t>
            </a:r>
          </a:p>
          <a:p>
            <a:pPr lvl="0"/>
            <a:r>
              <a:rPr lang="en-US"/>
              <a:t>"Reliability": "Ensures no single point of failure by providing replicated server groups that can continue when something breaks. Restores the running application to good condition after failures occur."</a:t>
            </a:r>
          </a:p>
        </p:txBody>
      </p:sp>
    </p:spTree>
  </p:cSld>
  <p:clrMapOvr>
    <a:masterClrMapping/>
  </p:clrMapOvr>
</p:sld>
</file>

<file path=ppt/slides/slide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Using History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History as a tool</a:t>
            </a:r>
            <a:endParaRPr lang="en-US" smtClean="0"/>
          </a:p>
        </p:txBody>
      </p:sp>
    </p:spTree>
  </p:cSld>
  <p:clrMapOvr>
    <a:masterClrMapping/>
  </p:clrMapOvr>
</p:sld>
</file>

<file path=ppt/slides/slide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Using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Why vs How</a:t>
            </a:r>
          </a:p>
          <a:p>
            <a:pPr lvl="0"/>
            <a:r>
              <a:rPr lang="en-US"/>
              <a:t>Santanyana's quote tells us history is important</a:t>
            </a:r>
          </a:p>
          <a:p>
            <a:pPr lvl="0"/>
            <a:r>
              <a:rPr lang="en-US"/>
              <a:t>... but it never actually tells us </a:t>
            </a:r>
            <a:r>
              <a:rPr lang="en-US" i="true"/>
              <a:t>what</a:t>
            </a:r>
            <a:r>
              <a:rPr lang="en-US"/>
              <a:t> about it is important</a:t>
            </a:r>
          </a:p>
          <a:p>
            <a:pPr lvl="0"/>
            <a:r>
              <a:rPr lang="en-US"/>
              <a:t>... or </a:t>
            </a:r>
            <a:r>
              <a:rPr lang="en-US" i="true"/>
              <a:t>how</a:t>
            </a:r>
            <a:r>
              <a:rPr lang="en-US"/>
              <a:t> to view history to avoid repeating it</a:t>
            </a:r>
          </a:p>
        </p:txBody>
      </p:sp>
    </p:spTree>
  </p:cSld>
  <p:clrMapOvr>
    <a:masterClrMapping/>
  </p:clrMapOvr>
</p:sld>
</file>

<file path=ppt/slides/slide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Using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Book: "Thinking in Time"</a:t>
            </a:r>
          </a:p>
          <a:p>
            <a:pPr lvl="0"/>
            <a:r>
              <a:rPr lang="en-US"/>
              <a:t>"The Uses of History for Decision-Makers"</a:t>
            </a:r>
          </a:p>
          <a:p>
            <a:pPr lvl="0"/>
            <a:r>
              <a:rPr lang="en-US"/>
              <a:t>by Richard Neustadt and Ernest R May; 1986</a:t>
            </a:r>
          </a:p>
          <a:p>
            <a:pPr lvl="0"/>
            <a:r>
              <a:rPr lang="en-US"/>
              <a:t>analyzing US government decisions in the 1900s</a:t>
            </a:r>
          </a:p>
          <a:p>
            <a:pPr lvl="1"/>
            <a:r>
              <a:rPr lang="en-US"/>
              <a:t>... and their use of history to arrive at those decisions</a:t>
            </a:r>
          </a:p>
          <a:p>
            <a:pPr lvl="1"/>
            <a:r>
              <a:rPr lang="en-US"/>
              <a:t>... including both </a:t>
            </a:r>
            <a:r>
              <a:rPr lang="en-US" i="true"/>
              <a:t>correct</a:t>
            </a:r>
            <a:r>
              <a:rPr lang="en-US"/>
              <a:t> and </a:t>
            </a:r>
            <a:r>
              <a:rPr lang="en-US" i="true"/>
              <a:t>incorrect</a:t>
            </a:r>
            <a:r>
              <a:rPr lang="en-US"/>
              <a:t> uses of history</a:t>
            </a:r>
          </a:p>
          <a:p>
            <a:pPr lvl="1"/>
            <a:r>
              <a:rPr lang="en-US"/>
              <a:t>... deriving a model of how to use history</a:t>
            </a:r>
          </a:p>
          <a:p>
            <a:pPr lvl="0"/>
            <a:r>
              <a:rPr lang="en-US"/>
              <a:t>an interesting read, particularly 40-plus years later</a:t>
            </a:r>
          </a:p>
        </p:txBody>
      </p:sp>
    </p:spTree>
  </p:cSld>
  <p:clrMapOvr>
    <a:masterClrMapping/>
  </p:clrMapOvr>
</p:sld>
</file>

<file path=ppt/slides/slide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Using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The Historical scenarios</a:t>
            </a:r>
          </a:p>
          <a:p>
            <a:pPr lvl="0"/>
            <a:r>
              <a:rPr lang="en-US"/>
              <a:t>the Cuban Missile Crisis of 1962</a:t>
            </a:r>
          </a:p>
          <a:p>
            <a:pPr lvl="0"/>
            <a:r>
              <a:rPr lang="en-US"/>
              <a:t>the Social Security Reform of 1983</a:t>
            </a:r>
          </a:p>
          <a:p>
            <a:pPr lvl="0"/>
            <a:r>
              <a:rPr lang="en-US"/>
              <a:t>Carter's "First 100 Days"</a:t>
            </a:r>
          </a:p>
          <a:p>
            <a:pPr lvl="0"/>
            <a:r>
              <a:rPr lang="en-US"/>
              <a:t>defending South Korea in 1950</a:t>
            </a:r>
          </a:p>
          <a:p>
            <a:pPr lvl="0"/>
            <a:r>
              <a:rPr lang="en-US"/>
              <a:t>the </a:t>
            </a:r>
            <a:r>
              <a:rPr lang="en-US" i="true"/>
              <a:t>Mayaguez</a:t>
            </a:r>
            <a:r>
              <a:rPr lang="en-US"/>
              <a:t> Incident of 1975</a:t>
            </a:r>
          </a:p>
          <a:p>
            <a:pPr lvl="0"/>
            <a:r>
              <a:rPr lang="en-US"/>
              <a:t>the Swine Flu Scare of 1976</a:t>
            </a:r>
          </a:p>
          <a:p>
            <a:pPr lvl="0"/>
            <a:r>
              <a:rPr lang="en-US"/>
              <a:t>... (many more)</a:t>
            </a:r>
          </a:p>
        </p:txBody>
      </p:sp>
    </p:spTree>
  </p:cSld>
  <p:clrMapOvr>
    <a:masterClrMapping/>
  </p:clrMapOvr>
</p:sld>
</file>

<file path=ppt/slides/slide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Using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The Typical Approach</a:t>
            </a:r>
          </a:p>
          <a:p>
            <a:pPr lvl="0"/>
            <a:r>
              <a:rPr lang="en-US"/>
              <a:t>a "plunge toward action"</a:t>
            </a:r>
          </a:p>
          <a:p>
            <a:pPr lvl="1">
              <a:buChar char=" "/>
            </a:pPr>
            <a:r>
              <a:rPr lang="en-US"/>
              <a:t>"What are we to </a:t>
            </a:r>
            <a:r>
              <a:rPr lang="en-US" i="true"/>
              <a:t>do</a:t>
            </a:r>
            <a:r>
              <a:rPr lang="en-US"/>
              <a:t>?"</a:t>
            </a:r>
          </a:p>
          <a:p>
            <a:pPr lvl="0"/>
            <a:r>
              <a:rPr lang="en-US"/>
              <a:t>overdependence on fuzzy analogies</a:t>
            </a:r>
          </a:p>
          <a:p>
            <a:pPr lvl="1">
              <a:buChar char=" "/>
            </a:pPr>
            <a:r>
              <a:rPr lang="en-US"/>
              <a:t>"This is </a:t>
            </a:r>
            <a:r>
              <a:rPr lang="en-US" i="true"/>
              <a:t>just like that</a:t>
            </a:r>
            <a:r>
              <a:rPr lang="en-US"/>
              <a:t>!"</a:t>
            </a:r>
          </a:p>
          <a:p>
            <a:pPr lvl="0"/>
            <a:r>
              <a:rPr lang="en-US"/>
              <a:t>inattention to the issue's own past</a:t>
            </a:r>
          </a:p>
          <a:p>
            <a:pPr lvl="1">
              <a:buChar char=" "/>
            </a:pPr>
            <a:r>
              <a:rPr lang="en-US"/>
              <a:t>"That's not important now."</a:t>
            </a:r>
          </a:p>
          <a:p>
            <a:pPr lvl="0"/>
            <a:r>
              <a:rPr lang="en-US"/>
              <a:t>failure to think about key presumptions</a:t>
            </a:r>
          </a:p>
          <a:p>
            <a:pPr lvl="1">
              <a:buChar char=" "/>
            </a:pPr>
            <a:r>
              <a:rPr lang="en-US"/>
              <a:t>"Who cares why we're doing this?"</a:t>
            </a:r>
          </a:p>
          <a:p>
            <a:pPr lvl="0"/>
            <a:r>
              <a:rPr lang="en-US"/>
              <a:t>stereotyped suppositions about persons/orgs</a:t>
            </a:r>
          </a:p>
          <a:p>
            <a:pPr lvl="1">
              <a:buChar char=" "/>
            </a:pPr>
            <a:r>
              <a:rPr lang="en-US"/>
              <a:t>"Of course the CIA did it!"</a:t>
            </a:r>
          </a:p>
          <a:p>
            <a:pPr lvl="0"/>
            <a:r>
              <a:rPr lang="en-US"/>
              <a:t>little to no effort to see choices as part of historical sequence</a:t>
            </a:r>
          </a:p>
          <a:p>
            <a:pPr lvl="1">
              <a:buChar char=" "/>
            </a:pPr>
            <a:r>
              <a:rPr lang="en-US"/>
              <a:t>"All of this happened for no reason!"</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History</a:t>
            </a:r>
            <a:endParaRPr lang="en-US" smtClean="0"/>
          </a:p>
        </p:txBody>
      </p:sp>
      <p:sp xmlns:r="http://schemas.openxmlformats.org/officeDocument/2006/relationships">
        <p:nvSpPr>
          <p:cNvPr id="3" name="Content Placeholder 2"/>
          <p:cNvSpPr>
            <a:spLocks noGrp="1"/>
          </p:cNvSpPr>
          <p:nvPr>
            <p:ph idx="1"/>
          </p:nvPr>
        </p:nvSpPr>
        <p:spPr/>
        <p:txBody>
          <a:bodyPr/>
          <a:lstStyle/>
          <a:p>
            <a:pPr>
              <a:buNone/>
            </a:pPr>
            <a:r>
              <a:rPr lang="en-US"/>
              <a:t>"Those who cannot remember the past...</a:t>
            </a:r>
          </a:p>
          <a:p>
            <a:pPr>
              <a:buNone/>
            </a:pPr>
            <a:r>
              <a:rPr lang="en-US"/>
              <a:t>"... are condemned to repeat it."</a:t>
            </a:r>
          </a:p>
          <a:p>
            <a:pPr lvl="0">
              <a:buChar char=" "/>
            </a:pPr>
            <a:r>
              <a:rPr lang="en-US"/>
              <a:t>George Santanyana (philosopher/historian)</a:t>
            </a:r>
          </a:p>
        </p:txBody>
      </p:sp>
    </p:spTree>
  </p:cSld>
  <p:clrMapOvr>
    <a:masterClrMapping/>
  </p:clrMapOvr>
</p:sld>
</file>

<file path=ppt/slides/slide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Bad Industry History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
            </a:r>
          </a:p>
          <a:p>
            <a:pPr lvl="0"/>
            <a:r>
              <a:rPr lang="en-US"/>
              <a:t> --</a:t>
            </a:r>
          </a:p>
        </p:txBody>
      </p:sp>
    </p:spTree>
  </p:cSld>
  <p:clrMapOvr>
    <a:masterClrMapping/>
  </p:clrMapOvr>
</p:sld>
</file>

<file path=ppt/slides/slide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Bad Industry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Javascript!</a:t>
            </a:r>
          </a:p>
          <a:p>
            <a:pPr lvl="0"/>
            <a:r>
              <a:rPr lang="en-US"/>
              <a:t>released in conjunction with Sun</a:t>
            </a:r>
          </a:p>
          <a:p>
            <a:pPr lvl="1">
              <a:buChar char=" "/>
            </a:pPr>
            <a:r>
              <a:rPr lang="en-US"/>
              <a:t>"it's Java!"</a:t>
            </a:r>
          </a:p>
          <a:p>
            <a:pPr lvl="0"/>
            <a:r>
              <a:rPr lang="en-US"/>
              <a:t>made to look like Java</a:t>
            </a:r>
          </a:p>
          <a:p>
            <a:pPr lvl="1">
              <a:buChar char=" "/>
            </a:pPr>
            <a:r>
              <a:rPr lang="en-US"/>
              <a:t>"it's Java!"</a:t>
            </a:r>
          </a:p>
          <a:p>
            <a:pPr lvl="0"/>
            <a:r>
              <a:rPr lang="en-US"/>
              <a:t>ran in the browser, just like Java</a:t>
            </a:r>
          </a:p>
          <a:p>
            <a:pPr lvl="1">
              <a:buChar char=" "/>
            </a:pPr>
            <a:r>
              <a:rPr lang="en-US"/>
              <a:t>"it's Java!"</a:t>
            </a:r>
          </a:p>
        </p:txBody>
      </p:sp>
    </p:spTree>
  </p:cSld>
  <p:clrMapOvr>
    <a:masterClrMapping/>
  </p:clrMapOvr>
</p:sld>
</file>

<file path=ppt/slides/slide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Bad Industry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Microservices!</a:t>
            </a:r>
          </a:p>
        </p:txBody>
      </p:sp>
    </p:spTree>
  </p:cSld>
  <p:clrMapOvr>
    <a:masterClrMapping/>
  </p:clrMapOvr>
</p:sld>
</file>

<file path=ppt/slides/slide2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A More Nuanced Approach</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 to using history for decision-making</a:t>
            </a:r>
            <a:endParaRPr lang="en-US" smtClean="0"/>
          </a:p>
        </p:txBody>
      </p:sp>
    </p:spTree>
  </p:cSld>
  <p:clrMapOvr>
    <a:masterClrMapping/>
  </p:clrMapOvr>
</p:sld>
</file>

<file path=ppt/slides/slide2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More Nuanced Approach</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Start</a:t>
            </a:r>
          </a:p>
          <a:p>
            <a:pPr lvl="0"/>
            <a:r>
              <a:rPr lang="en-US"/>
              <a:t>for a given situation you want to analyze...</a:t>
            </a:r>
          </a:p>
          <a:p>
            <a:pPr lvl="0"/>
            <a:r>
              <a:rPr lang="en-US"/>
              <a:t>... start by creating 3 columns to capture the key elements</a:t>
            </a:r>
          </a:p>
          <a:p>
            <a:pPr lvl="1"/>
            <a:r>
              <a:rPr lang="en-US"/>
              <a:t>Known</a:t>
            </a:r>
          </a:p>
          <a:p>
            <a:pPr lvl="1"/>
            <a:r>
              <a:rPr lang="en-US"/>
              <a:t>Unclear</a:t>
            </a:r>
          </a:p>
          <a:p>
            <a:pPr lvl="1"/>
            <a:r>
              <a:rPr lang="en-US"/>
              <a:t>Presumed</a:t>
            </a:r>
          </a:p>
          <a:p>
            <a:pPr lvl="0"/>
            <a:r>
              <a:rPr lang="en-US"/>
              <a:t>... explicitly identify any past situations that appear analogous</a:t>
            </a:r>
          </a:p>
          <a:p>
            <a:pPr lvl="0"/>
            <a:r>
              <a:rPr lang="en-US"/>
              <a:t>... and for each, identify the</a:t>
            </a:r>
          </a:p>
          <a:p>
            <a:pPr lvl="1"/>
            <a:r>
              <a:rPr lang="en-US"/>
              <a:t>Likenesses</a:t>
            </a:r>
          </a:p>
          <a:p>
            <a:pPr lvl="1"/>
            <a:r>
              <a:rPr lang="en-US"/>
              <a:t>Differences</a:t>
            </a:r>
          </a:p>
        </p:txBody>
      </p:sp>
    </p:spTree>
  </p:cSld>
  <p:clrMapOvr>
    <a:masterClrMapping/>
  </p:clrMapOvr>
</p:sld>
</file>

<file path=ppt/slides/slide2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More Nuanced Approach</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Next</a:t>
            </a:r>
          </a:p>
          <a:p>
            <a:pPr lvl="0"/>
            <a:r>
              <a:rPr lang="en-US"/>
              <a:t>... define the objective</a:t>
            </a:r>
          </a:p>
          <a:p>
            <a:pPr lvl="1"/>
            <a:r>
              <a:rPr lang="en-US"/>
              <a:t>"What's the story?" (Goldberg Rule; how did </a:t>
            </a:r>
            <a:r>
              <a:rPr lang="en-US" i="true"/>
              <a:t>these</a:t>
            </a:r>
            <a:r>
              <a:rPr lang="en-US"/>
              <a:t> concerns develop)</a:t>
            </a:r>
          </a:p>
          <a:p>
            <a:pPr lvl="1"/>
            <a:r>
              <a:rPr lang="en-US"/>
              <a:t>time-lines: Start the story from its origin, plot the key trends</a:t>
            </a:r>
          </a:p>
          <a:p>
            <a:pPr lvl="1"/>
            <a:r>
              <a:rPr lang="en-US"/>
              <a:t>ask "journalists' questions": "when, what, where, who, how, why"</a:t>
            </a:r>
          </a:p>
          <a:p>
            <a:pPr lvl="0"/>
            <a:r>
              <a:rPr lang="en-US"/>
              <a:t>... array the options</a:t>
            </a:r>
          </a:p>
          <a:p>
            <a:pPr lvl="1"/>
            <a:r>
              <a:rPr lang="en-US"/>
              <a:t>history has but a limited role here</a:t>
            </a:r>
          </a:p>
          <a:p>
            <a:pPr lvl="1"/>
            <a:r>
              <a:rPr lang="en-US"/>
              <a:t>options are defined by current conditions/capabilities (</a:t>
            </a:r>
            <a:r>
              <a:rPr lang="en-US" i="true"/>
              <a:t>context</a:t>
            </a:r>
            <a:r>
              <a:rPr lang="en-US"/>
              <a:t>)</a:t>
            </a:r>
          </a:p>
          <a:p>
            <a:pPr lvl="1"/>
            <a:r>
              <a:rPr lang="en-US"/>
              <a:t>"what can we do now?"</a:t>
            </a:r>
          </a:p>
        </p:txBody>
      </p:sp>
    </p:spTree>
  </p:cSld>
  <p:clrMapOvr>
    <a:masterClrMapping/>
  </p:clrMapOvr>
</p:sld>
</file>

<file path=ppt/slides/slide2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More Nuanced Approach</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Then</a:t>
            </a:r>
          </a:p>
          <a:p>
            <a:pPr lvl="0"/>
            <a:r>
              <a:rPr lang="en-US"/>
              <a:t>... complete the sentence:</a:t>
            </a:r>
          </a:p>
          <a:p>
            <a:pPr lvl="1"/>
            <a:r>
              <a:rPr lang="en-US"/>
              <a:t>"For the objective of _____, doing _____ is the best option because _____"</a:t>
            </a:r>
          </a:p>
          <a:p>
            <a:pPr lvl="1"/>
            <a:r>
              <a:rPr lang="en-US"/>
              <a:t>try this for each of the options</a:t>
            </a:r>
          </a:p>
          <a:p>
            <a:pPr lvl="1"/>
            <a:r>
              <a:rPr lang="en-US"/>
              <a:t>remember that these are all </a:t>
            </a:r>
            <a:r>
              <a:rPr lang="en-US" i="true"/>
              <a:t>bets</a:t>
            </a:r>
            <a:r>
              <a:rPr lang="en-US"/>
              <a:t> not </a:t>
            </a:r>
            <a:r>
              <a:rPr lang="en-US" i="true"/>
              <a:t>answers</a:t>
            </a:r>
          </a:p>
          <a:p>
            <a:pPr lvl="0"/>
            <a:r>
              <a:rPr lang="en-US"/>
              <a:t>...</a:t>
            </a:r>
          </a:p>
        </p:txBody>
      </p:sp>
    </p:spTree>
  </p:cSld>
  <p:clrMapOvr>
    <a:masterClrMapping/>
  </p:clrMapOvr>
</p:sld>
</file>

<file path=ppt/slides/slide2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Practice</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Let's do that here and now</a:t>
            </a:r>
            <a:endParaRPr lang="en-US" smtClean="0"/>
          </a:p>
        </p:txBody>
      </p:sp>
    </p:spTree>
  </p:cSld>
  <p:clrMapOvr>
    <a:masterClrMapping/>
  </p:clrMapOvr>
</p:sld>
</file>

<file path=ppt/slides/slide2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Practice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if we wanted to learn....</a:t>
            </a:r>
          </a:p>
          <a:p>
            <a:pPr lvl="0"/>
            <a:r>
              <a:rPr lang="en-US"/>
              <a:t>Javascript!</a:t>
            </a:r>
          </a:p>
        </p:txBody>
      </p:sp>
    </p:spTree>
  </p:cSld>
  <p:clrMapOvr>
    <a:masterClrMapping/>
  </p:clrMapOvr>
</p:sld>
</file>

<file path=ppt/slides/slide2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Practice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Javascript</a:t>
            </a:r>
          </a:p>
          <a:p>
            <a:pPr lvl="0"/>
            <a:r>
              <a:rPr lang="en-US"/>
              <a:t>a prototype-based object scripting language</a:t>
            </a:r>
          </a:p>
          <a:p>
            <a:pPr lvl="0"/>
            <a:r>
              <a:rPr lang="en-US"/>
              <a:t>dynamically-typed</a:t>
            </a:r>
          </a:p>
          <a:p>
            <a:pPr lvl="0"/>
            <a:r>
              <a:rPr lang="en-US"/>
              <a:t>"fields" for object members</a:t>
            </a:r>
          </a:p>
          <a:p>
            <a:pPr lvl="1"/>
            <a:r>
              <a:rPr lang="en-US"/>
              <a:t>holding either data or code</a:t>
            </a:r>
          </a:p>
          <a:p>
            <a:pPr lvl="1"/>
            <a:r>
              <a:rPr lang="en-US"/>
              <a:t>prototype-based inheritance</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That quote</a:t>
            </a:r>
          </a:p>
          <a:p>
            <a:pPr lvl="0"/>
            <a:r>
              <a:rPr lang="en-US"/>
              <a:t>often-quoted</a:t>
            </a:r>
          </a:p>
          <a:p>
            <a:pPr lvl="0"/>
            <a:r>
              <a:rPr lang="en-US"/>
              <a:t>... by people who are trying to avoid making the mistakes of history</a:t>
            </a:r>
          </a:p>
          <a:p>
            <a:pPr lvl="0"/>
            <a:r>
              <a:rPr lang="en-US"/>
              <a:t>... usually while they make the mistakes of history</a:t>
            </a:r>
          </a:p>
        </p:txBody>
      </p:sp>
    </p:spTree>
  </p:cSld>
  <p:clrMapOvr>
    <a:masterClrMapping/>
  </p:clrMapOvr>
</p:sld>
</file>

<file path=ppt/slides/slide3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Practice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Scheme (a Lisp)</a:t>
            </a:r>
          </a:p>
          <a:p>
            <a:pPr lvl="0"/>
            <a:r>
              <a:rPr lang="en-US"/>
              <a:t>a prototype-based object scripting language</a:t>
            </a:r>
          </a:p>
          <a:p>
            <a:pPr lvl="0"/>
            <a:r>
              <a:rPr lang="en-US"/>
              <a:t>dynamically-typed</a:t>
            </a:r>
          </a:p>
          <a:p>
            <a:pPr lvl="0"/>
            <a:r>
              <a:rPr lang="en-US"/>
              <a:t>"fields" for object members</a:t>
            </a:r>
          </a:p>
          <a:p>
            <a:pPr lvl="1"/>
            <a:r>
              <a:rPr lang="en-US"/>
              <a:t>holding either data or code</a:t>
            </a:r>
          </a:p>
          <a:p>
            <a:pPr lvl="1"/>
            <a:r>
              <a:rPr lang="en-US"/>
              <a:t>prototype-based inheritance</a:t>
            </a:r>
          </a:p>
        </p:txBody>
      </p:sp>
    </p:spTree>
  </p:cSld>
  <p:clrMapOvr>
    <a:masterClrMapping/>
  </p:clrMapOvr>
</p:sld>
</file>

<file path=ppt/slides/slide3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Practice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Self</a:t>
            </a:r>
          </a:p>
          <a:p>
            <a:pPr lvl="0"/>
            <a:r>
              <a:rPr lang="en-US"/>
              <a:t>a prototype-based object language</a:t>
            </a:r>
          </a:p>
          <a:p>
            <a:pPr lvl="0"/>
            <a:r>
              <a:rPr lang="en-US"/>
              <a:t>dynamically-typed</a:t>
            </a:r>
          </a:p>
          <a:p>
            <a:pPr lvl="0"/>
            <a:r>
              <a:rPr lang="en-US"/>
              <a:t>"slots" for object members</a:t>
            </a:r>
          </a:p>
          <a:p>
            <a:pPr lvl="1"/>
            <a:r>
              <a:rPr lang="en-US"/>
              <a:t>holding either data or code</a:t>
            </a:r>
          </a:p>
          <a:p>
            <a:pPr lvl="1"/>
            <a:r>
              <a:rPr lang="en-US"/>
              <a:t>prototype-based inheritance</a:t>
            </a:r>
          </a:p>
        </p:txBody>
      </p:sp>
    </p:spTree>
  </p:cSld>
  <p:clrMapOvr>
    <a:masterClrMapping/>
  </p:clrMapOvr>
</p:sld>
</file>

<file path=ppt/slides/slide3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Practice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if we wanted to learn....</a:t>
            </a:r>
          </a:p>
          <a:p>
            <a:pPr lvl="0"/>
            <a:r>
              <a:rPr lang="en-US"/>
              <a:t>microservices!</a:t>
            </a:r>
          </a:p>
        </p:txBody>
      </p:sp>
    </p:spTree>
  </p:cSld>
  <p:clrMapOvr>
    <a:masterClrMapping/>
  </p:clrMapOvr>
</p:sld>
</file>

<file path=ppt/slides/slide3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Practice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Microservices</a:t>
            </a:r>
          </a:p>
        </p:txBody>
      </p:sp>
    </p:spTree>
  </p:cSld>
  <p:clrMapOvr>
    <a:masterClrMapping/>
  </p:clrMapOvr>
</p:sld>
</file>

<file path=ppt/slides/slide3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Practice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if we wanted to learn....</a:t>
            </a:r>
          </a:p>
          <a:p>
            <a:pPr lvl="0"/>
            <a:r>
              <a:rPr lang="en-US"/>
              <a:t>Erlang!</a:t>
            </a:r>
          </a:p>
          <a:p>
            <a:pPr lvl="0"/>
            <a:r>
              <a:rPr lang="en-US"/>
              <a:t>actor-based models</a:t>
            </a:r>
          </a:p>
        </p:txBody>
      </p:sp>
    </p:spTree>
  </p:cSld>
  <p:clrMapOvr>
    <a:masterClrMapping/>
  </p:clrMapOvr>
</p:sld>
</file>

<file path=ppt/slides/slide3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Practice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Smalltalk</a:t>
            </a:r>
          </a:p>
          <a:p>
            <a:pPr lvl="0"/>
            <a:r>
              <a:rPr lang="en-US"/>
              <a:t>dynamically-typed</a:t>
            </a:r>
          </a:p>
          <a:p>
            <a:pPr lvl="0"/>
            <a:r>
              <a:rPr lang="en-US"/>
              <a:t>object-oriented</a:t>
            </a:r>
          </a:p>
          <a:p>
            <a:pPr lvl="0"/>
            <a:r>
              <a:rPr lang="en-US"/>
              <a:t>message-passing</a:t>
            </a:r>
          </a:p>
          <a:p>
            <a:pPr lvl="0"/>
            <a:r>
              <a:rPr lang="en-US"/>
              <a:t>(typically) executed inside a graphical "browser"</a:t>
            </a:r>
          </a:p>
        </p:txBody>
      </p:sp>
    </p:spTree>
  </p:cSld>
  <p:clrMapOvr>
    <a:masterClrMapping/>
  </p:clrMapOvr>
</p:sld>
</file>

<file path=ppt/slides/slide3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slides/slide3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Microservices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Test answers:</a:t>
            </a:r>
          </a:p>
          <a:p>
            <a:pPr lvl="0"/>
            <a:r>
              <a:rPr lang="en-US"/>
              <a:t>First two are from J2EE/EJB</a:t>
            </a:r>
          </a:p>
          <a:p>
            <a:pPr lvl="0"/>
            <a:r>
              <a:rPr lang="en-US"/>
              <a:t>Second two from Tuxedo</a:t>
            </a:r>
          </a:p>
          <a:p>
            <a:pPr lvl="0"/>
            <a:r>
              <a:rPr lang="en-US"/>
              <a:t>Last two, microservices</a:t>
            </a:r>
          </a:p>
          <a:p>
            <a:pPr lvl="0"/>
            <a:r>
              <a:rPr lang="en-US"/>
              <a:t>... but really, all six were said about all three</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Remembering History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Germany, France, Russia</a:t>
            </a:r>
            <a:endParaRPr lang="en-US" smtClean="0"/>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Remembering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1914: Imperial Germany v France</a:t>
            </a:r>
          </a:p>
          <a:p>
            <a:pPr lvl="0"/>
            <a:r>
              <a:rPr lang="en-US"/>
              <a:t>Germany invades France by way of neutral (and unguarded) Belgium</a:t>
            </a:r>
          </a:p>
          <a:p>
            <a:pPr lvl="1">
              <a:buChar char=" "/>
            </a:pPr>
            <a:r>
              <a:rPr lang="en-US"/>
              <a:t>Alfred von Schlieffen, Chief of the General Staff, concocted this plan in 1894; in order to avoid a two-front war with France and Russia, strike a knockout blow against France by sweeping through Belgium (so as to avoid the French entrenchments along the French-German border). His successor, Helmuth von Moltke, lacked his boldness and continually drained strength away from the right flank in a series of decisions. Net result: Germany swept to within 30 miles or so of Paris, but never achieved that knockout blow. The lines were set for 4 years of stalemate.</a:t>
            </a:r>
          </a:p>
          <a:p>
            <a:pPr lvl="0"/>
            <a:r>
              <a:rPr lang="en-US"/>
              <a:t>Close, but no cigar: 4 years of stalemate</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Remembering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1940: Third Reich v France</a:t>
            </a:r>
          </a:p>
          <a:p>
            <a:pPr lvl="0"/>
            <a:r>
              <a:rPr lang="en-US"/>
              <a:t>Germany invades France by way of neutral (and unguarded) Belgium</a:t>
            </a:r>
          </a:p>
          <a:p>
            <a:pPr lvl="1">
              <a:buChar char=" "/>
            </a:pPr>
            <a:r>
              <a:rPr lang="en-US"/>
              <a:t>Germany tried again in 1940, this time making use of new inventions discovered at the end of World War I: the tank and the airplane. Combining both with motorized infantry, Germany attacked again through neutral Belgium (who believed that after that last debacle, Germany would never try such a maneuver again), along almost the exact same lines as those used in 1914 and 1870. France, meanwhile, had placed its faith in a series of forts along the French-German border, called the Maginot Line; while impressive, Germany had effectively outflanked them and they fell as France did in June 1940, in less than a month of fighting.</a:t>
            </a:r>
          </a:p>
          <a:p>
            <a:pPr lvl="0"/>
            <a:r>
              <a:rPr lang="en-US"/>
              <a:t>France surrenders</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Remembering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1812/1813: Imperial France v Czarist Russia</a:t>
            </a:r>
          </a:p>
          <a:p>
            <a:pPr lvl="0"/>
            <a:r>
              <a:rPr lang="en-US"/>
              <a:t>Napoleon takes 600,000 men into the steppes of Russia against a vastly smaller army</a:t>
            </a:r>
          </a:p>
          <a:p>
            <a:pPr lvl="1"/>
            <a:r>
              <a:rPr lang="en-US"/>
              <a:t>Wins a costly victory at Borodino</a:t>
            </a:r>
          </a:p>
          <a:p>
            <a:pPr lvl="1"/>
            <a:r>
              <a:rPr lang="en-US"/>
              <a:t>But enters a burned-out (and useless) Moscow</a:t>
            </a:r>
          </a:p>
          <a:p>
            <a:pPr lvl="1"/>
            <a:r>
              <a:rPr lang="en-US"/>
              <a:t>Stages a retreat back to France</a:t>
            </a:r>
          </a:p>
          <a:p>
            <a:pPr lvl="1"/>
            <a:r>
              <a:rPr lang="en-US"/>
              <a:t>And runs afoul of "General Winter"</a:t>
            </a:r>
          </a:p>
          <a:p>
            <a:pPr lvl="0"/>
            <a:r>
              <a:rPr lang="en-US"/>
              <a:t>Returns with only about 5,000 - 13,000 men</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Remembering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1941-1945: Third Reich v Stalinist Russia</a:t>
            </a:r>
          </a:p>
          <a:p>
            <a:pPr lvl="0"/>
            <a:r>
              <a:rPr lang="en-US"/>
              <a:t>Hitler orders almost all of the German Army into the Russian steppes</a:t>
            </a:r>
          </a:p>
          <a:p>
            <a:pPr lvl="1"/>
            <a:r>
              <a:rPr lang="en-US"/>
              <a:t>Besieges Leningrad</a:t>
            </a:r>
          </a:p>
          <a:p>
            <a:pPr lvl="1"/>
            <a:r>
              <a:rPr lang="en-US"/>
              <a:t>survives "General Winter" of 1941</a:t>
            </a:r>
          </a:p>
          <a:p>
            <a:pPr lvl="1"/>
            <a:r>
              <a:rPr lang="en-US"/>
              <a:t>Comes within miles of Moscow</a:t>
            </a:r>
          </a:p>
          <a:p>
            <a:pPr lvl="1"/>
            <a:r>
              <a:rPr lang="en-US"/>
              <a:t>Almost completely occupies Stalingrad</a:t>
            </a:r>
          </a:p>
          <a:p>
            <a:pPr lvl="1"/>
            <a:r>
              <a:rPr lang="en-US"/>
              <a:t>survives "General Winter" of 1942</a:t>
            </a:r>
          </a:p>
          <a:p>
            <a:pPr lvl="0"/>
            <a:r>
              <a:rPr lang="en-US"/>
              <a:t>Russian units cross German borders 4 yrs later</a:t>
            </a:r>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Industry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about us?</a:t>
            </a:r>
          </a:p>
          <a:p>
            <a:pPr lvl="0"/>
            <a:r>
              <a:rPr lang="en-US"/>
              <a:t>we never make those kinds of mistakes....</a:t>
            </a:r>
          </a:p>
          <a:p>
            <a:pPr lvl="0"/>
            <a:r>
              <a:rPr lang="en-US"/>
              <a:t>we focus exclusively on 'best practices'</a:t>
            </a:r>
          </a:p>
          <a:p>
            <a:pPr lvl="0"/>
            <a:r>
              <a:rPr lang="en-US"/>
              <a:t>and always follow them diligently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"Those who cannot remember the past are condemned to repeat it." --George Santanyana
History is, sometimes, a harsh mistress. She constantly hammers us to pay attention to her (as the oft-quoted Santanyana quote reminds us), yet when we do, her lessons are obscure and hard to see--until much later, of course, when the moment is past and the parallels, or lack thereof, are obvious.
Are we really so willing to simply accept that history's lessons are impossible to understand ahead of time? Or are we willing to do the work of the historian and learn how to make use of history and avoid some of the pitfalls and traps ahead of time?
</dc:description>
  <cp:keywords>Keynote, Language</cp:keywords>
  <dcterms:modified xsi:type="dcterms:W3CDTF">2011-08-01T06:04:30Z</dcterms:modified>
  <cp:revision>1</cp:revision>
  <dc:subject>Keynote, Language</dc:subject>
  <dc:title>Embracing (Technology) History</dc:title>
</cp:coreProperties>
</file>