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no"?><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no"?><Relationships xmlns="http://schemas.openxmlformats.org/package/2006/relationships"><Relationship Id="rId1" Target="slideMasters/slideMaster1.xml" Type="http://schemas.openxmlformats.org/officeDocument/2006/relationships/slideMaster"/><Relationship Id="rId10" Target="slides/slide5.xml" Type="http://schemas.openxmlformats.org/officeDocument/2006/relationships/slide"/><Relationship Id="rId11" Target="slides/slide6.xml" Type="http://schemas.openxmlformats.org/officeDocument/2006/relationships/slide"/><Relationship Id="rId12" Target="slides/slide7.xml" Type="http://schemas.openxmlformats.org/officeDocument/2006/relationships/slide"/><Relationship Id="rId13" Target="slides/slide8.xml" Type="http://schemas.openxmlformats.org/officeDocument/2006/relationships/slide"/><Relationship Id="rId14" Target="slides/slide9.xml" Type="http://schemas.openxmlformats.org/officeDocument/2006/relationships/slide"/><Relationship Id="rId15" Target="slides/slide10.xml" Type="http://schemas.openxmlformats.org/officeDocument/2006/relationships/slide"/><Relationship Id="rId16" Target="slides/slide11.xml" Type="http://schemas.openxmlformats.org/officeDocument/2006/relationships/slide"/><Relationship Id="rId17" Target="slides/slide12.xml" Type="http://schemas.openxmlformats.org/officeDocument/2006/relationships/slide"/><Relationship Id="rId18" Target="slides/slide13.xml" Type="http://schemas.openxmlformats.org/officeDocument/2006/relationships/slide"/><Relationship Id="rId19" Target="slides/slide14.xml" Type="http://schemas.openxmlformats.org/officeDocument/2006/relationships/slide"/><Relationship Id="rId2" Target="presProps.xml" Type="http://schemas.openxmlformats.org/officeDocument/2006/relationships/presProps"/><Relationship Id="rId20" Target="slides/slide15.xml" Type="http://schemas.openxmlformats.org/officeDocument/2006/relationships/slide"/><Relationship Id="rId21" Target="slides/slide16.xml" Type="http://schemas.openxmlformats.org/officeDocument/2006/relationships/slide"/><Relationship Id="rId22" Target="slides/slide17.xml" Type="http://schemas.openxmlformats.org/officeDocument/2006/relationships/slide"/><Relationship Id="rId23" Target="slides/slide18.xml" Type="http://schemas.openxmlformats.org/officeDocument/2006/relationships/slide"/><Relationship Id="rId24" Target="slides/slide19.xml" Type="http://schemas.openxmlformats.org/officeDocument/2006/relationships/slide"/><Relationship Id="rId25" Target="slides/slide20.xml" Type="http://schemas.openxmlformats.org/officeDocument/2006/relationships/slide"/><Relationship Id="rId26" Target="slides/slide21.xml" Type="http://schemas.openxmlformats.org/officeDocument/2006/relationships/slide"/><Relationship Id="rId27" Target="slides/slide22.xml" Type="http://schemas.openxmlformats.org/officeDocument/2006/relationships/slide"/><Relationship Id="rId28" Target="slides/slide23.xml" Type="http://schemas.openxmlformats.org/officeDocument/2006/relationships/slide"/><Relationship Id="rId29" Target="slides/slide24.xml" Type="http://schemas.openxmlformats.org/officeDocument/2006/relationships/slide"/><Relationship Id="rId3" Target="viewProps.xml" Type="http://schemas.openxmlformats.org/officeDocument/2006/relationships/viewProps"/><Relationship Id="rId30" Target="slides/slide25.xml" Type="http://schemas.openxmlformats.org/officeDocument/2006/relationships/slide"/><Relationship Id="rId31" Target="slides/slide26.xml" Type="http://schemas.openxmlformats.org/officeDocument/2006/relationships/slide"/><Relationship Id="rId32" Target="slides/slide27.xml" Type="http://schemas.openxmlformats.org/officeDocument/2006/relationships/slide"/><Relationship Id="rId33" Target="slides/slide28.xml" Type="http://schemas.openxmlformats.org/officeDocument/2006/relationships/slide"/><Relationship Id="rId34" Target="slides/slide29.xml" Type="http://schemas.openxmlformats.org/officeDocument/2006/relationships/slide"/><Relationship Id="rId35" Target="slides/slide30.xml" Type="http://schemas.openxmlformats.org/officeDocument/2006/relationships/slide"/><Relationship Id="rId36" Target="slides/slide31.xml" Type="http://schemas.openxmlformats.org/officeDocument/2006/relationships/slide"/><Relationship Id="rId4" Target="theme/theme1.xml" Type="http://schemas.openxmlformats.org/officeDocument/2006/relationships/theme"/><Relationship Id="rId5" Target="tableStyles.xml" Type="http://schemas.openxmlformats.org/officeDocument/2006/relationships/tableStyles"/><Relationship Id="rId6" Target="slides/slide1.xml" Type="http://schemas.openxmlformats.org/officeDocument/2006/relationships/slide"/><Relationship Id="rId7" Target="slides/slide2.xml" Type="http://schemas.openxmlformats.org/officeDocument/2006/relationships/slide"/><Relationship Id="rId8" Target="slides/slide3.xml" Type="http://schemas.openxmlformats.org/officeDocument/2006/relationships/slide"/><Relationship Id="rId9" Target="slides/slide4.xml" Type="http://schemas.openxmlformats.org/officeDocument/2006/relationships/slide"/></Relationships>
</file>

<file path=ppt/slideLayouts/_rels/slideLayout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no"?><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no"?><Relationships xmlns="http://schemas.openxmlformats.org/package/2006/relationships"><Relationship Id="rId1" Target="../slideLayouts/slideLayout1.xml" Type="http://schemas.openxmlformats.org/officeDocument/2006/relationships/slideLayout"/><Relationship Id="rId2" Target="mailto:ted@tedneward.com" TargetMode="External" Type="http://schemas.openxmlformats.org/officeDocument/2006/relationships/hyperlink"/><Relationship Id="rId3" Target="http://blogs.tedneward.com" TargetMode="External" Type="http://schemas.openxmlformats.org/officeDocument/2006/relationships/hyperlink"/><Relationship Id="rId4" Target="http://twitter.com/tedneward" TargetMode="External" Type="http://schemas.openxmlformats.org/officeDocument/2006/relationships/hyperlink"/></Relationships>
</file>

<file path=ppt/slides/_rels/slide10.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1.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2.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3.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4.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15.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6.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7.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8.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19.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0.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1.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2.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3.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4.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5.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26.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7.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8.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9.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0.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31.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4.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5.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6.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7.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8.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9.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slide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ctrTitle"/>
          </p:nvPr>
        </p:nvSpPr>
        <p:spPr>
          <a:xfrm>
            <a:off x="685800" y="2130425"/>
            <a:ext cx="7772400" cy="1470025"/>
          </a:xfrm>
        </p:spPr>
        <p:txBody>
          <a:bodyPr/>
          <a:lstStyle/>
          <a:p>
            <a:r>
              <a:rPr lang="en-US"/>
              <a:t>The Role of an Architect</a:t>
            </a:r>
          </a:p>
        </p:txBody>
      </p:sp>
      <p:sp xmlns:r="http://schemas.openxmlformats.org/officeDocument/2006/relationships">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Ted Neward</a:t>
            </a:r>
          </a:p>
          <a:p>
            <a:r>
              <a:rPr lang="en-US"/>
              <a:t>Neward &amp; Associates</a:t>
            </a:r>
          </a:p>
          <a:p>
            <a:r>
              <a:rPr lang="en-US" sz="2400">
                <a:hlinkClick r:id="rId2" tooltip="ted@tedneward.com"/>
              </a:rPr>
              <a:t>ted@tedneward.com</a:t>
            </a:r>
            <a:r>
              <a:rPr lang="en-US"/>
              <a:t> </a:t>
            </a:r>
            <a:r>
              <a:rPr lang="en-US" sz="2400">
                <a:hlinkClick r:id="rId3" tooltip="http://blogs.tedneward.com"/>
              </a:rPr>
              <a:t>http://blogs.tedneward.com </a:t>
            </a:r>
            <a:r>
              <a:rPr lang="en-US"/>
              <a:t> </a:t>
            </a:r>
            <a:r>
              <a:rPr lang="en-US" sz="2400">
                <a:hlinkClick r:id="rId4" tooltip="http://twitter.com/tedneward"/>
              </a:rPr>
              <a:t>@tedneward</a:t>
            </a:r>
          </a:p>
        </p:txBody>
      </p:sp>
    </p:spTree>
  </p:cSld>
  <p:clrMapOvr>
    <a:masterClrMapping/>
  </p:clrMapOvr>
</p:sld>
</file>

<file path=ppt/slides/slide10.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Strategy</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"The core of strategy work is always the same: discovering the critical factors in a situation and designing a way of coordinating and focusing actions to deal with those factors. ... A good strategy honestly acknowledges the challenges being faced and provides an approach to overcoming them. ... bad strategy covers up its failure to guide by embracing the language of broad goals, ambition, vision, and values."</a:t>
            </a:r>
          </a:p>
        </p:txBody>
      </p:sp>
    </p:spTree>
  </p:cSld>
  <p:clrMapOvr>
    <a:masterClrMapping/>
  </p:clrMapOvr>
</p:sld>
</file>

<file path=ppt/slides/slide1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Strategy</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In the business world, strategy is made up of:</a:t>
            </a:r>
          </a:p>
          <a:p>
            <a:pPr lvl="0"/>
            <a:r>
              <a:rPr lang="en-US"/>
              <a:t>vision</a:t>
            </a:r>
          </a:p>
          <a:p>
            <a:pPr lvl="1"/>
            <a:r>
              <a:rPr lang="en-US"/>
              <a:t>what is our desired end state?</a:t>
            </a:r>
          </a:p>
          <a:p>
            <a:pPr lvl="0"/>
            <a:r>
              <a:rPr lang="en-US"/>
              <a:t>mission</a:t>
            </a:r>
          </a:p>
          <a:p>
            <a:pPr lvl="1"/>
            <a:r>
              <a:rPr lang="en-US"/>
              <a:t>what gets us there?</a:t>
            </a:r>
          </a:p>
          <a:p>
            <a:pPr lvl="0"/>
            <a:r>
              <a:rPr lang="en-US"/>
              <a:t>execution</a:t>
            </a:r>
          </a:p>
          <a:p>
            <a:pPr lvl="1"/>
            <a:r>
              <a:rPr lang="en-US"/>
              <a:t>how do we get there?</a:t>
            </a:r>
          </a:p>
        </p:txBody>
      </p:sp>
    </p:spTree>
  </p:cSld>
  <p:clrMapOvr>
    <a:masterClrMapping/>
  </p:clrMapOvr>
</p:sld>
</file>

<file path=ppt/slides/slide1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Strategy</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Strategy to architecture</a:t>
            </a:r>
          </a:p>
          <a:p>
            <a:pPr lvl="0"/>
            <a:r>
              <a:rPr lang="en-US"/>
              <a:t>vision</a:t>
            </a:r>
          </a:p>
          <a:p>
            <a:pPr lvl="1"/>
            <a:r>
              <a:rPr lang="en-US"/>
              <a:t>what is our desired end state?</a:t>
            </a:r>
          </a:p>
          <a:p>
            <a:pPr lvl="0"/>
            <a:r>
              <a:rPr lang="en-US"/>
              <a:t>mission</a:t>
            </a:r>
          </a:p>
          <a:p>
            <a:pPr lvl="1"/>
            <a:r>
              <a:rPr lang="en-US"/>
              <a:t>what gets us there?</a:t>
            </a:r>
          </a:p>
          <a:p>
            <a:pPr lvl="0"/>
            <a:r>
              <a:rPr lang="en-US"/>
              <a:t>execution</a:t>
            </a:r>
          </a:p>
          <a:p>
            <a:pPr lvl="1"/>
            <a:r>
              <a:rPr lang="en-US"/>
              <a:t>how do we get there?</a:t>
            </a:r>
          </a:p>
          <a:p>
            <a:pPr lvl="1"/>
            <a:r>
              <a:rPr lang="en-US"/>
              <a:t>technology choices</a:t>
            </a:r>
          </a:p>
          <a:p>
            <a:pPr lvl="1"/>
            <a:r>
              <a:rPr lang="en-US"/>
              <a:t>structure choices</a:t>
            </a:r>
          </a:p>
          <a:p>
            <a:pPr lvl="1"/>
            <a:r>
              <a:rPr lang="en-US"/>
              <a:t>runtime choices</a:t>
            </a:r>
          </a:p>
        </p:txBody>
      </p:sp>
    </p:spTree>
  </p:cSld>
  <p:clrMapOvr>
    <a:masterClrMapping/>
  </p:clrMapOvr>
</p:sld>
</file>

<file path=ppt/slides/slide1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Strategy</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What makes up a good strategy/architecture?</a:t>
            </a:r>
          </a:p>
          <a:p>
            <a:pPr lvl="0"/>
            <a:r>
              <a:rPr lang="en-US"/>
              <a:t>a set of principles that the developers will follow (most of the time)</a:t>
            </a:r>
          </a:p>
          <a:p>
            <a:pPr lvl="1"/>
            <a:r>
              <a:rPr lang="en-US"/>
              <a:t>should be extensive, but not comprehensive (cover the "80" in 80/20)</a:t>
            </a:r>
          </a:p>
          <a:p>
            <a:pPr lvl="1"/>
            <a:r>
              <a:rPr lang="en-US"/>
              <a:t>nothing is set in stone (heuristics, not algorithms)</a:t>
            </a:r>
          </a:p>
          <a:p>
            <a:pPr lvl="1"/>
            <a:r>
              <a:rPr lang="en-US"/>
              <a:t>prescriptive, not descriptive (focus on what to do, not what it looks like)</a:t>
            </a:r>
          </a:p>
          <a:p>
            <a:pPr lvl="0"/>
            <a:r>
              <a:rPr lang="en-US"/>
              <a:t>provide signposts, not guard rails</a:t>
            </a:r>
          </a:p>
        </p:txBody>
      </p:sp>
    </p:spTree>
  </p:cSld>
  <p:clrMapOvr>
    <a:masterClrMapping/>
  </p:clrMapOvr>
</p:sld>
</file>

<file path=ppt/slides/slide1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Architecture: Simple Rules</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"Simple Rules", by Donald Sull, Kathleen M. Eisenhardt</a:t>
            </a:r>
            <a:endParaRPr lang="en-US" smtClean="0"/>
          </a:p>
        </p:txBody>
      </p:sp>
    </p:spTree>
  </p:cSld>
  <p:clrMapOvr>
    <a:masterClrMapping/>
  </p:clrMapOvr>
</p:sld>
</file>

<file path=ppt/slides/slide1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Simple Rules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What are "simple rules"?</a:t>
            </a:r>
          </a:p>
          <a:p>
            <a:pPr lvl="0"/>
            <a:r>
              <a:rPr lang="en-US"/>
              <a:t>decision-making tools</a:t>
            </a:r>
          </a:p>
          <a:p>
            <a:pPr lvl="0"/>
            <a:r>
              <a:rPr lang="en-US"/>
              <a:t>heuristics to govern behavior</a:t>
            </a:r>
          </a:p>
          <a:p>
            <a:pPr lvl="0"/>
            <a:r>
              <a:rPr lang="en-US"/>
              <a:t>expression of intent and direction</a:t>
            </a:r>
          </a:p>
        </p:txBody>
      </p:sp>
    </p:spTree>
  </p:cSld>
  <p:clrMapOvr>
    <a:masterClrMapping/>
  </p:clrMapOvr>
</p:sld>
</file>

<file path=ppt/slides/slide1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Simple Rules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Simple rules are...</a:t>
            </a:r>
          </a:p>
          <a:p>
            <a:pPr lvl="0"/>
            <a:r>
              <a:rPr lang="en-US"/>
              <a:t>limited to a handful in number</a:t>
            </a:r>
          </a:p>
          <a:p>
            <a:pPr lvl="1"/>
            <a:r>
              <a:rPr lang="en-US"/>
              <a:t>keeping them few in number forces you to focus on what matters most</a:t>
            </a:r>
          </a:p>
          <a:p>
            <a:pPr lvl="0"/>
            <a:r>
              <a:rPr lang="en-US"/>
              <a:t>tailored specifically to the problem at hand</a:t>
            </a:r>
          </a:p>
          <a:p>
            <a:pPr lvl="1"/>
            <a:r>
              <a:rPr lang="en-US"/>
              <a:t>and to the people who will need them</a:t>
            </a:r>
          </a:p>
        </p:txBody>
      </p:sp>
    </p:spTree>
  </p:cSld>
  <p:clrMapOvr>
    <a:masterClrMapping/>
  </p:clrMapOvr>
</p:sld>
</file>

<file path=ppt/slides/slide1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Simple Rules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Simple rules are...</a:t>
            </a:r>
          </a:p>
          <a:p>
            <a:pPr lvl="0"/>
            <a:r>
              <a:rPr lang="en-US"/>
              <a:t>apply to well-defined activity or decisions</a:t>
            </a:r>
          </a:p>
          <a:p>
            <a:pPr lvl="1"/>
            <a:r>
              <a:rPr lang="en-US"/>
              <a:t>so as to avoid being too broad, general or abstract</a:t>
            </a:r>
          </a:p>
          <a:p>
            <a:pPr lvl="0"/>
            <a:r>
              <a:rPr lang="en-US"/>
              <a:t>provide clear guidance but allow for deviation</a:t>
            </a:r>
          </a:p>
          <a:p>
            <a:pPr lvl="1"/>
            <a:r>
              <a:rPr lang="en-US"/>
              <a:t>leaves room to exercise creativity and handle unanticipated situations</a:t>
            </a:r>
          </a:p>
        </p:txBody>
      </p:sp>
    </p:spTree>
  </p:cSld>
  <p:clrMapOvr>
    <a:masterClrMapping/>
  </p:clrMapOvr>
</p:sld>
</file>

<file path=ppt/slides/slide1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What is an architect?</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(of the software kind, anyway)</a:t>
            </a:r>
            <a:endParaRPr lang="en-US" smtClean="0"/>
          </a:p>
        </p:txBody>
      </p:sp>
    </p:spTree>
  </p:cSld>
  <p:clrMapOvr>
    <a:masterClrMapping/>
  </p:clrMapOvr>
</p:sld>
</file>

<file path=ppt/slides/slide1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Architects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Architects ...</a:t>
            </a:r>
          </a:p>
          <a:p>
            <a:pPr lvl="0"/>
            <a:r>
              <a:rPr lang="en-US"/>
              <a:t>understand</a:t>
            </a:r>
          </a:p>
          <a:p>
            <a:pPr lvl="0"/>
            <a:r>
              <a:rPr lang="en-US"/>
              <a:t>reassess</a:t>
            </a:r>
          </a:p>
          <a:p>
            <a:pPr lvl="0"/>
            <a:r>
              <a:rPr lang="en-US"/>
              <a:t>explore</a:t>
            </a:r>
          </a:p>
          <a:p>
            <a:pPr lvl="0"/>
            <a:r>
              <a:rPr lang="en-US"/>
              <a:t>lead</a:t>
            </a:r>
          </a:p>
        </p:txBody>
      </p:sp>
    </p:spTree>
  </p:cSld>
  <p:clrMapOvr>
    <a:masterClrMapping/>
  </p:clrMapOvr>
</p:sld>
</file>

<file path=ppt/slides/slide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Objectives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So you wanna be an architect...</a:t>
            </a:r>
          </a:p>
          <a:p>
            <a:pPr lvl="0"/>
            <a:r>
              <a:rPr lang="en-US"/>
              <a:t>... but you're not sure what architecture means</a:t>
            </a:r>
          </a:p>
          <a:p>
            <a:pPr lvl="0"/>
            <a:r>
              <a:rPr lang="en-US"/>
              <a:t>... but you're not sure what an architect does</a:t>
            </a:r>
          </a:p>
          <a:p>
            <a:pPr lvl="0"/>
            <a:r>
              <a:rPr lang="en-US"/>
              <a:t>... but you don't want to lose the respect of your developer friends &amp; teammates (who are convinced that "architect" is Latin for "cannot code anymore")</a:t>
            </a:r>
          </a:p>
        </p:txBody>
      </p:sp>
    </p:spTree>
  </p:cSld>
  <p:clrMapOvr>
    <a:masterClrMapping/>
  </p:clrMapOvr>
</p:sld>
</file>

<file path=ppt/slides/slide20.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Architects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This doesn't sound like a guy who draws up plans in his office, alone...</a:t>
            </a:r>
          </a:p>
          <a:p>
            <a:pPr lvl="0">
              <a:buNone/>
            </a:pPr>
            <a:r>
              <a:rPr lang="en-US" b="true"/>
              <a:t>Perhaps...</a:t>
            </a:r>
          </a:p>
          <a:p>
            <a:pPr>
              <a:buNone/>
            </a:pPr>
            <a:r>
              <a:rPr lang="en-US"/>
              <a:t>... we need a new metaphor?</a:t>
            </a:r>
          </a:p>
        </p:txBody>
      </p:sp>
    </p:spTree>
  </p:cSld>
  <p:clrMapOvr>
    <a:masterClrMapping/>
  </p:clrMapOvr>
</p:sld>
</file>

<file path=ppt/slides/slide2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Architects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Instead of thinking of architecting software like architecting buildings, what if we think of developing software like ...</a:t>
            </a:r>
          </a:p>
          <a:p>
            <a:pPr>
              <a:buNone/>
            </a:pPr>
            <a:r>
              <a:rPr lang="en-US"/>
              <a:t>... an orchestra?</a:t>
            </a:r>
          </a:p>
          <a:p>
            <a:pPr>
              <a:buNone/>
            </a:pPr>
            <a:r>
              <a:rPr lang="en-US"/>
              <a:t>... and the architect is thus... a conductor?</a:t>
            </a:r>
          </a:p>
        </p:txBody>
      </p:sp>
    </p:spTree>
  </p:cSld>
  <p:clrMapOvr>
    <a:masterClrMapping/>
  </p:clrMapOvr>
</p:sld>
</file>

<file path=ppt/slides/slide2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Architects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Why do we need this guy, exactly? ("Isn't the orchestra doing all the work?")</a:t>
            </a:r>
          </a:p>
          <a:p>
            <a:pPr>
              <a:buNone/>
            </a:pPr>
            <a:r>
              <a:rPr lang="en-US"/>
              <a:t>A conductor ...</a:t>
            </a:r>
          </a:p>
          <a:p>
            <a:pPr lvl="0"/>
            <a:r>
              <a:rPr lang="en-US"/>
              <a:t>... "directs rehearsals and performances"</a:t>
            </a:r>
          </a:p>
          <a:p>
            <a:pPr lvl="0"/>
            <a:r>
              <a:rPr lang="en-US"/>
              <a:t>... "shape(s) a musical interpretation"</a:t>
            </a:r>
          </a:p>
          <a:p>
            <a:pPr lvl="0"/>
            <a:r>
              <a:rPr lang="en-US"/>
              <a:t>... "has many specific responsibilities: accuracy, ensemble, tempo and dynamics, phrasing, balance, style"</a:t>
            </a:r>
            <a:r>
              <a:rPr lang="en-US" b="true"/>
              <a:t>(Source: http://www.cso.org/main.taf?p=1,1,4,8)</a:t>
            </a:r>
          </a:p>
        </p:txBody>
      </p:sp>
    </p:spTree>
  </p:cSld>
  <p:clrMapOvr>
    <a:masterClrMapping/>
  </p:clrMapOvr>
</p:sld>
</file>

<file path=ppt/slides/slide2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Architects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Sometimes the band is small enough ...</a:t>
            </a:r>
          </a:p>
          <a:p>
            <a:pPr>
              <a:buNone/>
            </a:pPr>
            <a:r>
              <a:rPr lang="en-US"/>
              <a:t>... you don't need a guy at the front waving a stick</a:t>
            </a:r>
          </a:p>
          <a:p>
            <a:pPr>
              <a:buNone/>
            </a:pPr>
            <a:r>
              <a:rPr lang="en-US"/>
              <a:t>... and that's OK, because his responsibilities are shared across the rest of the members of the band, in an intuitive or explicit fashion</a:t>
            </a:r>
          </a:p>
        </p:txBody>
      </p:sp>
    </p:spTree>
  </p:cSld>
  <p:clrMapOvr>
    <a:masterClrMapping/>
  </p:clrMapOvr>
</p:sld>
</file>

<file path=ppt/slides/slide2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Architects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The architect's role can also be seen as a parallel to that of a movie or stage director</a:t>
            </a:r>
          </a:p>
          <a:p>
            <a:pPr lvl="0"/>
            <a:r>
              <a:rPr lang="en-US"/>
              <a:t>... she sets the background</a:t>
            </a:r>
          </a:p>
          <a:p>
            <a:pPr lvl="0"/>
            <a:r>
              <a:rPr lang="en-US"/>
              <a:t>... she puts the tools in place</a:t>
            </a:r>
          </a:p>
          <a:p>
            <a:pPr lvl="0"/>
            <a:r>
              <a:rPr lang="en-US"/>
              <a:t>... she offers a vision</a:t>
            </a:r>
          </a:p>
          <a:p>
            <a:pPr lvl="0"/>
            <a:r>
              <a:rPr lang="en-US"/>
              <a:t>... she turns the actors loose</a:t>
            </a:r>
          </a:p>
          <a:p>
            <a:pPr lvl="0"/>
            <a:r>
              <a:rPr lang="en-US"/>
              <a:t>... she ensures the overall effect is a good one</a:t>
            </a:r>
          </a:p>
        </p:txBody>
      </p:sp>
    </p:spTree>
  </p:cSld>
  <p:clrMapOvr>
    <a:masterClrMapping/>
  </p:clrMapOvr>
</p:sld>
</file>

<file path=ppt/slides/slide2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Questions about architects</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Yes or no?</a:t>
            </a:r>
            <a:endParaRPr lang="en-US" smtClean="0"/>
          </a:p>
        </p:txBody>
      </p:sp>
    </p:spTree>
  </p:cSld>
  <p:clrMapOvr>
    <a:masterClrMapping/>
  </p:clrMapOvr>
</p:sld>
</file>

<file path=ppt/slides/slide2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FAQs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Should the architect be a developer?</a:t>
            </a:r>
          </a:p>
          <a:p>
            <a:pPr lvl="0"/>
            <a:r>
              <a:rPr lang="en-US"/>
              <a:t>absolutely, yes</a:t>
            </a:r>
          </a:p>
          <a:p>
            <a:pPr lvl="0"/>
            <a:r>
              <a:rPr lang="en-US"/>
              <a:t>how else is the architect going to get feedback about their decisions?</a:t>
            </a:r>
          </a:p>
        </p:txBody>
      </p:sp>
    </p:spTree>
  </p:cSld>
  <p:clrMapOvr>
    <a:masterClrMapping/>
  </p:clrMapOvr>
</p:sld>
</file>

<file path=ppt/slides/slide2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FAQs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Should the architect be the enforcer of standards?</a:t>
            </a:r>
          </a:p>
          <a:p>
            <a:pPr lvl="0"/>
            <a:r>
              <a:rPr lang="en-US"/>
              <a:t>depends, but... usually not</a:t>
            </a:r>
          </a:p>
          <a:p>
            <a:pPr lvl="0"/>
            <a:r>
              <a:rPr lang="en-US"/>
              <a:t>but, it is reasonable to ask who is that enforcer</a:t>
            </a:r>
          </a:p>
          <a:p>
            <a:pPr lvl="1"/>
            <a:r>
              <a:rPr lang="en-US"/>
              <a:t>and if the architect is the team lead, it may fall to them</a:t>
            </a:r>
          </a:p>
          <a:p>
            <a:pPr lvl="0"/>
            <a:r>
              <a:rPr lang="en-US"/>
              <a:t>never enforce standards without consideration/thought</a:t>
            </a:r>
          </a:p>
        </p:txBody>
      </p:sp>
    </p:spTree>
  </p:cSld>
  <p:clrMapOvr>
    <a:masterClrMapping/>
  </p:clrMapOvr>
</p:sld>
</file>

<file path=ppt/slides/slide2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FAQs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Should the architect be the team lead?</a:t>
            </a:r>
          </a:p>
          <a:p>
            <a:pPr>
              <a:buNone/>
            </a:pPr>
            <a:r>
              <a:rPr lang="en-US"/>
              <a:t>Alternatively, should the team lead be the architect?</a:t>
            </a:r>
          </a:p>
          <a:p>
            <a:pPr lvl="0"/>
            <a:r>
              <a:rPr lang="en-US"/>
              <a:t>architect is a role; team lead is a title</a:t>
            </a:r>
          </a:p>
          <a:p>
            <a:pPr lvl="1"/>
            <a:r>
              <a:rPr lang="en-US" i="true"/>
              <a:t>never confuse the two</a:t>
            </a:r>
          </a:p>
          <a:p>
            <a:pPr lvl="0"/>
            <a:r>
              <a:rPr lang="en-US"/>
              <a:t>some good reasons to do this</a:t>
            </a:r>
          </a:p>
          <a:p>
            <a:pPr lvl="1"/>
            <a:r>
              <a:rPr lang="en-US"/>
              <a:t>enforcement of standards/decisions</a:t>
            </a:r>
          </a:p>
          <a:p>
            <a:pPr lvl="1"/>
            <a:r>
              <a:rPr lang="en-US"/>
              <a:t>familiarity with the dev team</a:t>
            </a:r>
          </a:p>
          <a:p>
            <a:pPr lvl="0"/>
            <a:r>
              <a:rPr lang="en-US"/>
              <a:t>some bad reasons to do this</a:t>
            </a:r>
          </a:p>
          <a:p>
            <a:pPr lvl="1"/>
            <a:r>
              <a:rPr lang="en-US"/>
              <a:t>time commitments; architect needs time coding (to get that feedback)</a:t>
            </a:r>
          </a:p>
          <a:p>
            <a:pPr lvl="1"/>
            <a:r>
              <a:rPr lang="en-US"/>
              <a:t>puts a great deal of power in the hands of one person</a:t>
            </a:r>
          </a:p>
        </p:txBody>
      </p:sp>
    </p:spTree>
  </p:cSld>
  <p:clrMapOvr>
    <a:masterClrMapping/>
  </p:clrMapOvr>
</p:sld>
</file>

<file path=ppt/slides/slide2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FAQs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Are architects responsible for requirements?</a:t>
            </a:r>
          </a:p>
          <a:p>
            <a:pPr lvl="0"/>
            <a:r>
              <a:rPr lang="en-US"/>
              <a:t>architects are not system analysts or project managers</a:t>
            </a:r>
          </a:p>
          <a:p>
            <a:pPr lvl="0"/>
            <a:r>
              <a:rPr lang="en-US"/>
              <a:t>architects need to figure out the context of the system</a:t>
            </a:r>
          </a:p>
          <a:p>
            <a:pPr lvl="1"/>
            <a:r>
              <a:rPr lang="en-US"/>
              <a:t>best way to do this is to talk to the stakeholders</a:t>
            </a:r>
          </a:p>
        </p:txBody>
      </p:sp>
    </p:spTree>
  </p:cSld>
  <p:clrMapOvr>
    <a:masterClrMapping/>
  </p:clrMapOvr>
</p:sld>
</file>

<file path=ppt/slides/slide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Examination of the Problem</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An architect is someone who ...</a:t>
            </a:r>
          </a:p>
          <a:p>
            <a:pPr lvl="0"/>
            <a:r>
              <a:rPr lang="en-US"/>
              <a:t>... defines architecture</a:t>
            </a:r>
          </a:p>
          <a:p>
            <a:pPr lvl="0"/>
            <a:r>
              <a:rPr lang="en-US"/>
              <a:t>... gets paid more than "real" developers do</a:t>
            </a:r>
          </a:p>
          <a:p>
            <a:pPr lvl="0"/>
            <a:r>
              <a:rPr lang="en-US"/>
              <a:t>... focuses on issues that have nothing to do with real-world problems</a:t>
            </a:r>
          </a:p>
          <a:p>
            <a:pPr lvl="0"/>
            <a:r>
              <a:rPr lang="en-US"/>
              <a:t>... thinks in terms of clouds, not code</a:t>
            </a:r>
          </a:p>
          <a:p>
            <a:pPr lvl="0"/>
            <a:r>
              <a:rPr lang="en-US"/>
              <a:t>... speaks with big words and Powerpoint slides</a:t>
            </a:r>
          </a:p>
          <a:p>
            <a:pPr lvl="0"/>
            <a:r>
              <a:rPr lang="en-US"/>
              <a:t>... has no real idea what they're doing and yet still has management completely fooled</a:t>
            </a:r>
          </a:p>
        </p:txBody>
      </p:sp>
    </p:spTree>
  </p:cSld>
  <p:clrMapOvr>
    <a:masterClrMapping/>
  </p:clrMapOvr>
</p:sld>
</file>

<file path=ppt/slides/slide30.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Summary</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Wrapping up</a:t>
            </a:r>
            <a:endParaRPr lang="en-US" smtClean="0"/>
          </a:p>
        </p:txBody>
      </p:sp>
    </p:spTree>
  </p:cSld>
  <p:clrMapOvr>
    <a:masterClrMapping/>
  </p:clrMapOvr>
</p:sld>
</file>

<file path=ppt/slides/slide3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Summary</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What is architecture?</a:t>
            </a:r>
          </a:p>
          <a:p>
            <a:pPr lvl="0"/>
            <a:r>
              <a:rPr lang="en-US"/>
              <a:t>... a set of answers to questions developers ask on a daily basis</a:t>
            </a:r>
          </a:p>
          <a:p>
            <a:pPr lvl="0"/>
            <a:r>
              <a:rPr lang="en-US"/>
              <a:t>... a set of "simple rules" for developers to follow</a:t>
            </a:r>
          </a:p>
          <a:p>
            <a:pPr lvl="0">
              <a:buNone/>
            </a:pPr>
            <a:r>
              <a:rPr lang="en-US" b="true"/>
              <a:t>What is an architect?</a:t>
            </a:r>
          </a:p>
          <a:p>
            <a:pPr lvl="0"/>
            <a:r>
              <a:rPr lang="en-US"/>
              <a:t>... simply a role; not a title</a:t>
            </a:r>
          </a:p>
          <a:p>
            <a:pPr lvl="0"/>
            <a:r>
              <a:rPr lang="en-US"/>
              <a:t>... a developer with "broader scope"</a:t>
            </a:r>
          </a:p>
          <a:p>
            <a:pPr lvl="0"/>
            <a:r>
              <a:rPr lang="en-US"/>
              <a:t>... the person responsible for the vision</a:t>
            </a:r>
          </a:p>
          <a:p>
            <a:pPr lvl="0"/>
            <a:r>
              <a:rPr lang="en-US"/>
              <a:t>... understand, reassess, explore, and lead</a:t>
            </a:r>
          </a:p>
        </p:txBody>
      </p:sp>
    </p:spTree>
  </p:cSld>
  <p:clrMapOvr>
    <a:masterClrMapping/>
  </p:clrMapOvr>
</p:sld>
</file>

<file path=ppt/slides/slide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Architecture</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A definition</a:t>
            </a:r>
            <a:endParaRPr lang="en-US" smtClean="0"/>
          </a:p>
        </p:txBody>
      </p:sp>
    </p:spTree>
  </p:cSld>
  <p:clrMapOvr>
    <a:masterClrMapping/>
  </p:clrMapOvr>
</p:sld>
</file>

<file path=ppt/slides/slide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Definition</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ar·chi·tec·ture</a:t>
            </a:r>
          </a:p>
          <a:p>
            <a:pPr>
              <a:buNone/>
            </a:pPr>
            <a:r>
              <a:rPr lang="en-US" i="true"/>
              <a:t>"áarki tèkchər"</a:t>
            </a:r>
            <a:r>
              <a:rPr lang="en-US"/>
              <a:t>, </a:t>
            </a:r>
            <a:r>
              <a:rPr lang="en-US" i="true"/>
              <a:t>noun</a:t>
            </a:r>
          </a:p>
          <a:p>
            <a:pPr lvl="0">
              <a:buAutoNum type="arabicPeriod" startAt="1"/>
            </a:pPr>
            <a:r>
              <a:rPr lang="en-US" b="true"/>
              <a:t>building design</a:t>
            </a:r>
            <a:r>
              <a:rPr lang="en-US"/>
              <a:t>: the art and science of designing and constructing buildings</a:t>
            </a:r>
          </a:p>
          <a:p>
            <a:pPr lvl="0">
              <a:buAutoNum type="arabicPeriod" startAt="1"/>
            </a:pPr>
            <a:r>
              <a:rPr lang="en-US" b="true"/>
              <a:t>building style</a:t>
            </a:r>
            <a:r>
              <a:rPr lang="en-US"/>
              <a:t>: a style or fashion of building, especially one that is typical of a period of history or of a particular place</a:t>
            </a:r>
          </a:p>
          <a:p>
            <a:pPr lvl="0">
              <a:buAutoNum type="arabicPeriod" startAt="1"/>
            </a:pPr>
            <a:r>
              <a:rPr lang="en-US" b="true"/>
              <a:t>structure of computer system</a:t>
            </a:r>
            <a:r>
              <a:rPr lang="en-US"/>
              <a:t>: the design, structure, and behavior of a computer system, microprocessor, or system program, including the characteristics of individual components and how they interact</a:t>
            </a:r>
          </a:p>
        </p:txBody>
      </p:sp>
    </p:spTree>
  </p:cSld>
  <p:clrMapOvr>
    <a:masterClrMapping/>
  </p:clrMapOvr>
</p:sld>
</file>

<file path=ppt/slides/slide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Answer</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What do we expect of a "good" architecture?</a:t>
            </a:r>
          </a:p>
          <a:p>
            <a:pPr>
              <a:buNone/>
            </a:pPr>
            <a:r>
              <a:rPr lang="en-US"/>
              <a:t>"--ities": Integrity, Simplicity, Reliability, Extensibility, Maintainability, Modularity, Recoverability, Composability, Parsimony, Scalability, Security, Performability, Longevity</a:t>
            </a:r>
          </a:p>
        </p:txBody>
      </p:sp>
    </p:spTree>
  </p:cSld>
  <p:clrMapOvr>
    <a:masterClrMapping/>
  </p:clrMapOvr>
</p:sld>
</file>

<file path=ppt/slides/slide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Answer</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What do we expect of a "good" architecture?</a:t>
            </a:r>
          </a:p>
          <a:p>
            <a:pPr lvl="0">
              <a:buNone/>
            </a:pPr>
            <a:r>
              <a:rPr lang="en-US" b="true"/>
              <a:t>Make it easy for developers to make "right" decisions</a:t>
            </a:r>
          </a:p>
          <a:p>
            <a:pPr lvl="0"/>
            <a:r>
              <a:rPr lang="en-US"/>
              <a:t>where "right" =&gt; "right for this project or system"</a:t>
            </a:r>
          </a:p>
          <a:p>
            <a:pPr lvl="0"/>
            <a:r>
              <a:rPr lang="en-US"/>
              <a:t>in other words, enable "correctness by default"</a:t>
            </a:r>
          </a:p>
          <a:p>
            <a:pPr lvl="0"/>
            <a:r>
              <a:rPr lang="en-US"/>
              <a:t>developers using our architecture "fall naturally into the pit of success"</a:t>
            </a:r>
          </a:p>
        </p:txBody>
      </p:sp>
    </p:spTree>
  </p:cSld>
  <p:clrMapOvr>
    <a:masterClrMapping/>
  </p:clrMapOvr>
</p:sld>
</file>

<file path=ppt/slides/slide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Answer</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In other words, a (software) architecture is just a set of answers to questions that developers will ask every day</a:t>
            </a:r>
          </a:p>
        </p:txBody>
      </p:sp>
    </p:spTree>
  </p:cSld>
  <p:clrMapOvr>
    <a:masterClrMapping/>
  </p:clrMapOvr>
</p:sld>
</file>

<file path=ppt/slides/slide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Architecture is Strategy</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Yes, the same thing that business types talk about</a:t>
            </a:r>
            <a:endParaRPr lang="en-US"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Copyright (c) 2023 Ted Neward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creator>Ted Neward
Neward &amp; Associates</dc:creator>
  <dc:description>What is the role of an architect in a software project? This question has plagued many a software organization (and even those who do the job), and provided loads of entertainment. In this presentation, we aim to explore the intersection of software architect with the worlds of architecture, psychology, business, and even music. By the end, though, you'll have a clear idea of what an architect is, does, and needs.
</dc:description>
  <cp:keywords>Keynote, Architecture</cp:keywords>
  <dcterms:modified xsi:type="dcterms:W3CDTF">2011-08-01T06:04:30Z</dcterms:modified>
  <cp:revision>1</cp:revision>
  <dc:subject>Keynote, Architecture</dc:subject>
  <dc:title>The Role of an Architect</dc:title>
</cp:coreProperties>
</file>