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slides/slide28.xml" Type="http://schemas.openxmlformats.org/officeDocument/2006/relationships/slide"/><Relationship Id="rId34" Target="slides/slide29.xml" Type="http://schemas.openxmlformats.org/officeDocument/2006/relationships/slide"/><Relationship Id="rId35" Target="slides/slide30.xml" Type="http://schemas.openxmlformats.org/officeDocument/2006/relationships/slide"/><Relationship Id="rId36" Target="slides/slide31.xml" Type="http://schemas.openxmlformats.org/officeDocument/2006/relationships/slide"/><Relationship Id="rId37" Target="slides/slide32.xml" Type="http://schemas.openxmlformats.org/officeDocument/2006/relationships/slide"/><Relationship Id="rId38" Target="slides/slide33.xml" Type="http://schemas.openxmlformats.org/officeDocument/2006/relationships/slide"/><Relationship Id="rId39" Target="slides/slide34.xml" Type="http://schemas.openxmlformats.org/officeDocument/2006/relationships/slide"/><Relationship Id="rId4" Target="theme/theme1.xml" Type="http://schemas.openxmlformats.org/officeDocument/2006/relationships/theme"/><Relationship Id="rId40" Target="slides/slide35.xml" Type="http://schemas.openxmlformats.org/officeDocument/2006/relationships/slide"/><Relationship Id="rId41" Target="slides/slide36.xml" Type="http://schemas.openxmlformats.org/officeDocument/2006/relationships/slide"/><Relationship Id="rId42" Target="slides/slide37.xml" Type="http://schemas.openxmlformats.org/officeDocument/2006/relationships/slide"/><Relationship Id="rId43" Target="slides/slide38.xml" Type="http://schemas.openxmlformats.org/officeDocument/2006/relationships/slide"/><Relationship Id="rId44" Target="slides/slide39.xml" Type="http://schemas.openxmlformats.org/officeDocument/2006/relationships/slide"/><Relationship Id="rId45" Target="slides/slide40.xml" Type="http://schemas.openxmlformats.org/officeDocument/2006/relationships/slide"/><Relationship Id="rId46" Target="slides/slide41.xml" Type="http://schemas.openxmlformats.org/officeDocument/2006/relationships/slide"/><Relationship Id="rId47" Target="slides/slide42.xml" Type="http://schemas.openxmlformats.org/officeDocument/2006/relationships/slide"/><Relationship Id="rId48" Target="slides/slide43.xml" Type="http://schemas.openxmlformats.org/officeDocument/2006/relationships/slide"/><Relationship Id="rId49" Target="slides/slide44.xml" Type="http://schemas.openxmlformats.org/officeDocument/2006/relationships/slide"/><Relationship Id="rId5" Target="tableStyles.xml" Type="http://schemas.openxmlformats.org/officeDocument/2006/relationships/tableStyles"/><Relationship Id="rId50" Target="slides/slide45.xml" Type="http://schemas.openxmlformats.org/officeDocument/2006/relationships/slide"/><Relationship Id="rId51" Target="slides/slide46.xml" Type="http://schemas.openxmlformats.org/officeDocument/2006/relationships/slide"/><Relationship Id="rId52" Target="slides/slide47.xml" Type="http://schemas.openxmlformats.org/officeDocument/2006/relationships/slide"/><Relationship Id="rId53" Target="slides/slide48.xml" Type="http://schemas.openxmlformats.org/officeDocument/2006/relationships/slide"/><Relationship Id="rId54" Target="slides/slide49.xml" Type="http://schemas.openxmlformats.org/officeDocument/2006/relationships/slide"/><Relationship Id="rId55" Target="slides/slide50.xml" Type="http://schemas.openxmlformats.org/officeDocument/2006/relationships/slide"/><Relationship Id="rId56" Target="slides/slide51.xml" Type="http://schemas.openxmlformats.org/officeDocument/2006/relationships/slide"/><Relationship Id="rId57" Target="slides/slide52.xml" Type="http://schemas.openxmlformats.org/officeDocument/2006/relationships/slide"/><Relationship Id="rId58" Target="slides/slide53.xml" Type="http://schemas.openxmlformats.org/officeDocument/2006/relationships/slide"/><Relationship Id="rId59" Target="slides/slide54.xml" Type="http://schemas.openxmlformats.org/officeDocument/2006/relationships/slide"/><Relationship Id="rId6" Target="slides/slide1.xml" Type="http://schemas.openxmlformats.org/officeDocument/2006/relationships/slide"/><Relationship Id="rId60" Target="slides/slide55.xml" Type="http://schemas.openxmlformats.org/officeDocument/2006/relationships/slide"/><Relationship Id="rId61" Target="slides/slide56.xml" Type="http://schemas.openxmlformats.org/officeDocument/2006/relationships/slide"/><Relationship Id="rId62" Target="slides/slide57.xml" Type="http://schemas.openxmlformats.org/officeDocument/2006/relationships/slide"/><Relationship Id="rId63" Target="slides/slide58.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ailto:ted.neward@newardassociates.com" TargetMode="External" Type="http://schemas.openxmlformats.org/officeDocument/2006/relationships/hyperlink"/><Relationship Id="rId3" Target="http://blogs.newardassociates.com" TargetMode="External" Type="http://schemas.openxmlformats.org/officeDocument/2006/relationships/hyperlink"/></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4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7.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4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5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ctrTitle"/>
          </p:nvPr>
        </p:nvSpPr>
        <p:spPr>
          <a:xfrm>
            <a:off x="685800" y="2130425"/>
            <a:ext cx="7772400" cy="1470025"/>
          </a:xfrm>
        </p:spPr>
        <p:txBody>
          <a:bodyPr/>
          <a:lstStyle/>
          <a:p>
            <a:r>
              <a:rPr lang="en-US"/>
              <a:t>Busy Manager's Guide</a:t>
            </a:r>
          </a:p>
          <a:p>
            <a:r>
              <a:rPr lang="en-US"/>
              <a:t>to Technical Debt</a:t>
            </a:r>
          </a:p>
        </p:txBody>
      </p:sp>
      <p:sp xmlns:r="http://schemas.openxmlformats.org/officeDocument/2006/relationships">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Ted Neward</a:t>
            </a:r>
          </a:p>
          <a:p>
            <a:r>
              <a:rPr lang="en-US"/>
              <a:t>Neward &amp; Associates</a:t>
            </a:r>
          </a:p>
          <a:p>
            <a:r>
              <a:rPr lang="en-US" sz="2400">
                <a:hlinkClick r:id="rId2" tooltip="ted.neward@newardassociates.com"/>
              </a:rPr>
              <a:t>ted.neward@newardassociates.com</a:t>
            </a:r>
            <a:r>
              <a:rPr lang="en-US"/>
              <a:t> </a:t>
            </a:r>
            <a:r>
              <a:rPr lang="en-US" sz="2400">
                <a:hlinkClick r:id="rId3" tooltip="http://blogs.newardassociates.com"/>
              </a:rPr>
              <a:t>http://blogs.newardassociates.com </a:t>
            </a:r>
          </a:p>
        </p:txBody>
      </p:sp>
    </p:spTree>
  </p:cSld>
  <p:clrMapOvr>
    <a:masterClrMapping/>
  </p:clrMapOvr>
</p:sld>
</file>

<file path=ppt/slides/slide1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What is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A (Brief) History</a:t>
            </a:r>
          </a:p>
          <a:p>
            <a:pPr lvl="0"/>
            <a:r>
              <a:rPr lang="en-US"/>
              <a:t>coined by Ward Cunningham in 1992</a:t>
            </a:r>
          </a:p>
          <a:p>
            <a:pPr lvl="0"/>
            <a:r>
              <a:rPr lang="en-US"/>
              <a:t>used as a metaphor to explain why certain tasks would take longer</a:t>
            </a:r>
          </a:p>
          <a:p>
            <a:pPr lvl="0"/>
            <a:r>
              <a:rPr lang="en-US"/>
              <a:t>... primarily to an accounting-centric audience</a:t>
            </a:r>
          </a:p>
          <a:p>
            <a:pPr lvl="0"/>
            <a:r>
              <a:rPr lang="en-US"/>
              <a:t>the key example: Y2K double-digit year fields</a:t>
            </a:r>
          </a:p>
        </p:txBody>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What is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Ward Cunningham</a:t>
            </a:r>
          </a:p>
          <a:p>
            <a:pPr lvl="0"/>
            <a:r>
              <a:rPr lang="en-US"/>
              <a:t>"Shipping first time code is like going into debt. A little debt speeds development so long as it is paid back promptly with a rewrite... The danger occurs when the debt is not repaid. Every minute spent on not-quite-right code counts as interest on that debt. Entire engineering organizations can be brought to a stand-still under the debt load of an unconsolidated implementation, object-oriented or otherwise."</a:t>
            </a:r>
          </a:p>
          <a:p>
            <a:pPr lvl="1">
              <a:buChar char=" "/>
            </a:pPr>
            <a:r>
              <a:rPr lang="en-US"/>
              <a:t>"The WyCash Portfolio Management System" (http://c2.com/doc/oopsla92.html)</a:t>
            </a:r>
          </a:p>
        </p:txBody>
      </p:sp>
    </p:spTree>
  </p:cSld>
  <p:clrMapOvr>
    <a:masterClrMapping/>
  </p:clrMapOvr>
</p:sld>
</file>

<file path=ppt/slides/slide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What is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Analogy</a:t>
            </a:r>
          </a:p>
          <a:p>
            <a:pPr lvl="0"/>
            <a:r>
              <a:rPr lang="en-US"/>
              <a:t>Technical debt ~= Financial debt</a:t>
            </a:r>
          </a:p>
          <a:p>
            <a:pPr lvl="1"/>
            <a:r>
              <a:rPr lang="en-US"/>
              <a:t>A "feature" is an expense (or investment).</a:t>
            </a:r>
          </a:p>
          <a:p>
            <a:pPr lvl="1"/>
            <a:r>
              <a:rPr lang="en-US"/>
              <a:t>"Maintenance" is the interest.</a:t>
            </a:r>
          </a:p>
          <a:p>
            <a:pPr lvl="1"/>
            <a:r>
              <a:rPr lang="en-US"/>
              <a:t>"Refactoring" is paying off the principal.</a:t>
            </a:r>
          </a:p>
          <a:p>
            <a:pPr lvl="0"/>
            <a:r>
              <a:rPr lang="en-US"/>
              <a:t>And "bankruptcy" is when you can't pay off the debt</a:t>
            </a:r>
          </a:p>
        </p:txBody>
      </p:sp>
    </p:spTree>
  </p:cSld>
  <p:clrMapOvr>
    <a:masterClrMapping/>
  </p:clrMapOvr>
</p:sld>
</file>

<file path=ppt/slides/slide1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What is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Larger Point</a:t>
            </a:r>
          </a:p>
          <a:p>
            <a:pPr lvl="0"/>
            <a:r>
              <a:rPr lang="en-US"/>
              <a:t>explaining:</a:t>
            </a:r>
          </a:p>
          <a:p>
            <a:pPr lvl="1"/>
            <a:r>
              <a:rPr lang="en-US"/>
              <a:t>why your build process needs automating</a:t>
            </a:r>
          </a:p>
          <a:p>
            <a:pPr lvl="1"/>
            <a:r>
              <a:rPr lang="en-US"/>
              <a:t>why you need a continuous integration server</a:t>
            </a:r>
          </a:p>
          <a:p>
            <a:pPr lvl="1"/>
            <a:r>
              <a:rPr lang="en-US"/>
              <a:t>why regression tests are important</a:t>
            </a:r>
          </a:p>
          <a:p>
            <a:pPr lvl="0"/>
            <a:r>
              <a:rPr lang="en-US"/>
              <a:t>... is often lost on non-developers</a:t>
            </a:r>
          </a:p>
          <a:p>
            <a:pPr lvl="0"/>
            <a:r>
              <a:rPr lang="en-US"/>
              <a:t>a metaphor can help get the idea across (sometimes)</a:t>
            </a:r>
          </a:p>
        </p:txBody>
      </p:sp>
    </p:spTree>
  </p:cSld>
  <p:clrMapOvr>
    <a:masterClrMapping/>
  </p:clrMapOvr>
</p:sld>
</file>

<file path=ppt/slides/slide1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Kinds of Technical Debt</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Different flavors, listed</a:t>
            </a:r>
            <a:endParaRPr lang="en-US" smtClean="0"/>
          </a:p>
        </p:txBody>
      </p:sp>
    </p:spTree>
  </p:cSld>
  <p:clrMapOvr>
    <a:masterClrMapping/>
  </p:clrMapOvr>
</p:sld>
</file>

<file path=ppt/slides/slide1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Kinds of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An ever-growing list</a:t>
            </a:r>
          </a:p>
          <a:p>
            <a:pPr lvl="0"/>
            <a:r>
              <a:rPr lang="en-US" b="true"/>
              <a:t>Requirement Debt</a:t>
            </a:r>
          </a:p>
          <a:p>
            <a:pPr lvl="0"/>
            <a:r>
              <a:rPr lang="en-US" b="true"/>
              <a:t>People Debt</a:t>
            </a:r>
          </a:p>
          <a:p>
            <a:pPr lvl="0"/>
            <a:r>
              <a:rPr lang="en-US" b="true"/>
              <a:t>Communication debt</a:t>
            </a:r>
          </a:p>
          <a:p>
            <a:pPr lvl="0"/>
            <a:r>
              <a:rPr lang="en-US" b="true"/>
              <a:t>Architectural debt</a:t>
            </a:r>
          </a:p>
          <a:p>
            <a:pPr lvl="0"/>
            <a:r>
              <a:rPr lang="en-US" b="true"/>
              <a:t>Design debt</a:t>
            </a:r>
          </a:p>
          <a:p>
            <a:pPr lvl="0"/>
            <a:r>
              <a:rPr lang="en-US" b="true"/>
              <a:t>Process debt</a:t>
            </a:r>
          </a:p>
          <a:p>
            <a:pPr lvl="0"/>
            <a:r>
              <a:rPr lang="en-US" b="true"/>
              <a:t>Build Debt</a:t>
            </a:r>
          </a:p>
          <a:p>
            <a:pPr lvl="0"/>
            <a:r>
              <a:rPr lang="en-US" b="true"/>
              <a:t>Code debt</a:t>
            </a:r>
          </a:p>
          <a:p>
            <a:pPr lvl="0"/>
            <a:r>
              <a:rPr lang="en-US" b="true"/>
              <a:t>Testing debt</a:t>
            </a:r>
          </a:p>
          <a:p>
            <a:pPr lvl="0"/>
            <a:r>
              <a:rPr lang="en-US" b="true"/>
              <a:t>Defect Debt</a:t>
            </a:r>
          </a:p>
          <a:p>
            <a:pPr lvl="0"/>
            <a:r>
              <a:rPr lang="en-US" b="true"/>
              <a:t>Documentation debt</a:t>
            </a:r>
          </a:p>
          <a:p>
            <a:pPr lvl="0"/>
            <a:r>
              <a:rPr lang="en-US" b="true"/>
              <a:t>Infrastructure Debt</a:t>
            </a:r>
          </a:p>
          <a:p>
            <a:pPr lvl="0"/>
            <a:r>
              <a:rPr lang="en-US" b="true"/>
              <a:t>Security debt</a:t>
            </a:r>
          </a:p>
        </p:txBody>
      </p:sp>
    </p:spTree>
  </p:cSld>
  <p:clrMapOvr>
    <a:masterClrMapping/>
  </p:clrMapOvr>
</p:sld>
</file>

<file path=ppt/slides/slide1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Kinds of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NOTE</a:t>
            </a:r>
          </a:p>
          <a:p>
            <a:pPr lvl="0"/>
            <a:r>
              <a:rPr lang="en-US"/>
              <a:t>Ward never had subcategories or a full ontology of the concept</a:t>
            </a:r>
          </a:p>
          <a:p>
            <a:pPr lvl="0"/>
            <a:r>
              <a:rPr lang="en-US"/>
              <a:t>Others (particularly vendors) have explored/expanded the list</a:t>
            </a:r>
          </a:p>
          <a:p>
            <a:pPr lvl="1"/>
            <a:r>
              <a:rPr lang="en-US"/>
              <a:t>... not surprisingly, usually to correlate with the very kinds of things that vendor sells products to help avoid!</a:t>
            </a:r>
          </a:p>
          <a:p>
            <a:pPr lvl="0"/>
            <a:r>
              <a:rPr lang="en-US"/>
              <a:t>Many in the agile community were quick to cite "tech debt" as reasons for agile</a:t>
            </a:r>
          </a:p>
          <a:p>
            <a:pPr lvl="0"/>
            <a:r>
              <a:rPr lang="en-US"/>
              <a:t>Many in the "anti-agile" community were quick to do the same</a:t>
            </a:r>
          </a:p>
        </p:txBody>
      </p:sp>
    </p:spTree>
  </p:cSld>
  <p:clrMapOvr>
    <a:masterClrMapping/>
  </p:clrMapOvr>
</p:sld>
</file>

<file path=ppt/slides/slide1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How does it happen?</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Mommy, why is our code so crappy?</a:t>
            </a:r>
            <a:endParaRPr lang="en-US" smtClean="0"/>
          </a:p>
        </p:txBody>
      </p:sp>
    </p:spTree>
  </p:cSld>
  <p:clrMapOvr>
    <a:masterClrMapping/>
  </p:clrMapOvr>
</p:sld>
</file>

<file path=ppt/slides/slide1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does it happen?</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Common causes</a:t>
            </a:r>
          </a:p>
          <a:p>
            <a:pPr lvl="0"/>
            <a:r>
              <a:rPr lang="en-US" i="true"/>
              <a:t>Intentional shortcuts</a:t>
            </a:r>
            <a:r>
              <a:rPr lang="en-US"/>
              <a:t>: Making a quick decision to meet a deadline, even if a better but longer solution exists.</a:t>
            </a:r>
          </a:p>
          <a:p>
            <a:pPr lvl="0"/>
            <a:r>
              <a:rPr lang="en-US" i="true"/>
              <a:t>Unintentional mistakes</a:t>
            </a:r>
            <a:r>
              <a:rPr lang="en-US"/>
              <a:t>: Inexperienced developers, poor architectural choices, or insufficient knowledge can lead to debt.</a:t>
            </a:r>
          </a:p>
          <a:p>
            <a:pPr lvl="0"/>
            <a:r>
              <a:rPr lang="en-US" i="true"/>
              <a:t>Insufficient documentation</a:t>
            </a:r>
            <a:r>
              <a:rPr lang="en-US"/>
              <a:t>: Lack of documentation makes it difficult for others to understand and maintain the code.</a:t>
            </a:r>
          </a:p>
          <a:p>
            <a:pPr lvl="0"/>
            <a:r>
              <a:rPr lang="en-US" i="true"/>
              <a:t>Lack of refactoring</a:t>
            </a:r>
            <a:r>
              <a:rPr lang="en-US"/>
              <a:t>: Not regularly addressing and improving existing code can lead to it becoming outdated and difficult to manage.</a:t>
            </a:r>
          </a:p>
        </p:txBody>
      </p:sp>
    </p:spTree>
  </p:cSld>
  <p:clrMapOvr>
    <a:masterClrMapping/>
  </p:clrMapOvr>
</p:sld>
</file>

<file path=ppt/slides/slide1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does it happen?</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Common causes</a:t>
            </a:r>
          </a:p>
          <a:p>
            <a:pPr lvl="0"/>
            <a:r>
              <a:rPr lang="en-US" i="true"/>
              <a:t>Rapid changes</a:t>
            </a:r>
            <a:r>
              <a:rPr lang="en-US"/>
              <a:t>: Unforeseen or last-minute changes to features can introduce bugs and complexities that are not properly addressed.</a:t>
            </a:r>
          </a:p>
          <a:p>
            <a:pPr lvl="0"/>
            <a:r>
              <a:rPr lang="en-US" i="true"/>
              <a:t>Pressure to minimize development time/schedule pressure</a:t>
            </a:r>
          </a:p>
          <a:p>
            <a:pPr lvl="0"/>
            <a:r>
              <a:rPr lang="en-US" i="true"/>
              <a:t>Unexpected and ill-defined features and changes</a:t>
            </a:r>
            <a:r>
              <a:rPr lang="en-US"/>
              <a:t>: The implementation of last-minute specification changes or changes that are insufficiently documented or tested</a:t>
            </a:r>
          </a:p>
          <a:p>
            <a:pPr lvl="0"/>
            <a:r>
              <a:rPr lang="en-US" i="true"/>
              <a:t>Gaps in knowledge or skills</a:t>
            </a:r>
            <a:r>
              <a:rPr lang="en-US"/>
              <a:t>: May manifest as a lack of process understanding, insufficient knowledge, poor technological leadership, or inadequate mentoring or knowledge sharing practices.</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Objectives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What are we here to do?</a:t>
            </a:r>
          </a:p>
          <a:p>
            <a:pPr lvl="0"/>
            <a:r>
              <a:rPr lang="en-US"/>
              <a:t>define Technical Debt and distinguish it from "just bad code"</a:t>
            </a:r>
          </a:p>
          <a:p>
            <a:pPr lvl="0"/>
            <a:r>
              <a:rPr lang="en-US"/>
              <a:t>understand the financial analogy of debt and apply it to software development</a:t>
            </a:r>
          </a:p>
          <a:p>
            <a:pPr lvl="0"/>
            <a:r>
              <a:rPr lang="en-US"/>
              <a:t>identify how tech debt is incurred</a:t>
            </a:r>
          </a:p>
          <a:p>
            <a:pPr lvl="0"/>
            <a:r>
              <a:rPr lang="en-US"/>
              <a:t>learn strategies to manage and pay down debt without stopping innovation</a:t>
            </a:r>
          </a:p>
          <a:p>
            <a:pPr lvl="0">
              <a:buNone/>
            </a:pPr>
            <a:r>
              <a:rPr lang="en-US" b="true"/>
              <a:t>NOTE</a:t>
            </a:r>
          </a:p>
          <a:p>
            <a:pPr lvl="0"/>
            <a:r>
              <a:rPr lang="en-US"/>
              <a:t>slides are available at https://www.newardassociates.com/presentations/BusyManagersGuide/TechDebt.html</a:t>
            </a:r>
          </a:p>
        </p:txBody>
      </p:sp>
    </p:spTree>
  </p:cSld>
  <p:clrMapOvr>
    <a:masterClrMapping/>
  </p:clrMapOvr>
</p:sld>
</file>

<file path=ppt/slides/slide2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does it happen?</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Common causes</a:t>
            </a:r>
          </a:p>
          <a:p>
            <a:pPr lvl="0"/>
            <a:r>
              <a:rPr lang="en-US" i="true"/>
              <a:t>Issues in the development process</a:t>
            </a:r>
            <a:r>
              <a:rPr lang="en-US"/>
              <a:t>: Such as sub-optimal solutions, insufficient requirements (from process inefficiencies), conflicting requirements on parallel branches, deferred refactoring, or delayed upstream contributions.</a:t>
            </a:r>
          </a:p>
          <a:p>
            <a:pPr lvl="0"/>
            <a:r>
              <a:rPr lang="en-US" i="true"/>
              <a:t>Ignoring common practices</a:t>
            </a:r>
            <a:r>
              <a:rPr lang="en-US"/>
              <a:t>: Such as insufficient software documentation, poor collaboration practices, lack of ownership, rewrites for outsourced software, inadequate attention to code quality, tightly coupled components, lack of a test suite, or failure to align to standards (including ignoring industry standard frameworks).</a:t>
            </a:r>
          </a:p>
        </p:txBody>
      </p:sp>
    </p:spTree>
  </p:cSld>
  <p:clrMapOvr>
    <a:masterClrMapping/>
  </p:clrMapOvr>
</p:sld>
</file>

<file path=ppt/slides/slide2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does it happen?</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real story?</a:t>
            </a:r>
          </a:p>
          <a:p>
            <a:pPr lvl="0"/>
            <a:r>
              <a:rPr lang="en-US"/>
              <a:t>Technical debt is almost always a strategic choice</a:t>
            </a:r>
          </a:p>
          <a:p>
            <a:pPr lvl="1"/>
            <a:r>
              <a:rPr lang="en-US"/>
              <a:t>prioritizing time</a:t>
            </a:r>
          </a:p>
          <a:p>
            <a:pPr lvl="1"/>
            <a:r>
              <a:rPr lang="en-US"/>
              <a:t>prioritizing cost</a:t>
            </a:r>
          </a:p>
          <a:p>
            <a:pPr lvl="1"/>
            <a:r>
              <a:rPr lang="en-US"/>
              <a:t>prioritizing features</a:t>
            </a:r>
          </a:p>
          <a:p>
            <a:pPr lvl="1"/>
            <a:r>
              <a:rPr lang="en-US"/>
              <a:t>... over other things</a:t>
            </a:r>
          </a:p>
          <a:p>
            <a:pPr lvl="0"/>
            <a:r>
              <a:rPr lang="en-US"/>
              <a:t>Ideally that choice is deliberately made</a:t>
            </a:r>
          </a:p>
          <a:p>
            <a:pPr lvl="0"/>
            <a:r>
              <a:rPr lang="en-US"/>
              <a:t>But ....</a:t>
            </a:r>
          </a:p>
        </p:txBody>
      </p:sp>
    </p:spTree>
  </p:cSld>
  <p:clrMapOvr>
    <a:masterClrMapping/>
  </p:clrMapOvr>
</p:sld>
</file>

<file path=ppt/slides/slide2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does it happen?</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Fowler Technical Debt Quadrant</a:t>
            </a:r>
          </a:p>
          <a:p>
            <a:pPr lvl="0"/>
            <a:r>
              <a:rPr lang="en-US"/>
              <a:t>https://martinfowler.com/bliki/TechnicalDebt.html</a:t>
            </a:r>
          </a:p>
          <a:p>
            <a:pPr lvl="0"/>
            <a:r>
              <a:rPr lang="en-US"/>
              <a:t>a two-axis, four-cell graph</a:t>
            </a:r>
          </a:p>
          <a:p>
            <a:pPr lvl="1"/>
            <a:r>
              <a:rPr lang="en-US"/>
              <a:t>"prudent" vs "imprudent"</a:t>
            </a:r>
          </a:p>
          <a:p>
            <a:pPr lvl="1"/>
            <a:r>
              <a:rPr lang="en-US"/>
              <a:t>"deliberate" (intentional) vs "inadvertent" (accidental)</a:t>
            </a:r>
          </a:p>
          <a:p>
            <a:pPr lvl="0"/>
            <a:r>
              <a:rPr lang="en-US"/>
              <a:t>note that this is different for each possible choice in the system</a:t>
            </a:r>
          </a:p>
          <a:p>
            <a:pPr lvl="1"/>
            <a:r>
              <a:rPr lang="en-US"/>
              <a:t>vendor choices</a:t>
            </a:r>
          </a:p>
          <a:p>
            <a:pPr lvl="1"/>
            <a:r>
              <a:rPr lang="en-US"/>
              <a:t>architecture</a:t>
            </a:r>
          </a:p>
          <a:p>
            <a:pPr lvl="1"/>
            <a:r>
              <a:rPr lang="en-US"/>
              <a:t>software design</a:t>
            </a:r>
          </a:p>
          <a:p>
            <a:pPr lvl="1"/>
            <a:r>
              <a:rPr lang="en-US"/>
              <a:t>UI/UX</a:t>
            </a:r>
          </a:p>
          <a:p>
            <a:pPr lvl="1"/>
            <a:r>
              <a:rPr lang="en-US"/>
              <a:t>... and many, many more</a:t>
            </a:r>
          </a:p>
        </p:txBody>
      </p:sp>
    </p:spTree>
  </p:cSld>
  <p:clrMapOvr>
    <a:masterClrMapping/>
  </p:clrMapOvr>
</p:sld>
</file>

<file path=ppt/slides/slide2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does it happen?</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Fowler Technical Debt Quadrant</a:t>
            </a:r>
          </a:p>
          <a:p>
            <a:pPr lvl="0"/>
            <a:r>
              <a:rPr lang="en-US"/>
              <a:t>"Prudent-Intentional"</a:t>
            </a:r>
          </a:p>
          <a:p>
            <a:pPr lvl="1">
              <a:buChar char=" "/>
            </a:pPr>
            <a:r>
              <a:rPr lang="en-US"/>
              <a:t>The team thought about this one</a:t>
            </a:r>
          </a:p>
          <a:p>
            <a:pPr lvl="1">
              <a:buChar char=" "/>
            </a:pPr>
            <a:r>
              <a:rPr lang="en-US"/>
              <a:t>The debt was small, easily-managed, or not yet a concern</a:t>
            </a:r>
          </a:p>
          <a:p>
            <a:pPr lvl="1">
              <a:buChar char=" "/>
            </a:pPr>
            <a:r>
              <a:rPr lang="en-US"/>
              <a:t>They realized the tradeoff was worth the debt</a:t>
            </a:r>
          </a:p>
          <a:p>
            <a:pPr lvl="1">
              <a:buChar char=" "/>
            </a:pPr>
            <a:r>
              <a:rPr lang="en-US" i="true"/>
              <a:t>**Nobody ever talks about this**</a:t>
            </a:r>
          </a:p>
          <a:p>
            <a:pPr lvl="0"/>
            <a:r>
              <a:rPr lang="en-US"/>
              <a:t>"Imprudent-Intentional"</a:t>
            </a:r>
          </a:p>
          <a:p>
            <a:pPr lvl="1">
              <a:buChar char=" "/>
            </a:pPr>
            <a:r>
              <a:rPr lang="en-US"/>
              <a:t>The team thought about this one</a:t>
            </a:r>
          </a:p>
          <a:p>
            <a:pPr lvl="1">
              <a:buChar char=" "/>
            </a:pPr>
            <a:r>
              <a:rPr lang="en-US"/>
              <a:t>The debt was large, critical, or much bigger than they expected</a:t>
            </a:r>
          </a:p>
          <a:p>
            <a:pPr lvl="1">
              <a:buChar char=" "/>
            </a:pPr>
            <a:r>
              <a:rPr lang="en-US"/>
              <a:t>They thought the tradeoff was worth the debt (but later discovered otherwise)</a:t>
            </a:r>
          </a:p>
          <a:p>
            <a:pPr lvl="1">
              <a:buChar char=" "/>
            </a:pPr>
            <a:r>
              <a:rPr lang="en-US" i="true"/>
              <a:t>**Some horror stories come from here**</a:t>
            </a:r>
          </a:p>
        </p:txBody>
      </p:sp>
    </p:spTree>
  </p:cSld>
  <p:clrMapOvr>
    <a:masterClrMapping/>
  </p:clrMapOvr>
</p:sld>
</file>

<file path=ppt/slides/slide2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does it happen?</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Fowler Technical Debt Quadrant</a:t>
            </a:r>
          </a:p>
          <a:p>
            <a:pPr lvl="0"/>
            <a:r>
              <a:rPr lang="en-US"/>
              <a:t>"Imprudent-Accidental"</a:t>
            </a:r>
          </a:p>
          <a:p>
            <a:pPr lvl="1">
              <a:buChar char=" "/>
            </a:pPr>
            <a:r>
              <a:rPr lang="en-US"/>
              <a:t>The team didn't spend any time thinking</a:t>
            </a:r>
          </a:p>
          <a:p>
            <a:pPr lvl="1">
              <a:buChar char=" "/>
            </a:pPr>
            <a:r>
              <a:rPr lang="en-US"/>
              <a:t>Over time, they realized this was turning into a disaster</a:t>
            </a:r>
          </a:p>
          <a:p>
            <a:pPr lvl="1">
              <a:buChar char=" "/>
            </a:pPr>
            <a:r>
              <a:rPr lang="en-US"/>
              <a:t>The debt was large and intractable</a:t>
            </a:r>
          </a:p>
          <a:p>
            <a:pPr lvl="1">
              <a:buChar char=" "/>
            </a:pPr>
            <a:r>
              <a:rPr lang="en-US" i="true"/>
              <a:t>**This is where the worst horror stories come from**</a:t>
            </a:r>
          </a:p>
          <a:p>
            <a:pPr lvl="0"/>
            <a:r>
              <a:rPr lang="en-US"/>
              <a:t>"Prudent-Accidental"</a:t>
            </a:r>
          </a:p>
          <a:p>
            <a:pPr lvl="1">
              <a:buChar char=" "/>
            </a:pPr>
            <a:r>
              <a:rPr lang="en-US"/>
              <a:t>The team didn't spend any time thinking</a:t>
            </a:r>
          </a:p>
          <a:p>
            <a:pPr lvl="1">
              <a:buChar char=" "/>
            </a:pPr>
            <a:r>
              <a:rPr lang="en-US"/>
              <a:t>Over time, they realized they made good choices</a:t>
            </a:r>
          </a:p>
          <a:p>
            <a:pPr lvl="1">
              <a:buChar char=" "/>
            </a:pPr>
            <a:r>
              <a:rPr lang="en-US"/>
              <a:t>The debt was small and easily-managed</a:t>
            </a:r>
          </a:p>
          <a:p>
            <a:pPr lvl="1">
              <a:buChar char=" "/>
            </a:pPr>
            <a:r>
              <a:rPr lang="en-US" i="true"/>
              <a:t>**Nobody ever talks about this**</a:t>
            </a:r>
          </a:p>
        </p:txBody>
      </p:sp>
    </p:spTree>
  </p:cSld>
  <p:clrMapOvr>
    <a:masterClrMapping/>
  </p:clrMapOvr>
</p:sld>
</file>

<file path=ppt/slides/slide2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does it happen?</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Takeaways</a:t>
            </a:r>
          </a:p>
          <a:p>
            <a:pPr lvl="0"/>
            <a:r>
              <a:rPr lang="en-US" i="true"/>
              <a:t>Decisions are being made all the time</a:t>
            </a:r>
          </a:p>
          <a:p>
            <a:pPr lvl="0"/>
            <a:r>
              <a:rPr lang="en-US" i="true"/>
              <a:t>These decisions are not always explicit</a:t>
            </a:r>
          </a:p>
          <a:p>
            <a:pPr lvl="0"/>
            <a:r>
              <a:rPr lang="en-US" i="true"/>
              <a:t>Most decisions are recoverable; nothing is ever set in stone</a:t>
            </a:r>
          </a:p>
          <a:p>
            <a:pPr lvl="0"/>
            <a:r>
              <a:rPr lang="en-US" i="true"/>
              <a:t>Changing a decision will always have some kind of cost</a:t>
            </a:r>
          </a:p>
        </p:txBody>
      </p:sp>
    </p:spTree>
  </p:cSld>
  <p:clrMapOvr>
    <a:masterClrMapping/>
  </p:clrMapOvr>
</p:sld>
</file>

<file path=ppt/slides/slide2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How do we avoid it?</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The best debt is the kind you don't have!</a:t>
            </a:r>
            <a:endParaRPr lang="en-US" smtClean="0"/>
          </a:p>
        </p:txBody>
      </p:sp>
    </p:spTree>
  </p:cSld>
  <p:clrMapOvr>
    <a:masterClrMapping/>
  </p:clrMapOvr>
</p:sld>
</file>

<file path=ppt/slides/slide2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avoid it?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Lots of opinions</a:t>
            </a:r>
          </a:p>
          <a:p>
            <a:pPr lvl="0"/>
            <a:r>
              <a:rPr lang="en-US"/>
              <a:t>search "Avoiding technical debt"</a:t>
            </a:r>
          </a:p>
          <a:p>
            <a:pPr lvl="0"/>
            <a:r>
              <a:rPr lang="en-US"/>
              <a:t>get lots of wildly different answers</a:t>
            </a:r>
          </a:p>
          <a:p>
            <a:pPr lvl="0"/>
            <a:r>
              <a:rPr lang="en-US"/>
              <a:t>so who's right?</a:t>
            </a:r>
          </a:p>
        </p:txBody>
      </p:sp>
    </p:spTree>
  </p:cSld>
  <p:clrMapOvr>
    <a:masterClrMapping/>
  </p:clrMapOvr>
</p:sld>
</file>

<file path=ppt/slides/slide2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avoid it?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One take: "Software Craftsmanship"</a:t>
            </a:r>
          </a:p>
          <a:p>
            <a:pPr lvl="0"/>
            <a:r>
              <a:rPr lang="en-US"/>
              <a:t>pioneered by "Uncle" Bob Martin</a:t>
            </a:r>
          </a:p>
          <a:p>
            <a:pPr lvl="1">
              <a:buChar char=" "/>
            </a:pPr>
            <a:r>
              <a:rPr lang="en-US"/>
              <a:t>https://en.wikipedia.org/wiki/Software_craftsmanship</a:t>
            </a:r>
          </a:p>
          <a:p>
            <a:pPr lvl="0"/>
            <a:r>
              <a:rPr lang="en-US"/>
              <a:t>there's even a manifesto</a:t>
            </a:r>
          </a:p>
          <a:p>
            <a:pPr lvl="1">
              <a:buChar char=" "/>
            </a:pPr>
            <a:r>
              <a:rPr lang="en-US"/>
              <a:t>https://manifesto.softwarecraftsmanship.org/</a:t>
            </a:r>
          </a:p>
          <a:p>
            <a:pPr lvl="0"/>
            <a:r>
              <a:rPr lang="en-US"/>
              <a:t>in short, if you are not always taking pride in your craft...</a:t>
            </a:r>
          </a:p>
          <a:p>
            <a:pPr lvl="1">
              <a:buChar char=" "/>
            </a:pPr>
            <a:r>
              <a:rPr lang="en-US"/>
              <a:t>... take up farming</a:t>
            </a:r>
          </a:p>
        </p:txBody>
      </p:sp>
    </p:spTree>
  </p:cSld>
  <p:clrMapOvr>
    <a:masterClrMapping/>
  </p:clrMapOvr>
</p:sld>
</file>

<file path=ppt/slides/slide2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avoid it?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Another take: "Embrace the debt"</a:t>
            </a:r>
          </a:p>
          <a:p>
            <a:pPr lvl="0"/>
            <a:r>
              <a:rPr lang="en-US"/>
              <a:t>lots of debt is "bad debt"</a:t>
            </a:r>
          </a:p>
          <a:p>
            <a:pPr lvl="1">
              <a:buChar char=" "/>
            </a:pPr>
            <a:r>
              <a:rPr lang="en-US"/>
              <a:t>credit cards</a:t>
            </a:r>
          </a:p>
          <a:p>
            <a:pPr lvl="1">
              <a:buChar char=" "/>
            </a:pPr>
            <a:r>
              <a:rPr lang="en-US"/>
              <a:t>venture capital</a:t>
            </a:r>
          </a:p>
          <a:p>
            <a:pPr lvl="1">
              <a:buChar char=" "/>
            </a:pPr>
            <a:r>
              <a:rPr lang="en-US"/>
              <a:t>US federal budget deficit</a:t>
            </a:r>
          </a:p>
          <a:p>
            <a:pPr lvl="0"/>
            <a:r>
              <a:rPr lang="en-US"/>
              <a:t>lots of debt is "good debt"</a:t>
            </a:r>
          </a:p>
          <a:p>
            <a:pPr lvl="1">
              <a:buChar char=" "/>
            </a:pPr>
            <a:r>
              <a:rPr lang="en-US"/>
              <a:t>mortgage</a:t>
            </a:r>
          </a:p>
          <a:p>
            <a:pPr lvl="1">
              <a:buChar char=" "/>
            </a:pPr>
            <a:r>
              <a:rPr lang="en-US"/>
              <a:t>car loan</a:t>
            </a:r>
          </a:p>
          <a:p>
            <a:pPr lvl="1">
              <a:buChar char=" "/>
            </a:pPr>
            <a:r>
              <a:rPr lang="en-US"/>
              <a:t>business loans</a:t>
            </a:r>
          </a:p>
          <a:p>
            <a:pPr lvl="0"/>
            <a:r>
              <a:rPr lang="en-US"/>
              <a:t>debt is a necessary instrument in modern financial systems</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NOTE</a:t>
            </a:r>
          </a:p>
          <a:p>
            <a:pPr lvl="0"/>
            <a:r>
              <a:rPr lang="en-US"/>
              <a:t>an LLM-based chat engine (OpenWebUI/</a:t>
            </a:r>
            <a:r>
              <a:rPr lang="en-US">
                <a:latin typeface="Courier New"/>
              </a:rPr>
              <a:t>glm-4.7-flash</a:t>
            </a:r>
            <a:r>
              <a:rPr lang="en-US"/>
              <a:t>) wanted to call this talk a couple of different things:</a:t>
            </a:r>
          </a:p>
          <a:p>
            <a:pPr lvl="1"/>
            <a:r>
              <a:rPr lang="en-US"/>
              <a:t>"The Invisible Bank Account"</a:t>
            </a:r>
          </a:p>
          <a:p>
            <a:pPr lvl="1"/>
            <a:r>
              <a:rPr lang="en-US"/>
              <a:t>"The Good, The Bad, and The Cost of Speed"</a:t>
            </a:r>
          </a:p>
          <a:p>
            <a:pPr lvl="0"/>
            <a:r>
              <a:rPr lang="en-US"/>
              <a:t>... if that helps you get the drift of where we're going</a:t>
            </a:r>
          </a:p>
        </p:txBody>
      </p:sp>
    </p:spTree>
  </p:cSld>
  <p:clrMapOvr>
    <a:masterClrMapping/>
  </p:clrMapOvr>
</p:sld>
</file>

<file path=ppt/slides/slide3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How do we address technical debt?</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So you've got it--now what?</a:t>
            </a:r>
            <a:endParaRPr lang="en-US" smtClean="0"/>
          </a:p>
        </p:txBody>
      </p:sp>
    </p:spTree>
  </p:cSld>
  <p:clrMapOvr>
    <a:masterClrMapping/>
  </p:clrMapOvr>
</p:sld>
</file>

<file path=ppt/slides/slide3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Let's take these one at a time</a:t>
            </a:r>
          </a:p>
          <a:p>
            <a:pPr lvl="0"/>
            <a:r>
              <a:rPr lang="en-US"/>
              <a:t>Keep in mind, some will overlap</a:t>
            </a:r>
          </a:p>
          <a:p>
            <a:pPr lvl="0"/>
            <a:r>
              <a:rPr lang="en-US"/>
              <a:t>And some will not be a problem for you (yet, or possibly never)</a:t>
            </a:r>
          </a:p>
          <a:p>
            <a:pPr lvl="0"/>
            <a:r>
              <a:rPr lang="en-US"/>
              <a:t>As with all things, "forewarned is forearmed"; just knowing to watch out for it can help address it</a:t>
            </a:r>
          </a:p>
        </p:txBody>
      </p:sp>
    </p:spTree>
  </p:cSld>
  <p:clrMapOvr>
    <a:masterClrMapping/>
  </p:clrMapOvr>
</p:sld>
</file>

<file path=ppt/slides/slide3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Requirements Debt</a:t>
            </a:r>
          </a:p>
          <a:p>
            <a:pPr lvl="0"/>
            <a:r>
              <a:rPr lang="en-US" b="true"/>
              <a:t>Symptoms</a:t>
            </a:r>
            <a:r>
              <a:rPr lang="en-US"/>
              <a:t>:</a:t>
            </a:r>
          </a:p>
          <a:p>
            <a:pPr lvl="1">
              <a:buChar char=" "/>
            </a:pPr>
            <a:r>
              <a:rPr lang="en-US"/>
              <a:t>asking five questions for every line of code</a:t>
            </a:r>
          </a:p>
          <a:p>
            <a:pPr lvl="1">
              <a:buChar char=" "/>
            </a:pPr>
            <a:r>
              <a:rPr lang="en-US"/>
              <a:t>inability to describe the feature being built</a:t>
            </a:r>
          </a:p>
          <a:p>
            <a:pPr lvl="1">
              <a:buChar char=" "/>
            </a:pPr>
            <a:r>
              <a:rPr lang="en-US"/>
              <a:t>constant rework after demo</a:t>
            </a:r>
          </a:p>
          <a:p>
            <a:pPr lvl="0"/>
            <a:r>
              <a:rPr lang="en-US" b="true"/>
              <a:t>Cause</a:t>
            </a:r>
            <a:r>
              <a:rPr lang="en-US"/>
              <a:t>: Unclear vision or requirements</a:t>
            </a:r>
          </a:p>
          <a:p>
            <a:pPr lvl="0"/>
            <a:r>
              <a:rPr lang="en-US" b="true"/>
              <a:t>Correction</a:t>
            </a:r>
            <a:r>
              <a:rPr lang="en-US"/>
              <a:t>: "Explain it to me like I'm five years old."</a:t>
            </a:r>
          </a:p>
        </p:txBody>
      </p:sp>
    </p:spTree>
  </p:cSld>
  <p:clrMapOvr>
    <a:masterClrMapping/>
  </p:clrMapOvr>
</p:sld>
</file>

<file path=ppt/slides/slide3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People Debt</a:t>
            </a:r>
          </a:p>
          <a:p>
            <a:pPr lvl="0"/>
            <a:r>
              <a:rPr lang="en-US" b="true"/>
              <a:t>Symptoms</a:t>
            </a:r>
            <a:r>
              <a:rPr lang="en-US"/>
              <a:t>:</a:t>
            </a:r>
          </a:p>
          <a:p>
            <a:pPr lvl="1">
              <a:buChar char=" "/>
            </a:pPr>
            <a:r>
              <a:rPr lang="en-US"/>
              <a:t>individuals' estimates wildly off; "you've been at 80% done for three weeks now"</a:t>
            </a:r>
          </a:p>
          <a:p>
            <a:pPr lvl="1">
              <a:buChar char=" "/>
            </a:pPr>
            <a:r>
              <a:rPr lang="en-US"/>
              <a:t>constant rework of certain individuals' work</a:t>
            </a:r>
          </a:p>
          <a:p>
            <a:pPr lvl="1">
              <a:buChar char=" "/>
            </a:pPr>
            <a:r>
              <a:rPr lang="en-US"/>
              <a:t>people looking stuff up (Google or LLM) constantly</a:t>
            </a:r>
          </a:p>
          <a:p>
            <a:pPr lvl="0"/>
            <a:r>
              <a:rPr lang="en-US" b="true"/>
              <a:t>Cause</a:t>
            </a:r>
            <a:r>
              <a:rPr lang="en-US"/>
              <a:t>: Not having the right people to work on particular problems, usually owing to a lack of skill or experience</a:t>
            </a:r>
          </a:p>
          <a:p>
            <a:pPr lvl="0"/>
            <a:r>
              <a:rPr lang="en-US" b="true"/>
              <a:t>Correction</a:t>
            </a:r>
            <a:r>
              <a:rPr lang="en-US"/>
              <a:t>: training or hiring</a:t>
            </a:r>
          </a:p>
        </p:txBody>
      </p:sp>
    </p:spTree>
  </p:cSld>
  <p:clrMapOvr>
    <a:masterClrMapping/>
  </p:clrMapOvr>
</p:sld>
</file>

<file path=ppt/slides/slide3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Communication debt</a:t>
            </a:r>
          </a:p>
          <a:p>
            <a:pPr lvl="0"/>
            <a:r>
              <a:rPr lang="en-US" b="true"/>
              <a:t>Symptoms</a:t>
            </a:r>
            <a:r>
              <a:rPr lang="en-US"/>
              <a:t>:</a:t>
            </a:r>
          </a:p>
          <a:p>
            <a:pPr lvl="1">
              <a:buChar char=" "/>
            </a:pPr>
            <a:r>
              <a:rPr lang="en-US"/>
              <a:t>"I'm trying to reach them but they're not answering"</a:t>
            </a:r>
          </a:p>
          <a:p>
            <a:pPr lvl="1">
              <a:buChar char=" "/>
            </a:pPr>
            <a:r>
              <a:rPr lang="en-US"/>
              <a:t>"We'll have to wait until tomorrow to get an answer"</a:t>
            </a:r>
          </a:p>
          <a:p>
            <a:pPr lvl="1">
              <a:buChar char=" "/>
            </a:pPr>
            <a:r>
              <a:rPr lang="en-US"/>
              <a:t>"We should ask but that's such a pain. Let's just wing it"</a:t>
            </a:r>
          </a:p>
          <a:p>
            <a:pPr lvl="0"/>
            <a:r>
              <a:rPr lang="en-US" b="true"/>
              <a:t>Cause</a:t>
            </a:r>
            <a:r>
              <a:rPr lang="en-US"/>
              <a:t>: Poor means or habits of communication between the people working on the project</a:t>
            </a:r>
          </a:p>
          <a:p>
            <a:pPr lvl="0"/>
            <a:r>
              <a:rPr lang="en-US" b="true"/>
              <a:t>Correction</a:t>
            </a:r>
            <a:r>
              <a:rPr lang="en-US"/>
              <a:t>: Either:</a:t>
            </a:r>
          </a:p>
          <a:p>
            <a:pPr lvl="1">
              <a:buChar char=" "/>
            </a:pPr>
            <a:r>
              <a:rPr lang="en-US"/>
              <a:t>embrace an asynchronous approach to the work</a:t>
            </a:r>
          </a:p>
          <a:p>
            <a:pPr lvl="1">
              <a:buChar char=" "/>
            </a:pPr>
            <a:r>
              <a:rPr lang="en-US"/>
              <a:t>enforce a more synchronous approach to the work</a:t>
            </a:r>
          </a:p>
        </p:txBody>
      </p:sp>
    </p:spTree>
  </p:cSld>
  <p:clrMapOvr>
    <a:masterClrMapping/>
  </p:clrMapOvr>
</p:sld>
</file>

<file path=ppt/slides/slide3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Architectural debt</a:t>
            </a:r>
          </a:p>
          <a:p>
            <a:pPr lvl="0"/>
            <a:r>
              <a:rPr lang="en-US" b="true"/>
              <a:t>Symptoms</a:t>
            </a:r>
            <a:r>
              <a:rPr lang="en-US"/>
              <a:t>:</a:t>
            </a:r>
          </a:p>
          <a:p>
            <a:pPr lvl="1">
              <a:buChar char=" "/>
            </a:pPr>
            <a:r>
              <a:rPr lang="en-US"/>
              <a:t>modifying one component requires modifying numerous others</a:t>
            </a:r>
          </a:p>
          <a:p>
            <a:pPr lvl="1">
              <a:buChar char=" "/>
            </a:pPr>
            <a:r>
              <a:rPr lang="en-US"/>
              <a:t>components/modules cannot be reused, or constantly shift with requirements changes</a:t>
            </a:r>
          </a:p>
          <a:p>
            <a:pPr lvl="1">
              <a:buChar char=" "/>
            </a:pPr>
            <a:r>
              <a:rPr lang="en-US"/>
              <a:t>poor performance, poor scalability</a:t>
            </a:r>
          </a:p>
          <a:p>
            <a:pPr lvl="0"/>
            <a:r>
              <a:rPr lang="en-US" b="true"/>
              <a:t>Cause</a:t>
            </a:r>
            <a:r>
              <a:rPr lang="en-US"/>
              <a:t>: Poor architecture, usually due to hurried decisions, unrealized requirements, or lack of foresight</a:t>
            </a:r>
          </a:p>
          <a:p>
            <a:pPr lvl="0"/>
            <a:r>
              <a:rPr lang="en-US" b="true"/>
              <a:t>Correction</a:t>
            </a:r>
            <a:r>
              <a:rPr lang="en-US"/>
              <a:t>: architectural refactoring</a:t>
            </a:r>
          </a:p>
          <a:p>
            <a:pPr lvl="1">
              <a:buChar char=" "/>
            </a:pPr>
            <a:r>
              <a:rPr lang="en-US"/>
              <a:t>NOTE: many people consider this a deeply non-trivial suggestion</a:t>
            </a:r>
          </a:p>
        </p:txBody>
      </p:sp>
    </p:spTree>
  </p:cSld>
  <p:clrMapOvr>
    <a:masterClrMapping/>
  </p:clrMapOvr>
</p:sld>
</file>

<file path=ppt/slides/slide3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Design debt</a:t>
            </a:r>
          </a:p>
          <a:p>
            <a:pPr lvl="0"/>
            <a:r>
              <a:rPr lang="en-US" b="true"/>
              <a:t>Symptoms</a:t>
            </a:r>
            <a:r>
              <a:rPr lang="en-US"/>
              <a:t>:</a:t>
            </a:r>
          </a:p>
          <a:p>
            <a:pPr lvl="1">
              <a:buChar char=" "/>
            </a:pPr>
            <a:r>
              <a:rPr lang="en-US"/>
              <a:t>lack of accessibility</a:t>
            </a:r>
          </a:p>
          <a:p>
            <a:pPr lvl="1">
              <a:buChar char=" "/>
            </a:pPr>
            <a:r>
              <a:rPr lang="en-US"/>
              <a:t>bad usability (nobody can figure out how to do anything)</a:t>
            </a:r>
          </a:p>
          <a:p>
            <a:pPr lvl="1">
              <a:buChar char=" "/>
            </a:pPr>
            <a:r>
              <a:rPr lang="en-US"/>
              <a:t>customer complaints; bad NPS scores; low customer satisfaction (or dropping numbers)</a:t>
            </a:r>
          </a:p>
          <a:p>
            <a:pPr lvl="0"/>
            <a:r>
              <a:rPr lang="en-US" b="true"/>
              <a:t>Cause</a:t>
            </a:r>
            <a:r>
              <a:rPr lang="en-US"/>
              <a:t>: UI/UX issues; usually when design decisions or designs are made hastily and without proper user research</a:t>
            </a:r>
          </a:p>
          <a:p>
            <a:pPr lvl="0"/>
            <a:r>
              <a:rPr lang="en-US" b="true"/>
              <a:t>Correction</a:t>
            </a:r>
            <a:r>
              <a:rPr lang="en-US"/>
              <a:t>:</a:t>
            </a:r>
          </a:p>
          <a:p>
            <a:pPr lvl="1">
              <a:buChar char=" "/>
            </a:pPr>
            <a:r>
              <a:rPr lang="en-US"/>
              <a:t>get some first-hand observation of customers using your product</a:t>
            </a:r>
          </a:p>
          <a:p>
            <a:pPr lvl="1">
              <a:buChar char=" "/>
            </a:pPr>
            <a:r>
              <a:rPr lang="en-US"/>
              <a:t>embrace "eating your own dog food"</a:t>
            </a:r>
          </a:p>
        </p:txBody>
      </p:sp>
    </p:spTree>
  </p:cSld>
  <p:clrMapOvr>
    <a:masterClrMapping/>
  </p:clrMapOvr>
</p:sld>
</file>

<file path=ppt/slides/slide3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Process debt</a:t>
            </a:r>
          </a:p>
          <a:p>
            <a:pPr lvl="0"/>
            <a:r>
              <a:rPr lang="en-US" b="true"/>
              <a:t>Symptoms</a:t>
            </a:r>
            <a:r>
              <a:rPr lang="en-US"/>
              <a:t>:</a:t>
            </a:r>
          </a:p>
          <a:p>
            <a:pPr lvl="1">
              <a:buChar char=" "/>
            </a:pPr>
            <a:r>
              <a:rPr lang="en-US"/>
              <a:t>"Wait, I thought </a:t>
            </a:r>
            <a:r>
              <a:rPr lang="en-US" i="true"/>
              <a:t>you</a:t>
            </a:r>
            <a:r>
              <a:rPr lang="en-US"/>
              <a:t> did that part."</a:t>
            </a:r>
          </a:p>
          <a:p>
            <a:pPr lvl="1">
              <a:buChar char=" "/>
            </a:pPr>
            <a:r>
              <a:rPr lang="en-US"/>
              <a:t>"You were waiting on me? I was waiting on you."</a:t>
            </a:r>
          </a:p>
          <a:p>
            <a:pPr lvl="1">
              <a:buChar char=" "/>
            </a:pPr>
            <a:r>
              <a:rPr lang="en-US"/>
              <a:t>"What do you mean, three different people from our company have given the customer different answers?"</a:t>
            </a:r>
          </a:p>
          <a:p>
            <a:pPr lvl="0"/>
            <a:r>
              <a:rPr lang="en-US" b="true"/>
              <a:t>Cause</a:t>
            </a:r>
            <a:r>
              <a:rPr lang="en-US"/>
              <a:t>: lack of clear process to accomplish particular tasks, often from a lack of clear distinction between teams/roles</a:t>
            </a:r>
          </a:p>
          <a:p>
            <a:pPr lvl="0"/>
            <a:r>
              <a:rPr lang="en-US" b="true"/>
              <a:t>Correction</a:t>
            </a:r>
            <a:r>
              <a:rPr lang="en-US"/>
              <a:t>:</a:t>
            </a:r>
          </a:p>
          <a:p>
            <a:pPr lvl="1">
              <a:buChar char=" "/>
            </a:pPr>
            <a:r>
              <a:rPr lang="en-US"/>
              <a:t>RACI diagrams</a:t>
            </a:r>
          </a:p>
        </p:txBody>
      </p:sp>
    </p:spTree>
  </p:cSld>
  <p:clrMapOvr>
    <a:masterClrMapping/>
  </p:clrMapOvr>
</p:sld>
</file>

<file path=ppt/slides/slide3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Build Debt</a:t>
            </a:r>
          </a:p>
          <a:p>
            <a:pPr lvl="0"/>
            <a:r>
              <a:rPr lang="en-US" b="true"/>
              <a:t>Symptoms</a:t>
            </a:r>
            <a:r>
              <a:rPr lang="en-US"/>
              <a:t>:</a:t>
            </a:r>
          </a:p>
          <a:p>
            <a:pPr lvl="1">
              <a:buChar char=" "/>
            </a:pPr>
            <a:r>
              <a:rPr lang="en-US"/>
              <a:t>inconsistent builds (never quite the same bits twice)</a:t>
            </a:r>
          </a:p>
          <a:p>
            <a:pPr lvl="1">
              <a:buChar char=" "/>
            </a:pPr>
            <a:r>
              <a:rPr lang="en-US"/>
              <a:t>creating a build takes too long and/or requires manual steps</a:t>
            </a:r>
          </a:p>
          <a:p>
            <a:pPr lvl="1">
              <a:buChar char=" "/>
            </a:pPr>
            <a:r>
              <a:rPr lang="en-US"/>
              <a:t>only one person is "authorized" to produce a release</a:t>
            </a:r>
          </a:p>
          <a:p>
            <a:pPr lvl="1">
              <a:buChar char=" "/>
            </a:pPr>
            <a:r>
              <a:rPr lang="en-US"/>
              <a:t>Time to First Pull Request</a:t>
            </a:r>
          </a:p>
          <a:p>
            <a:pPr lvl="0"/>
            <a:r>
              <a:rPr lang="en-US" b="true"/>
              <a:t>Cause</a:t>
            </a:r>
            <a:r>
              <a:rPr lang="en-US"/>
              <a:t>: the build process is not documented, deliberate, or automated</a:t>
            </a:r>
          </a:p>
          <a:p>
            <a:pPr lvl="0"/>
            <a:r>
              <a:rPr lang="en-US" b="true"/>
              <a:t>Correction</a:t>
            </a:r>
            <a:r>
              <a:rPr lang="en-US"/>
              <a:t>:</a:t>
            </a:r>
          </a:p>
          <a:p>
            <a:pPr lvl="1">
              <a:buChar char=" "/>
            </a:pPr>
            <a:r>
              <a:rPr lang="en-US"/>
              <a:t>continuous integration (CI) pipeline technology (Jenkins, GitHub Actions, etc)</a:t>
            </a:r>
          </a:p>
        </p:txBody>
      </p:sp>
    </p:spTree>
  </p:cSld>
  <p:clrMapOvr>
    <a:masterClrMapping/>
  </p:clrMapOvr>
</p:sld>
</file>

<file path=ppt/slides/slide3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Code debt</a:t>
            </a:r>
          </a:p>
          <a:p>
            <a:pPr lvl="0"/>
            <a:r>
              <a:rPr lang="en-US" b="true"/>
              <a:t>Symptoms</a:t>
            </a:r>
            <a:r>
              <a:rPr lang="en-US"/>
              <a:t>:</a:t>
            </a:r>
          </a:p>
          <a:p>
            <a:pPr lvl="1">
              <a:buChar char=" "/>
            </a:pPr>
            <a:r>
              <a:rPr lang="en-US"/>
              <a:t>performance issues</a:t>
            </a:r>
          </a:p>
          <a:p>
            <a:pPr lvl="1">
              <a:buChar char=" "/>
            </a:pPr>
            <a:r>
              <a:rPr lang="en-US"/>
              <a:t>extensibility is extremely difficult</a:t>
            </a:r>
          </a:p>
          <a:p>
            <a:pPr lvl="0"/>
            <a:r>
              <a:rPr lang="en-US" b="true"/>
              <a:t>Cause</a:t>
            </a:r>
            <a:r>
              <a:rPr lang="en-US"/>
              <a:t>:</a:t>
            </a:r>
          </a:p>
          <a:p>
            <a:pPr lvl="0"/>
            <a:r>
              <a:rPr lang="en-US" b="true"/>
              <a:t>Correction</a:t>
            </a:r>
            <a:r>
              <a:rPr lang="en-US"/>
              <a:t>:</a:t>
            </a:r>
          </a:p>
          <a:p>
            <a:pPr lvl="1">
              <a:buChar char=" "/>
            </a:pPr>
            <a:r>
              <a:rPr lang="en-US"/>
              <a:t>insufficient familiarity with language idioms</a:t>
            </a:r>
          </a:p>
          <a:p>
            <a:pPr lvl="1">
              <a:buChar char=" "/>
            </a:pPr>
            <a:r>
              <a:rPr lang="en-US"/>
              <a:t>inconsistent practices</a:t>
            </a:r>
          </a:p>
          <a:p>
            <a:pPr lvl="1">
              <a:buChar char=" "/>
            </a:pPr>
            <a:r>
              <a:rPr lang="en-US"/>
              <a:t>rare, if ever, refactoring</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What is 'Technical Debt'?</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A brief description</a:t>
            </a:r>
            <a:endParaRPr lang="en-US" smtClean="0"/>
          </a:p>
        </p:txBody>
      </p:sp>
    </p:spTree>
  </p:cSld>
  <p:clrMapOvr>
    <a:masterClrMapping/>
  </p:clrMapOvr>
</p:sld>
</file>

<file path=ppt/slides/slide4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Testing debt</a:t>
            </a:r>
          </a:p>
          <a:p>
            <a:pPr lvl="0"/>
            <a:r>
              <a:rPr lang="en-US" b="true"/>
              <a:t>Symptoms</a:t>
            </a:r>
            <a:r>
              <a:rPr lang="en-US"/>
              <a:t>:</a:t>
            </a:r>
          </a:p>
          <a:p>
            <a:pPr lvl="1">
              <a:buChar char=" "/>
            </a:pPr>
            <a:r>
              <a:rPr lang="en-US"/>
              <a:t>"</a:t>
            </a:r>
            <a:r>
              <a:rPr lang="en-US" i="true"/>
              <a:t>sigh</a:t>
            </a:r>
            <a:r>
              <a:rPr lang="en-US"/>
              <a:t> That bug is back?!?"</a:t>
            </a:r>
          </a:p>
          <a:p>
            <a:pPr lvl="1">
              <a:buChar char=" "/>
            </a:pPr>
            <a:r>
              <a:rPr lang="en-US"/>
              <a:t>a customer posts a bug a review and describes a bug never seen before</a:t>
            </a:r>
          </a:p>
          <a:p>
            <a:pPr lvl="0"/>
            <a:r>
              <a:rPr lang="en-US" b="true"/>
              <a:t>Cause</a:t>
            </a:r>
            <a:r>
              <a:rPr lang="en-US"/>
              <a:t>: a lack of formalized or automated testing at any scope</a:t>
            </a:r>
          </a:p>
          <a:p>
            <a:pPr lvl="0"/>
            <a:r>
              <a:rPr lang="en-US" b="true"/>
              <a:t>Correction</a:t>
            </a:r>
            <a:r>
              <a:rPr lang="en-US"/>
              <a:t>:</a:t>
            </a:r>
          </a:p>
          <a:p>
            <a:pPr lvl="1">
              <a:buChar char=" "/>
            </a:pPr>
            <a:r>
              <a:rPr lang="en-US"/>
              <a:t>unit testing</a:t>
            </a:r>
          </a:p>
          <a:p>
            <a:pPr lvl="1">
              <a:buChar char=" "/>
            </a:pPr>
            <a:r>
              <a:rPr lang="en-US"/>
              <a:t>integration testing</a:t>
            </a:r>
          </a:p>
          <a:p>
            <a:pPr lvl="1">
              <a:buChar char=" "/>
            </a:pPr>
            <a:r>
              <a:rPr lang="en-US"/>
              <a:t>end-to-end testing</a:t>
            </a:r>
          </a:p>
        </p:txBody>
      </p:sp>
    </p:spTree>
  </p:cSld>
  <p:clrMapOvr>
    <a:masterClrMapping/>
  </p:clrMapOvr>
</p:sld>
</file>

<file path=ppt/slides/slide4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Defect Debt</a:t>
            </a:r>
          </a:p>
          <a:p>
            <a:pPr lvl="0"/>
            <a:r>
              <a:rPr lang="en-US" b="true"/>
              <a:t>Symptoms</a:t>
            </a:r>
            <a:r>
              <a:rPr lang="en-US"/>
              <a:t>:</a:t>
            </a:r>
          </a:p>
          <a:p>
            <a:pPr lvl="1">
              <a:buChar char=" "/>
            </a:pPr>
            <a:r>
              <a:rPr lang="en-US"/>
              <a:t>"bug burn-down chart" goes up to the right rather than down</a:t>
            </a:r>
          </a:p>
          <a:p>
            <a:pPr lvl="1">
              <a:buChar char=" "/>
            </a:pPr>
            <a:r>
              <a:rPr lang="en-US"/>
              <a:t>known issues keep getting bumped to "next sprint"</a:t>
            </a:r>
          </a:p>
          <a:p>
            <a:pPr lvl="0"/>
            <a:r>
              <a:rPr lang="en-US" b="true"/>
              <a:t>Cause</a:t>
            </a:r>
            <a:r>
              <a:rPr lang="en-US"/>
              <a:t>: insufficient prioritization of existing issues</a:t>
            </a:r>
          </a:p>
          <a:p>
            <a:pPr lvl="0"/>
            <a:r>
              <a:rPr lang="en-US" b="true"/>
              <a:t>Correction</a:t>
            </a:r>
            <a:r>
              <a:rPr lang="en-US"/>
              <a:t>: prioritize!</a:t>
            </a:r>
          </a:p>
        </p:txBody>
      </p:sp>
    </p:spTree>
  </p:cSld>
  <p:clrMapOvr>
    <a:masterClrMapping/>
  </p:clrMapOvr>
</p:sld>
</file>

<file path=ppt/slides/slide4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Documentation debt</a:t>
            </a:r>
          </a:p>
          <a:p>
            <a:pPr lvl="0"/>
            <a:r>
              <a:rPr lang="en-US" b="true"/>
              <a:t>Symptoms</a:t>
            </a:r>
            <a:r>
              <a:rPr lang="en-US"/>
              <a:t>:</a:t>
            </a:r>
          </a:p>
          <a:p>
            <a:pPr lvl="1">
              <a:buChar char=" "/>
            </a:pPr>
            <a:r>
              <a:rPr lang="en-US"/>
              <a:t>newcomers to the code take "forever" to onboard</a:t>
            </a:r>
          </a:p>
          <a:p>
            <a:pPr lvl="1">
              <a:buChar char=" "/>
            </a:pPr>
            <a:r>
              <a:rPr lang="en-US"/>
              <a:t>Time to First Meaningful Change</a:t>
            </a:r>
          </a:p>
          <a:p>
            <a:pPr lvl="1">
              <a:buChar char=" "/>
            </a:pPr>
            <a:r>
              <a:rPr lang="en-US"/>
              <a:t>developer-facing API but no external documentation</a:t>
            </a:r>
          </a:p>
          <a:p>
            <a:pPr lvl="1">
              <a:buChar char=" "/>
            </a:pPr>
            <a:r>
              <a:rPr lang="en-US"/>
              <a:t>documentation drift</a:t>
            </a:r>
          </a:p>
          <a:p>
            <a:pPr lvl="0"/>
            <a:r>
              <a:rPr lang="en-US" b="true"/>
              <a:t>Cause</a:t>
            </a:r>
            <a:r>
              <a:rPr lang="en-US"/>
              <a:t>: documentation is not prioritized or is an afterthought</a:t>
            </a:r>
          </a:p>
          <a:p>
            <a:pPr lvl="0"/>
            <a:r>
              <a:rPr lang="en-US" b="true"/>
              <a:t>Correction</a:t>
            </a:r>
            <a:r>
              <a:rPr lang="en-US"/>
              <a:t>: prioritize!</a:t>
            </a:r>
          </a:p>
        </p:txBody>
      </p:sp>
    </p:spTree>
  </p:cSld>
  <p:clrMapOvr>
    <a:masterClrMapping/>
  </p:clrMapOvr>
</p:sld>
</file>

<file path=ppt/slides/slide4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Infrastructure Debt</a:t>
            </a:r>
          </a:p>
          <a:p>
            <a:pPr lvl="0"/>
            <a:r>
              <a:rPr lang="en-US" b="true"/>
              <a:t>Symptoms</a:t>
            </a:r>
            <a:r>
              <a:rPr lang="en-US"/>
              <a:t>:</a:t>
            </a:r>
          </a:p>
          <a:p>
            <a:pPr lvl="1">
              <a:buChar char=" "/>
            </a:pPr>
            <a:r>
              <a:rPr lang="en-US"/>
              <a:t>"dangit, the server crashed again"</a:t>
            </a:r>
          </a:p>
          <a:p>
            <a:pPr lvl="1">
              <a:buChar char=" "/>
            </a:pPr>
            <a:r>
              <a:rPr lang="en-US"/>
              <a:t>"what do you mean the system has been slow for </a:t>
            </a:r>
            <a:r>
              <a:rPr lang="en-US" i="true"/>
              <a:t>three days</a:t>
            </a:r>
            <a:r>
              <a:rPr lang="en-US"/>
              <a:t>?"</a:t>
            </a:r>
          </a:p>
          <a:p>
            <a:pPr lvl="1">
              <a:buChar char=" "/>
            </a:pPr>
            <a:r>
              <a:rPr lang="en-US"/>
              <a:t>"Charlie left, great, now we have to go through and manually remove his access from everything."</a:t>
            </a:r>
          </a:p>
          <a:p>
            <a:pPr lvl="0"/>
            <a:r>
              <a:rPr lang="en-US" b="true"/>
              <a:t>Cause</a:t>
            </a:r>
            <a:r>
              <a:rPr lang="en-US"/>
              <a:t>: insufficient infrastructure and automation; maintaining infrastructure takes a back seat</a:t>
            </a:r>
          </a:p>
          <a:p>
            <a:pPr lvl="0"/>
            <a:r>
              <a:rPr lang="en-US" b="true"/>
              <a:t>Correction</a:t>
            </a:r>
            <a:r>
              <a:rPr lang="en-US"/>
              <a:t>:</a:t>
            </a:r>
          </a:p>
          <a:p>
            <a:pPr lvl="1">
              <a:buChar char=" "/>
            </a:pPr>
            <a:r>
              <a:rPr lang="en-US"/>
              <a:t>move to the cloud</a:t>
            </a:r>
          </a:p>
          <a:p>
            <a:pPr lvl="1">
              <a:buChar char=" "/>
            </a:pPr>
            <a:r>
              <a:rPr lang="en-US"/>
              <a:t>automation</a:t>
            </a:r>
          </a:p>
          <a:p>
            <a:pPr lvl="1">
              <a:buChar char=" "/>
            </a:pPr>
            <a:r>
              <a:rPr lang="en-US"/>
              <a:t>monitoring tools</a:t>
            </a:r>
          </a:p>
        </p:txBody>
      </p:sp>
    </p:spTree>
  </p:cSld>
  <p:clrMapOvr>
    <a:masterClrMapping/>
  </p:clrMapOvr>
</p:sld>
</file>

<file path=ppt/slides/slide4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Security debt</a:t>
            </a:r>
          </a:p>
          <a:p>
            <a:pPr lvl="0"/>
            <a:r>
              <a:rPr lang="en-US" b="true"/>
              <a:t>Symptoms</a:t>
            </a:r>
            <a:r>
              <a:rPr lang="en-US"/>
              <a:t>:</a:t>
            </a:r>
          </a:p>
          <a:p>
            <a:pPr lvl="1">
              <a:buChar char=" "/>
            </a:pPr>
            <a:r>
              <a:rPr lang="en-US"/>
              <a:t>authentication/authorization problems (e.g. weak passwords, lack of easy recovery)</a:t>
            </a:r>
          </a:p>
          <a:p>
            <a:pPr lvl="1">
              <a:buChar char=" "/>
            </a:pPr>
            <a:r>
              <a:rPr lang="en-US"/>
              <a:t>compliance risks/churn (such as losing a deal to "lack of compliance")</a:t>
            </a:r>
          </a:p>
          <a:p>
            <a:pPr lvl="1">
              <a:buChar char=" "/>
            </a:pPr>
            <a:r>
              <a:rPr lang="en-US"/>
              <a:t>offboarding automation (both customer and employee)</a:t>
            </a:r>
          </a:p>
          <a:p>
            <a:pPr lvl="0"/>
            <a:r>
              <a:rPr lang="en-US" b="true"/>
              <a:t>Cause</a:t>
            </a:r>
            <a:r>
              <a:rPr lang="en-US"/>
              <a:t>: insufficient security measures or a lack of security awareness</a:t>
            </a:r>
          </a:p>
          <a:p>
            <a:pPr lvl="0"/>
            <a:r>
              <a:rPr lang="en-US" b="true"/>
              <a:t>Correction</a:t>
            </a:r>
            <a:r>
              <a:rPr lang="en-US"/>
              <a:t>:</a:t>
            </a:r>
          </a:p>
          <a:p>
            <a:pPr lvl="1">
              <a:buChar char=" "/>
            </a:pPr>
            <a:r>
              <a:rPr lang="en-US"/>
              <a:t>automated security testing</a:t>
            </a:r>
          </a:p>
          <a:p>
            <a:pPr lvl="1">
              <a:buChar char=" "/>
            </a:pPr>
            <a:r>
              <a:rPr lang="en-US"/>
              <a:t>penetration testing</a:t>
            </a:r>
          </a:p>
        </p:txBody>
      </p:sp>
    </p:spTree>
  </p:cSld>
  <p:clrMapOvr>
    <a:masterClrMapping/>
  </p:clrMapOvr>
</p:sld>
</file>

<file path=ppt/slides/slide4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Some general rules</a:t>
            </a:r>
          </a:p>
          <a:p>
            <a:pPr lvl="0"/>
            <a:r>
              <a:rPr lang="en-US"/>
              <a:t>The "One Little Bit" Rule</a:t>
            </a:r>
          </a:p>
          <a:p>
            <a:pPr lvl="1"/>
            <a:r>
              <a:rPr lang="en-US" i="true"/>
              <a:t>Tactic:</a:t>
            </a:r>
            <a:r>
              <a:rPr lang="en-US"/>
              <a:t> If you see something ugly, fix it while you are there</a:t>
            </a:r>
          </a:p>
          <a:p>
            <a:pPr lvl="1"/>
            <a:r>
              <a:rPr lang="en-US" i="true"/>
              <a:t>Rule:</a:t>
            </a:r>
            <a:r>
              <a:rPr lang="en-US"/>
              <a:t> Never finish a ticket unless the code is clean enough for you to pass a code review on it the next day</a:t>
            </a:r>
          </a:p>
          <a:p>
            <a:pPr lvl="1"/>
            <a:r>
              <a:rPr lang="en-US" i="true"/>
              <a:t>Author:</a:t>
            </a:r>
            <a:r>
              <a:rPr lang="en-US"/>
              <a:t> Andrew Hunt, </a:t>
            </a:r>
            <a:r>
              <a:rPr lang="en-US" i="true"/>
              <a:t>The Pragmatic Programmer</a:t>
            </a:r>
          </a:p>
          <a:p>
            <a:pPr lvl="0"/>
            <a:r>
              <a:rPr lang="en-US"/>
              <a:t>The "Payback" Plan</a:t>
            </a:r>
          </a:p>
          <a:p>
            <a:pPr lvl="1"/>
            <a:r>
              <a:rPr lang="en-US" i="true"/>
              <a:t>Tactic:</a:t>
            </a:r>
            <a:r>
              <a:rPr lang="en-US"/>
              <a:t> Don't just accrue debt. Budget time to pay it back.</a:t>
            </a:r>
          </a:p>
          <a:p>
            <a:pPr lvl="1"/>
            <a:r>
              <a:rPr lang="en-US" i="true"/>
              <a:t>Example:</a:t>
            </a:r>
            <a:r>
              <a:rPr lang="en-US"/>
              <a:t> "For every 4 hours of feature development, we spend 1 hour refactoring."</a:t>
            </a:r>
          </a:p>
          <a:p>
            <a:pPr lvl="1"/>
            <a:r>
              <a:rPr lang="en-US" i="true"/>
              <a:t>Author:</a:t>
            </a:r>
            <a:r>
              <a:rPr lang="en-US"/>
              <a:t> James Grenning, </a:t>
            </a:r>
            <a:r>
              <a:rPr lang="en-US" i="true"/>
              <a:t>The Phoenix Project</a:t>
            </a:r>
          </a:p>
        </p:txBody>
      </p:sp>
    </p:spTree>
  </p:cSld>
  <p:clrMapOvr>
    <a:masterClrMapping/>
  </p:clrMapOvr>
</p:sld>
</file>

<file path=ppt/slides/slide4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do we address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Some mainstream tactics</a:t>
            </a:r>
          </a:p>
          <a:p>
            <a:pPr lvl="0"/>
            <a:r>
              <a:rPr lang="en-US"/>
              <a:t>Test-Driven Development (TDD)</a:t>
            </a:r>
          </a:p>
          <a:p>
            <a:pPr lvl="1"/>
            <a:r>
              <a:rPr lang="en-US" i="true"/>
              <a:t>Concept:</a:t>
            </a:r>
            <a:r>
              <a:rPr lang="en-US"/>
              <a:t> Writing tests first forces you to think about the design of the code.</a:t>
            </a:r>
          </a:p>
          <a:p>
            <a:pPr lvl="1"/>
            <a:r>
              <a:rPr lang="en-US" i="true"/>
              <a:t>Benefit:</a:t>
            </a:r>
            <a:r>
              <a:rPr lang="en-US"/>
              <a:t> It prevents creating debt because the code is designed to be testable.</a:t>
            </a:r>
          </a:p>
          <a:p>
            <a:pPr lvl="0"/>
            <a:r>
              <a:rPr lang="en-US"/>
              <a:t>Continuous Delivery</a:t>
            </a:r>
          </a:p>
          <a:p>
            <a:pPr lvl="1"/>
            <a:r>
              <a:rPr lang="en-US" i="true"/>
              <a:t>Concept:</a:t>
            </a:r>
            <a:r>
              <a:rPr lang="en-US"/>
              <a:t> If you can't deploy your changes in an hour, your debt is too high.</a:t>
            </a:r>
          </a:p>
          <a:p>
            <a:pPr lvl="1"/>
            <a:r>
              <a:rPr lang="en-US" i="true"/>
              <a:t>Benefit:</a:t>
            </a:r>
            <a:r>
              <a:rPr lang="en-US"/>
              <a:t> High deployment frequency forces you to keep code clean so you don't break production.</a:t>
            </a:r>
          </a:p>
        </p:txBody>
      </p:sp>
    </p:spTree>
  </p:cSld>
  <p:clrMapOvr>
    <a:masterClrMapping/>
  </p:clrMapOvr>
</p:sld>
</file>

<file path=ppt/slides/slide4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How should we think about it?</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Rethinking the concept</a:t>
            </a:r>
            <a:endParaRPr lang="en-US" smtClean="0"/>
          </a:p>
        </p:txBody>
      </p:sp>
    </p:spTree>
  </p:cSld>
  <p:clrMapOvr>
    <a:masterClrMapping/>
  </p:clrMapOvr>
</p:sld>
</file>

<file path=ppt/slides/slide4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should we think about it?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Is "debt" really the problem?</a:t>
            </a:r>
          </a:p>
          <a:p>
            <a:pPr lvl="0"/>
            <a:r>
              <a:rPr lang="en-US"/>
              <a:t>"The challenge developers are experiencing isn't shaped like a predictable increase in costs over time, it's...</a:t>
            </a:r>
          </a:p>
          <a:p>
            <a:pPr lvl="1"/>
            <a:r>
              <a:rPr lang="en-US"/>
              <a:t>... a loss of predictability,</a:t>
            </a:r>
          </a:p>
          <a:p>
            <a:pPr lvl="1"/>
            <a:r>
              <a:rPr lang="en-US"/>
              <a:t>... a loss of sustainability, and</a:t>
            </a:r>
          </a:p>
          <a:p>
            <a:pPr lvl="1"/>
            <a:r>
              <a:rPr lang="en-US"/>
              <a:t>... a loss of control."</a:t>
            </a:r>
          </a:p>
          <a:p>
            <a:pPr lvl="0"/>
            <a:r>
              <a:rPr lang="en-US"/>
              <a:t>"</a:t>
            </a:r>
            <a:r>
              <a:rPr lang="en-US"/>
              <a:t>T</a:t>
            </a:r>
            <a:r>
              <a:rPr lang="en-US"/>
              <a:t>he lack of visibility--and the difficulty explaining the problems--makes it hard to communicate the severity of the situation, and often prevents the investment of time and resources that could make the situation better."</a:t>
            </a:r>
          </a:p>
          <a:p>
            <a:pPr lvl="0"/>
            <a:r>
              <a:rPr lang="en-US"/>
              <a:t>"</a:t>
            </a:r>
            <a:r>
              <a:rPr lang="en-US"/>
              <a:t>T</a:t>
            </a:r>
            <a:r>
              <a:rPr lang="en-US"/>
              <a:t>he software industry urgently needs better conceptual foundations grounded in cognitive science--frameworks that could explain the developer’s experience in a way that does not require having lived it firsthand."</a:t>
            </a:r>
          </a:p>
        </p:txBody>
      </p:sp>
    </p:spTree>
  </p:cSld>
  <p:clrMapOvr>
    <a:masterClrMapping/>
  </p:clrMapOvr>
</p:sld>
</file>

<file path=ppt/slides/slide4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should we think about it?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Cognitive load</a:t>
            </a:r>
          </a:p>
          <a:p>
            <a:pPr lvl="0"/>
            <a:r>
              <a:rPr lang="en-US"/>
              <a:t>"By surfacing and naming the confusion experience inherent in troubleshooting in terms of neurological and attentional dynamics, our theory explains how prolonged troubleshooting can deplete cognitive resources and lead to cognitive fatigue.  This reframes the mental strain developers are experiencing as a capacity constraint, rather than simply an emotion." --https://artystarr.com/blog/giving-developers-words</a:t>
            </a:r>
          </a:p>
          <a:p>
            <a:pPr lvl="0"/>
            <a:r>
              <a:rPr lang="en-US" i="true"/>
              <a:t>Your team's constant troubleshooting, regardless of what they're troubleshooting, is the interest on the decision/debt made earlier</a:t>
            </a:r>
          </a:p>
          <a:p>
            <a:pPr lvl="0"/>
            <a:r>
              <a:rPr lang="en-US"/>
              <a:t>This is what Nicole Forsgren calls "developer friction"</a:t>
            </a:r>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What is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Startup Story"</a:t>
            </a:r>
          </a:p>
          <a:p>
            <a:pPr lvl="0"/>
            <a:r>
              <a:rPr lang="en-US" i="true"/>
              <a:t>Scenario:</a:t>
            </a:r>
            <a:r>
              <a:rPr lang="en-US"/>
              <a:t> You are building a startup.</a:t>
            </a:r>
          </a:p>
          <a:p>
            <a:pPr lvl="1">
              <a:buChar char=" "/>
            </a:pPr>
            <a:r>
              <a:rPr lang="en-US"/>
              <a:t>you have limited time</a:t>
            </a:r>
          </a:p>
          <a:p>
            <a:pPr lvl="1">
              <a:buChar char=" "/>
            </a:pPr>
            <a:r>
              <a:rPr lang="en-US"/>
              <a:t>you have limited money</a:t>
            </a:r>
          </a:p>
          <a:p>
            <a:pPr lvl="1">
              <a:buChar char=" "/>
            </a:pPr>
            <a:r>
              <a:rPr lang="en-US"/>
              <a:t>you have a small but excited group of customers</a:t>
            </a:r>
          </a:p>
          <a:p>
            <a:pPr lvl="1">
              <a:buChar char=" "/>
            </a:pPr>
            <a:r>
              <a:rPr lang="en-US"/>
              <a:t>you have a Board that is constantly looking over your shoulder</a:t>
            </a:r>
          </a:p>
          <a:p>
            <a:pPr lvl="0"/>
            <a:r>
              <a:rPr lang="en-US"/>
              <a:t>You have features you absolutely have to deliver ASAP</a:t>
            </a:r>
          </a:p>
        </p:txBody>
      </p:sp>
    </p:spTree>
  </p:cSld>
  <p:clrMapOvr>
    <a:masterClrMapping/>
  </p:clrMapOvr>
</p:sld>
</file>

<file path=ppt/slides/slide5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should we think about it?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heart of the problem</a:t>
            </a:r>
          </a:p>
          <a:p>
            <a:pPr lvl="0"/>
            <a:r>
              <a:rPr lang="en-US"/>
              <a:t>"Troubleshooting time becomes a leading indicator of sustainability risk and loss of control in software systems—because it reflects the developer’s ability to sustain understanding amid increasing complexity.</a:t>
            </a:r>
          </a:p>
          <a:p>
            <a:pPr lvl="0"/>
            <a:r>
              <a:rPr lang="en-US"/>
              <a:t>"Where the technical debt metaphor invites teams to locate problems in specific pieces of code, our theory suggests a broader, experience-oriented perspective: what matters is not just the state of the code, but how hard it is for developers to make sense of what the system is doing."</a:t>
            </a:r>
          </a:p>
          <a:p>
            <a:pPr lvl="0"/>
            <a:r>
              <a:rPr lang="en-US" i="true"/>
              <a:t>If your team has to constantly (re-)learn how the system is working, they're spending cycles learning rather than troubleshooting.</a:t>
            </a:r>
          </a:p>
          <a:p>
            <a:pPr lvl="0"/>
            <a:r>
              <a:rPr lang="en-US"/>
              <a:t>This has huge implications for coding-agent-generated code, too</a:t>
            </a:r>
          </a:p>
        </p:txBody>
      </p:sp>
    </p:spTree>
  </p:cSld>
  <p:clrMapOvr>
    <a:masterClrMapping/>
  </p:clrMapOvr>
</p:sld>
</file>

<file path=ppt/slides/slide5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should we think about it?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heart of the problem</a:t>
            </a:r>
          </a:p>
          <a:p>
            <a:pPr lvl="0"/>
            <a:r>
              <a:rPr lang="en-US"/>
              <a:t>Do you prefer cozy stories with insight laced and dripping throughout them?</a:t>
            </a:r>
          </a:p>
          <a:p>
            <a:pPr lvl="0"/>
            <a:r>
              <a:rPr lang="en-US"/>
              <a:t>https://www.softwareenchiridion.com/p/the-words-we-didnt-have</a:t>
            </a:r>
          </a:p>
        </p:txBody>
      </p:sp>
    </p:spTree>
  </p:cSld>
  <p:clrMapOvr>
    <a:masterClrMapping/>
  </p:clrMapOvr>
</p:sld>
</file>

<file path=ppt/slides/slide5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How should we think about it?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heart of the problem</a:t>
            </a:r>
          </a:p>
          <a:p>
            <a:pPr lvl="0"/>
            <a:r>
              <a:rPr lang="en-US"/>
              <a:t>Treat "troubleshooting" as normal work, not exception-driven</a:t>
            </a:r>
          </a:p>
          <a:p>
            <a:pPr lvl="0"/>
            <a:r>
              <a:rPr lang="en-US"/>
              <a:t>Measure "restoration of understanding"</a:t>
            </a:r>
          </a:p>
          <a:p>
            <a:pPr lvl="0"/>
            <a:r>
              <a:rPr lang="en-US"/>
              <a:t>Create feedback loops around everything to allow for observation and experimentation</a:t>
            </a:r>
          </a:p>
          <a:p>
            <a:pPr lvl="0"/>
            <a:r>
              <a:rPr lang="en-US"/>
              <a:t>Look for "friction points" that can be removed without too much effort</a:t>
            </a:r>
          </a:p>
          <a:p>
            <a:pPr lvl="0"/>
            <a:r>
              <a:rPr lang="en-US"/>
              <a:t>Look for big "friction points" that take up a lot of developer cognition</a:t>
            </a:r>
          </a:p>
          <a:p>
            <a:pPr lvl="0"/>
            <a:r>
              <a:rPr lang="en-US"/>
              <a:t>Look for "friction points" that can be smoothed without requiring developer effort</a:t>
            </a:r>
          </a:p>
          <a:p>
            <a:pPr lvl="0"/>
            <a:r>
              <a:rPr lang="en-US"/>
              <a:t>Judge any tool by whether they preserve comprehension or muddy it</a:t>
            </a:r>
          </a:p>
        </p:txBody>
      </p:sp>
    </p:spTree>
  </p:cSld>
  <p:clrMapOvr>
    <a:masterClrMapping/>
  </p:clrMapOvr>
</p:sld>
</file>

<file path=ppt/slides/slide5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Summary</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What did we cover?</a:t>
            </a:r>
          </a:p>
          <a:p>
            <a:pPr lvl="0"/>
            <a:r>
              <a:rPr lang="en-US"/>
              <a:t>technical debt doesn't just happen; you made it happen</a:t>
            </a:r>
          </a:p>
          <a:p>
            <a:pPr lvl="0"/>
            <a:r>
              <a:rPr lang="en-US"/>
              <a:t>but that's not all bad (if you thought about it deliberately)</a:t>
            </a:r>
          </a:p>
          <a:p>
            <a:pPr lvl="0"/>
            <a:r>
              <a:rPr lang="en-US"/>
              <a:t>and even then some still happens regardless</a:t>
            </a:r>
          </a:p>
          <a:p>
            <a:pPr lvl="0"/>
            <a:r>
              <a:rPr lang="en-US"/>
              <a:t>but it's manageable (if you think about it responisbly)</a:t>
            </a:r>
          </a:p>
        </p:txBody>
      </p:sp>
    </p:spTree>
  </p:cSld>
  <p:clrMapOvr>
    <a:masterClrMapping/>
  </p:clrMapOvr>
</p:sld>
</file>

<file path=ppt/slides/slide5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Resources</a:t>
            </a:r>
            <a:endParaRPr lang="en-US" smtClean="0"/>
          </a:p>
        </p:txBody>
      </p:sp>
      <p:sp xmlns:r="http://schemas.openxmlformats.org/officeDocument/2006/relationships">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Where to go to get more</a:t>
            </a:r>
            <a:endParaRPr lang="en-US" smtClean="0"/>
          </a:p>
        </p:txBody>
      </p:sp>
    </p:spTree>
  </p:cSld>
  <p:clrMapOvr>
    <a:masterClrMapping/>
  </p:clrMapOvr>
</p:sld>
</file>

<file path=ppt/slides/slide5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Resources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Books</a:t>
            </a:r>
          </a:p>
          <a:p>
            <a:pPr lvl="0"/>
            <a:r>
              <a:rPr lang="en-US" i="true"/>
              <a:t>Frictionless</a:t>
            </a:r>
            <a:r>
              <a:rPr lang="en-US"/>
              <a:t>, by Forsgren, Noda; 2025; ISBN 978-1662966378</a:t>
            </a:r>
          </a:p>
          <a:p>
            <a:pPr lvl="1">
              <a:buChar char=" "/>
            </a:pPr>
            <a:r>
              <a:rPr lang="en-US"/>
              <a:t>https://www.amazon.com/Frictionless-Remove-Barriers-Outpace-Competition/dp/1662966377</a:t>
            </a:r>
          </a:p>
          <a:p>
            <a:pPr lvl="0"/>
            <a:r>
              <a:rPr lang="en-US" i="true"/>
              <a:t>Software Design X-Rays</a:t>
            </a:r>
            <a:r>
              <a:rPr lang="en-US"/>
              <a:t>, by Tornhill; 2018; ISBN 978-1680502725</a:t>
            </a:r>
          </a:p>
          <a:p>
            <a:pPr lvl="1">
              <a:buChar char=" "/>
            </a:pPr>
            <a:r>
              <a:rPr lang="en-US"/>
              <a:t>https://www.amazon.com/Software-Design-X-Rays-Technical-Behavioral/dp/1680502727</a:t>
            </a:r>
          </a:p>
          <a:p>
            <a:pPr lvl="0"/>
            <a:r>
              <a:rPr lang="en-US"/>
              <a:t>Anything by W. Edwards Deming</a:t>
            </a:r>
          </a:p>
          <a:p>
            <a:pPr lvl="1">
              <a:buChar char=" "/>
            </a:pPr>
            <a:r>
              <a:rPr lang="en-US"/>
              <a:t>best author on business and management you've never heard of</a:t>
            </a:r>
          </a:p>
          <a:p>
            <a:pPr lvl="0"/>
            <a:r>
              <a:rPr lang="en-US"/>
              <a:t>Subscription to Harvard Business Review (magazine)</a:t>
            </a:r>
          </a:p>
          <a:p>
            <a:pPr lvl="1">
              <a:buChar char=" "/>
            </a:pPr>
            <a:r>
              <a:rPr lang="en-US"/>
              <a:t>100+ years old, and still a great source for ideas and inspiration on business and management</a:t>
            </a:r>
          </a:p>
        </p:txBody>
      </p:sp>
    </p:spTree>
  </p:cSld>
  <p:clrMapOvr>
    <a:masterClrMapping/>
  </p:clrMapOvr>
</p:sld>
</file>

<file path=ppt/slides/slide5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Resources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Papers</a:t>
            </a:r>
          </a:p>
          <a:p>
            <a:pPr lvl="0"/>
            <a:r>
              <a:rPr lang="en-US"/>
              <a:t>Cunningham, W. 1993. </a:t>
            </a:r>
            <a:r>
              <a:rPr lang="en-US" i="true"/>
              <a:t>The WyCash portfolio management system.</a:t>
            </a:r>
          </a:p>
          <a:p>
            <a:pPr lvl="1">
              <a:buChar char=" "/>
            </a:pPr>
            <a:r>
              <a:rPr lang="en-US"/>
              <a:t>ACM SIGPLAN OOPS Messenger 4(2): 29–30.</a:t>
            </a:r>
          </a:p>
          <a:p>
            <a:pPr lvl="0"/>
            <a:r>
              <a:rPr lang="en-US"/>
              <a:t>"Giving Developers Words"</a:t>
            </a:r>
          </a:p>
          <a:p>
            <a:pPr lvl="1">
              <a:buChar char=" "/>
            </a:pPr>
            <a:r>
              <a:rPr lang="en-US"/>
              <a:t>https://artystarr.com/blog/giving-developers-words</a:t>
            </a:r>
          </a:p>
          <a:p>
            <a:pPr lvl="0"/>
            <a:r>
              <a:rPr lang="en-US"/>
              <a:t>"Theory of Troubleshooting: The Developer's Cognitive Experience of Overcoming Confusion"</a:t>
            </a:r>
          </a:p>
          <a:p>
            <a:pPr lvl="1">
              <a:buChar char=" "/>
            </a:pPr>
            <a:r>
              <a:rPr lang="en-US"/>
              <a:t>https://dl.acm.org/doi/epdf/10.1145/3800945</a:t>
            </a:r>
          </a:p>
          <a:p>
            <a:pPr lvl="1">
              <a:buChar char=" "/>
            </a:pPr>
            <a:r>
              <a:rPr lang="en-US"/>
              <a:t>https://arxiv.org/pdf/2602.10540</a:t>
            </a:r>
          </a:p>
          <a:p>
            <a:pPr lvl="0"/>
            <a:r>
              <a:rPr lang="en-US"/>
              <a:t>"From Technical Debt to Cognitive and Intent Debt: Rethinking Software Health in the Age of AI"</a:t>
            </a:r>
          </a:p>
          <a:p>
            <a:pPr lvl="1">
              <a:buChar char=" "/>
            </a:pPr>
            <a:r>
              <a:rPr lang="en-US"/>
              <a:t>https://arxiv.org/pdf/2603.22106</a:t>
            </a:r>
          </a:p>
          <a:p>
            <a:pPr lvl="1">
              <a:buChar char=" "/>
            </a:pPr>
            <a:r>
              <a:rPr lang="en-US"/>
              <a:t>"I propose a triple debt model for reasoning about software health, built around three interacting debt types: technical debt refers to problems in the code layer, cognitive debt refers to inadequate understanding across a team, and intent debt refers to a lack of externalized rationale, information that both humans and AI systems need to work safely and efficiently with the code. Technical debt makes systems harder to change. Cognitive debt makes systems harder to understand. Intent debt makes it difficult to know what the system is actually for."</a:t>
            </a:r>
          </a:p>
        </p:txBody>
      </p:sp>
    </p:spTree>
  </p:cSld>
  <p:clrMapOvr>
    <a:masterClrMapping/>
  </p:clrMapOvr>
</p:sld>
</file>

<file path=ppt/slides/slide5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Resources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Web</a:t>
            </a:r>
          </a:p>
          <a:p>
            <a:pPr lvl="0"/>
            <a:r>
              <a:rPr lang="en-US"/>
              <a:t>"Technical Debt"</a:t>
            </a:r>
          </a:p>
          <a:p>
            <a:pPr lvl="1">
              <a:buChar char=" "/>
            </a:pPr>
            <a:r>
              <a:rPr lang="en-US"/>
              <a:t>https://martinfowler.com/bliki/TechnicalDebt.html</a:t>
            </a:r>
          </a:p>
          <a:p>
            <a:pPr lvl="0"/>
            <a:r>
              <a:rPr lang="en-US"/>
              <a:t>"Technical Debt Quadrant"</a:t>
            </a:r>
          </a:p>
          <a:p>
            <a:pPr lvl="1">
              <a:buChar char=" "/>
            </a:pPr>
            <a:r>
              <a:rPr lang="en-US"/>
              <a:t>https://martinfowler.com/bliki/TechnicalDebtQuadrant.html</a:t>
            </a:r>
          </a:p>
          <a:p>
            <a:pPr lvl="0"/>
            <a:r>
              <a:rPr lang="en-US"/>
              <a:t>"Technical Debt: The Man, the Metaphor, the Message"</a:t>
            </a:r>
          </a:p>
          <a:p>
            <a:pPr lvl="1">
              <a:buChar char=" "/>
            </a:pPr>
            <a:r>
              <a:rPr lang="en-US"/>
              <a:t>https://neopragma.com/2019/03/technical-debt-the-man-the-metaphor-the-message/</a:t>
            </a:r>
          </a:p>
        </p:txBody>
      </p:sp>
    </p:spTree>
  </p:cSld>
  <p:clrMapOvr>
    <a:masterClrMapping/>
  </p:clrMapOvr>
</p:sld>
</file>

<file path=ppt/slides/slide5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Credentials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Who is this guy?</a:t>
            </a:r>
          </a:p>
          <a:p>
            <a:pPr lvl="0"/>
            <a:r>
              <a:rPr lang="en-US"/>
              <a:t>Architect, Engineering Manager/Leader, "force multiplier"</a:t>
            </a:r>
          </a:p>
          <a:p>
            <a:pPr lvl="1"/>
            <a:r>
              <a:rPr lang="en-US"/>
              <a:t>http://www.newardassociates.com</a:t>
            </a:r>
          </a:p>
          <a:p>
            <a:pPr lvl="1"/>
            <a:r>
              <a:rPr lang="en-US"/>
              <a:t>http://blogs.newardassociates.com</a:t>
            </a:r>
          </a:p>
          <a:p>
            <a:pPr lvl="0"/>
            <a:r>
              <a:rPr lang="en-US"/>
              <a:t>Books</a:t>
            </a:r>
          </a:p>
          <a:p>
            <a:pPr lvl="1"/>
            <a:r>
              <a:rPr lang="en-US" i="true"/>
              <a:t>Developer Relations Activity Patterns</a:t>
            </a:r>
            <a:r>
              <a:rPr lang="en-US"/>
              <a:t> (w/Woodruff, et al; APress, 2026)</a:t>
            </a:r>
          </a:p>
          <a:p>
            <a:pPr lvl="1"/>
            <a:r>
              <a:rPr lang="en-US" i="true"/>
              <a:t>Professional F# 2.0</a:t>
            </a:r>
            <a:r>
              <a:rPr lang="en-US"/>
              <a:t> (w/Erickson, et al; Wrox, 2010)</a:t>
            </a:r>
          </a:p>
          <a:p>
            <a:pPr lvl="1"/>
            <a:r>
              <a:rPr lang="en-US" i="true"/>
              <a:t>Effective Enterprise Java</a:t>
            </a:r>
            <a:r>
              <a:rPr lang="en-US"/>
              <a:t> (Addison-Wesley, 2004)</a:t>
            </a:r>
          </a:p>
          <a:p>
            <a:pPr lvl="1"/>
            <a:r>
              <a:rPr lang="en-US" i="true"/>
              <a:t>SSCLI Essentials</a:t>
            </a:r>
            <a:r>
              <a:rPr lang="en-US"/>
              <a:t> (w/Stutz, et al; OReilly, 2003)</a:t>
            </a:r>
          </a:p>
          <a:p>
            <a:pPr lvl="1"/>
            <a:r>
              <a:rPr lang="en-US" i="true"/>
              <a:t>Server-Based Java Programming</a:t>
            </a:r>
            <a:r>
              <a:rPr lang="en-US"/>
              <a:t> (Manning, 2000)</a:t>
            </a:r>
          </a:p>
        </p:txBody>
      </p:sp>
    </p:spTree>
  </p:cSld>
  <p:clrMapOvr>
    <a:masterClrMapping/>
  </p:clrMapOvr>
</p:sld>
</file>

<file path=ppt/slides/slide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What is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Startup Story"</a:t>
            </a:r>
          </a:p>
          <a:p>
            <a:pPr lvl="0"/>
            <a:r>
              <a:rPr lang="en-US" i="true"/>
              <a:t>Scene 1:</a:t>
            </a:r>
            <a:r>
              <a:rPr lang="en-US"/>
              <a:t> You launch a feature </a:t>
            </a:r>
            <a:r>
              <a:rPr lang="en-US" i="true"/>
              <a:t>today</a:t>
            </a:r>
            <a:r>
              <a:rPr lang="en-US"/>
              <a:t> rather than </a:t>
            </a:r>
            <a:r>
              <a:rPr lang="en-US" i="true"/>
              <a:t>next week</a:t>
            </a:r>
            <a:r>
              <a:rPr lang="en-US"/>
              <a:t>.</a:t>
            </a:r>
          </a:p>
          <a:p>
            <a:pPr lvl="1">
              <a:buChar char=" "/>
            </a:pPr>
            <a:r>
              <a:rPr lang="en-US"/>
              <a:t>Customers love it.</a:t>
            </a:r>
          </a:p>
          <a:p>
            <a:pPr lvl="1">
              <a:buChar char=" "/>
            </a:pPr>
            <a:r>
              <a:rPr lang="en-US"/>
              <a:t>The Board is happy.</a:t>
            </a:r>
          </a:p>
          <a:p>
            <a:pPr lvl="1">
              <a:buChar char=" "/>
            </a:pPr>
            <a:r>
              <a:rPr lang="en-US"/>
              <a:t>Your team is tired and a little grumpy, but good.</a:t>
            </a:r>
          </a:p>
          <a:p>
            <a:pPr lvl="1">
              <a:buChar char=" "/>
            </a:pPr>
            <a:r>
              <a:rPr lang="en-US"/>
              <a:t>Everyone is happy.</a:t>
            </a:r>
          </a:p>
        </p:txBody>
      </p:sp>
    </p:spTree>
  </p:cSld>
  <p:clrMapOvr>
    <a:masterClrMapping/>
  </p:clrMapOvr>
</p:sld>
</file>

<file path=ppt/slides/slide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What is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Startup Story"</a:t>
            </a:r>
          </a:p>
          <a:p>
            <a:pPr lvl="0"/>
            <a:r>
              <a:rPr lang="en-US" i="true"/>
              <a:t>Scene 2:</a:t>
            </a:r>
            <a:r>
              <a:rPr lang="en-US"/>
              <a:t> You launch a different feature </a:t>
            </a:r>
            <a:r>
              <a:rPr lang="en-US" i="true"/>
              <a:t>in a week</a:t>
            </a:r>
            <a:r>
              <a:rPr lang="en-US"/>
              <a:t>.</a:t>
            </a:r>
          </a:p>
          <a:p>
            <a:pPr lvl="1">
              <a:buChar char=" "/>
            </a:pPr>
            <a:r>
              <a:rPr lang="en-US"/>
              <a:t>Customers are pretty good with it.</a:t>
            </a:r>
          </a:p>
          <a:p>
            <a:pPr lvl="1">
              <a:buChar char=" "/>
            </a:pPr>
            <a:r>
              <a:rPr lang="en-US"/>
              <a:t>The Board is happy.</a:t>
            </a:r>
          </a:p>
          <a:p>
            <a:pPr lvl="1">
              <a:buChar char=" "/>
            </a:pPr>
            <a:r>
              <a:rPr lang="en-US"/>
              <a:t>Your team is tired and more grumpy, but still... good?</a:t>
            </a:r>
          </a:p>
        </p:txBody>
      </p:sp>
    </p:spTree>
  </p:cSld>
  <p:clrMapOvr>
    <a:masterClrMapping/>
  </p:clrMapOvr>
</p:sld>
</file>

<file path=ppt/slides/slide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What is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Startup Story"</a:t>
            </a:r>
          </a:p>
          <a:p>
            <a:pPr lvl="0"/>
            <a:r>
              <a:rPr lang="en-US" i="true"/>
              <a:t>Scene 3:</a:t>
            </a:r>
            <a:r>
              <a:rPr lang="en-US"/>
              <a:t> You try to launch an even newer feature, but...</a:t>
            </a:r>
          </a:p>
          <a:p>
            <a:pPr lvl="1">
              <a:buChar char=" "/>
            </a:pPr>
            <a:r>
              <a:rPr lang="en-US"/>
              <a:t>... it crashes a lot</a:t>
            </a:r>
          </a:p>
          <a:p>
            <a:pPr lvl="1">
              <a:buChar char=" "/>
            </a:pPr>
            <a:r>
              <a:rPr lang="en-US"/>
              <a:t>Customers are complaining.</a:t>
            </a:r>
          </a:p>
          <a:p>
            <a:pPr lvl="1">
              <a:buChar char=" "/>
            </a:pPr>
            <a:r>
              <a:rPr lang="en-US"/>
              <a:t>Your team is yelling at you about something.</a:t>
            </a:r>
          </a:p>
          <a:p>
            <a:pPr lvl="1">
              <a:buChar char=" "/>
            </a:pPr>
            <a:r>
              <a:rPr lang="en-US"/>
              <a:t>The Board is grumpy.</a:t>
            </a:r>
          </a:p>
        </p:txBody>
      </p:sp>
    </p:spTree>
  </p:cSld>
  <p:clrMapOvr>
    <a:masterClrMapping/>
  </p:clrMapOvr>
</p:sld>
</file>

<file path=ppt/slides/slide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What is 'Technical Debt'?</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"The Startup Story"</a:t>
            </a:r>
          </a:p>
          <a:p>
            <a:pPr lvl="0"/>
            <a:r>
              <a:rPr lang="en-US" i="true"/>
              <a:t>Scene 3:</a:t>
            </a:r>
            <a:r>
              <a:rPr lang="en-US"/>
              <a:t> You try to re-release an improved feature from Scene 1.</a:t>
            </a:r>
          </a:p>
          <a:p>
            <a:pPr lvl="1">
              <a:buChar char=" "/>
            </a:pPr>
            <a:r>
              <a:rPr lang="en-US"/>
              <a:t>It takes you 4 days.</a:t>
            </a:r>
          </a:p>
          <a:p>
            <a:pPr lvl="1">
              <a:buChar char=" "/>
            </a:pPr>
            <a:r>
              <a:rPr lang="en-US"/>
              <a:t>Next month, it takes 6 days.</a:t>
            </a:r>
          </a:p>
          <a:p>
            <a:pPr lvl="1">
              <a:buChar char=" "/>
            </a:pPr>
            <a:r>
              <a:rPr lang="en-US"/>
              <a:t>Before long, you can't change anything without breaking the whole system.</a:t>
            </a:r>
          </a:p>
          <a:p>
            <a:pPr lvl="1">
              <a:buChar char=" "/>
            </a:pPr>
            <a:r>
              <a:rPr lang="en-US"/>
              <a:t>Customers are leaving.</a:t>
            </a:r>
          </a:p>
          <a:p>
            <a:pPr lvl="1">
              <a:buChar char=" "/>
            </a:pPr>
            <a:r>
              <a:rPr lang="en-US"/>
              <a:t>Your team threatens to quit.</a:t>
            </a:r>
          </a:p>
          <a:p>
            <a:pPr lvl="1">
              <a:buChar char=" "/>
            </a:pPr>
            <a:r>
              <a:rPr lang="en-US"/>
              <a:t>The Board is contemplating profiles on LinkedIN.</a:t>
            </a:r>
          </a:p>
          <a:p>
            <a:pPr lvl="0"/>
            <a:r>
              <a:rPr lang="en-US" i="true"/>
              <a:t>The Problem:</a:t>
            </a:r>
          </a:p>
          <a:p>
            <a:pPr lvl="1"/>
            <a:r>
              <a:rPr lang="en-US" i="true"/>
              <a:t>Core Question:</a:t>
            </a:r>
            <a:r>
              <a:rPr lang="en-US"/>
              <a:t> </a:t>
            </a:r>
            <a:r>
              <a:rPr lang="en-US" i="true"/>
              <a:t>**"Why did building fast make us slow in the long run?"**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Copyright (c) 2026 Ted Neward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creator>Ted Neward
Neward &amp; Associates</dc:creator>
  <dc:description>Few "technical" topics have received so much scrutiny as the concept of "technical debt". Born out of an analogy decades ago, technical debt has now reached that level of ubiquity known as "uselessness", save for those times when the term is precisely defined, described, addressed, and handled. But what is "technical debt"? How does it come to be? How should we address it? And most of all, is it actually the boogeyman that so many managerial artiles claim it to be?
</dc:description>
  <cp:keywords>Management</cp:keywords>
  <dcterms:modified xsi:type="dcterms:W3CDTF">2011-08-01T06:04:30Z</dcterms:modified>
  <cp:revision>1</cp:revision>
  <dc:subject>Management</dc:subject>
  <dc:title>Busy Manager's Guide to Technical Debt</dc:title>
</cp:coreProperties>
</file>