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slides/slide39.xml" Type="http://schemas.openxmlformats.org/officeDocument/2006/relationships/slide"/><Relationship Id="rId45" Target="slides/slide40.xml" Type="http://schemas.openxmlformats.org/officeDocument/2006/relationships/slide"/><Relationship Id="rId46" Target="slides/slide41.xml" Type="http://schemas.openxmlformats.org/officeDocument/2006/relationships/slide"/><Relationship Id="rId47" Target="slides/slide42.xml" Type="http://schemas.openxmlformats.org/officeDocument/2006/relationships/slide"/><Relationship Id="rId48" Target="slides/slide43.xml" Type="http://schemas.openxmlformats.org/officeDocument/2006/relationships/slide"/><Relationship Id="rId49" Target="slides/slide44.xml" Type="http://schemas.openxmlformats.org/officeDocument/2006/relationships/slide"/><Relationship Id="rId5" Target="tableStyles.xml" Type="http://schemas.openxmlformats.org/officeDocument/2006/relationships/tableStyles"/><Relationship Id="rId50" Target="slides/slide45.xml" Type="http://schemas.openxmlformats.org/officeDocument/2006/relationships/slide"/><Relationship Id="rId51" Target="slides/slide46.xml" Type="http://schemas.openxmlformats.org/officeDocument/2006/relationships/slide"/><Relationship Id="rId52" Target="slides/slide47.xml" Type="http://schemas.openxmlformats.org/officeDocument/2006/relationships/slide"/><Relationship Id="rId53" Target="slides/slide48.xml" Type="http://schemas.openxmlformats.org/officeDocument/2006/relationships/slide"/><Relationship Id="rId54" Target="slides/slide49.xml" Type="http://schemas.openxmlformats.org/officeDocument/2006/relationships/slide"/><Relationship Id="rId55" Target="slides/slide50.xml" Type="http://schemas.openxmlformats.org/officeDocument/2006/relationships/slide"/><Relationship Id="rId56" Target="slides/slide51.xml" Type="http://schemas.openxmlformats.org/officeDocument/2006/relationships/slide"/><Relationship Id="rId57" Target="slides/slide52.xml" Type="http://schemas.openxmlformats.org/officeDocument/2006/relationships/slide"/><Relationship Id="rId58" Target="slides/slide53.xml" Type="http://schemas.openxmlformats.org/officeDocument/2006/relationships/slide"/><Relationship Id="rId59" Target="slides/slide54.xml" Type="http://schemas.openxmlformats.org/officeDocument/2006/relationships/slide"/><Relationship Id="rId6" Target="slides/slide1.xml" Type="http://schemas.openxmlformats.org/officeDocument/2006/relationships/slide"/><Relationship Id="rId60" Target="slides/slide55.xml" Type="http://schemas.openxmlformats.org/officeDocument/2006/relationships/slide"/><Relationship Id="rId61" Target="slides/slide56.xml" Type="http://schemas.openxmlformats.org/officeDocument/2006/relationships/slide"/><Relationship Id="rId62" Target="slides/slide57.xml" Type="http://schemas.openxmlformats.org/officeDocument/2006/relationships/slide"/><Relationship Id="rId63" Target="slides/slide58.xml" Type="http://schemas.openxmlformats.org/officeDocument/2006/relationships/slide"/><Relationship Id="rId64" Target="slides/slide59.xml" Type="http://schemas.openxmlformats.org/officeDocument/2006/relationships/slide"/><Relationship Id="rId65" Target="slides/slide60.xml" Type="http://schemas.openxmlformats.org/officeDocument/2006/relationships/slide"/><Relationship Id="rId66" Target="slides/slide61.xml" Type="http://schemas.openxmlformats.org/officeDocument/2006/relationships/slide"/><Relationship Id="rId67" Target="slides/slide62.xml" Type="http://schemas.openxmlformats.org/officeDocument/2006/relationships/slide"/><Relationship Id="rId68" Target="slides/slide63.xml" Type="http://schemas.openxmlformats.org/officeDocument/2006/relationships/slide"/><Relationship Id="rId69" Target="slides/slide64.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1.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6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Manager's Guide</a:t>
            </a:r>
          </a:p>
          <a:p>
            <a:r>
              <a:rPr lang="en-US"/>
              <a:t>to Performance Management</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Principal, Neward &amp; Associates</a:t>
            </a:r>
          </a:p>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What is 'Performance Management'?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Breakdown</a:t>
            </a:r>
          </a:p>
          <a:p>
            <a:pPr lvl="0"/>
            <a:r>
              <a:rPr lang="en-US"/>
              <a:t>Setting clear </a:t>
            </a:r>
            <a:r>
              <a:rPr lang="en-US" i="true"/>
              <a:t>expectations</a:t>
            </a:r>
          </a:p>
          <a:p>
            <a:pPr lvl="0"/>
            <a:r>
              <a:rPr lang="en-US"/>
              <a:t>Holding the team and team members </a:t>
            </a:r>
            <a:r>
              <a:rPr lang="en-US" i="true"/>
              <a:t>accountable</a:t>
            </a:r>
          </a:p>
          <a:p>
            <a:pPr lvl="0"/>
            <a:r>
              <a:rPr lang="en-US"/>
              <a:t>Providing consistent </a:t>
            </a:r>
            <a:r>
              <a:rPr lang="en-US" i="true"/>
              <a:t>feedback</a:t>
            </a:r>
          </a:p>
          <a:p>
            <a:pPr lvl="0"/>
            <a:r>
              <a:rPr lang="en-US"/>
              <a:t>(And then taking </a:t>
            </a:r>
            <a:r>
              <a:rPr lang="en-US" i="true"/>
              <a:t>action</a:t>
            </a:r>
            <a:r>
              <a:rPr lang="en-US"/>
              <a:t> on those results!)</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Setting clear expectations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do you want them to do today?</a:t>
            </a:r>
            <a:endParaRPr lang="en-US" smtClean="0"/>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Setting clear expectations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Ever had one of those conversations?</a:t>
            </a:r>
          </a:p>
          <a:p>
            <a:pPr lvl="0"/>
            <a:r>
              <a:rPr lang="en-US"/>
              <a:t>You meet with your boss; you're excited because you've been doing a lot of "extra" things this quarter</a:t>
            </a:r>
          </a:p>
          <a:p>
            <a:pPr lvl="0"/>
            <a:r>
              <a:rPr lang="en-US"/>
              <a:t>Your boss tells you that your performance hasn't been great</a:t>
            </a:r>
          </a:p>
          <a:p>
            <a:pPr lvl="0"/>
            <a:r>
              <a:rPr lang="en-US"/>
              <a:t>When you ask what you're supposed to be doing, they can't offer a clear answer</a:t>
            </a:r>
          </a:p>
          <a:p>
            <a:pPr lvl="0"/>
            <a:r>
              <a:rPr lang="en-US"/>
              <a:t>Or, worse, this isn't the same boss you had the last performance conversation with</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Setting clear expectations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Even worse....</a:t>
            </a:r>
          </a:p>
          <a:p>
            <a:pPr lvl="0"/>
            <a:r>
              <a:rPr lang="en-US"/>
              <a:t>Have you seen the job description for your job since your hire?</a:t>
            </a:r>
          </a:p>
          <a:p>
            <a:pPr lvl="0"/>
            <a:r>
              <a:rPr lang="en-US"/>
              <a:t>Ever seen a job description for hiring into your team or role?</a:t>
            </a:r>
          </a:p>
          <a:p>
            <a:pPr lvl="0"/>
            <a:r>
              <a:rPr lang="en-US"/>
              <a:t>Does it (either of them) actually reflect what you're doing on a daily basis?</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Setting clear expectations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Clear expectations</a:t>
            </a:r>
          </a:p>
          <a:p>
            <a:pPr lvl="0"/>
            <a:r>
              <a:rPr lang="en-US"/>
              <a:t>Comprehensible</a:t>
            </a:r>
          </a:p>
          <a:p>
            <a:pPr lvl="0"/>
            <a:r>
              <a:rPr lang="en-US"/>
              <a:t>Measurable</a:t>
            </a:r>
          </a:p>
          <a:p>
            <a:pPr lvl="0"/>
            <a:r>
              <a:rPr lang="en-US"/>
              <a:t>Actionable</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Setting clear expectations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Clear expectations: Comprehensible</a:t>
            </a:r>
          </a:p>
          <a:p>
            <a:pPr lvl="0"/>
            <a:r>
              <a:rPr lang="en-US"/>
              <a:t>BAD: "Synergize with the latest upward trends in disruptive technology paradigms"</a:t>
            </a:r>
          </a:p>
          <a:p>
            <a:pPr lvl="0"/>
            <a:r>
              <a:rPr lang="en-US"/>
              <a:t>Explain to me like I'm 15</a:t>
            </a:r>
          </a:p>
          <a:p>
            <a:pPr lvl="0"/>
            <a:r>
              <a:rPr lang="en-US"/>
              <a:t>GOOD: "Display solid understanding of core CS fundamental concepts"</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Setting clear expectations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Clear expectations: Measurable</a:t>
            </a:r>
          </a:p>
          <a:p>
            <a:pPr lvl="0"/>
            <a:r>
              <a:rPr lang="en-US"/>
              <a:t>BAD: "Writes good code" -- what does good code look like? Seriously!</a:t>
            </a:r>
          </a:p>
          <a:p>
            <a:pPr lvl="0"/>
            <a:r>
              <a:rPr lang="en-US"/>
              <a:t>Measurable expectations have trackable numbers</a:t>
            </a:r>
          </a:p>
          <a:p>
            <a:pPr lvl="0"/>
            <a:r>
              <a:rPr lang="en-US"/>
              <a:t>GOOD: "Spend 5% of work time providing input on others' work"</a:t>
            </a:r>
          </a:p>
          <a:p>
            <a:pPr lvl="0"/>
            <a:r>
              <a:rPr lang="en-US"/>
              <a:t>WARNINGS:</a:t>
            </a:r>
          </a:p>
          <a:p>
            <a:pPr lvl="1"/>
            <a:r>
              <a:rPr lang="en-US"/>
              <a:t>Goodhart's Law: "Any observed statistical regularity will tend to collapse once pressure is placed upon it for control purposes."</a:t>
            </a:r>
          </a:p>
          <a:p>
            <a:pPr lvl="1"/>
            <a:r>
              <a:rPr lang="en-US"/>
              <a:t>Campbell's Law: "The more any quantitative social indicator is used for social decision-making, the more subject it will be to corruption pressures and the more apt it will be to distort and corrupt the social processes it is intended to monitor."</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Setting clear expectations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Clear expectations: Actionable</a:t>
            </a:r>
          </a:p>
          <a:p>
            <a:pPr lvl="0"/>
            <a:r>
              <a:rPr lang="en-US"/>
              <a:t>BAD: "Keep up with latest technology trends"</a:t>
            </a:r>
          </a:p>
          <a:p>
            <a:pPr lvl="0"/>
            <a:r>
              <a:rPr lang="en-US"/>
              <a:t>Does the employee have the ability to do the thing?</a:t>
            </a:r>
          </a:p>
          <a:p>
            <a:pPr lvl="0"/>
            <a:r>
              <a:rPr lang="en-US"/>
              <a:t>GOOD: "Use 10% of work time in discretionary technology learning"</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Setting clear expectations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Rubrics</a:t>
            </a:r>
          </a:p>
          <a:p>
            <a:pPr lvl="0"/>
            <a:r>
              <a:rPr lang="en-US"/>
              <a:t>Don't trust your gut; </a:t>
            </a:r>
            <a:r>
              <a:rPr lang="en-US" i="true"/>
              <a:t>write it all down</a:t>
            </a:r>
          </a:p>
          <a:p>
            <a:pPr lvl="0"/>
            <a:r>
              <a:rPr lang="en-US"/>
              <a:t>Make sure your rubric has room </a:t>
            </a:r>
            <a:r>
              <a:rPr lang="en-US" i="true"/>
              <a:t>above</a:t>
            </a:r>
            <a:r>
              <a:rPr lang="en-US"/>
              <a:t> 100%</a:t>
            </a:r>
          </a:p>
          <a:p>
            <a:pPr lvl="0"/>
            <a:r>
              <a:rPr lang="en-US"/>
              <a:t>Write it such that </a:t>
            </a:r>
            <a:r>
              <a:rPr lang="en-US" i="true"/>
              <a:t>anyone could evaluate</a:t>
            </a:r>
            <a:r>
              <a:rPr lang="en-US"/>
              <a:t> using it</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Setting clear expectations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Example rubric: "Writes good code"</a:t>
            </a:r>
          </a:p>
          <a:p>
            <a:pPr>
              <a:buNone/>
            </a:pPr>
            <a:r>
              <a:rPr lang="en-US" b="true"/>
              <a:t>Exceeds expectatons:</a:t>
            </a:r>
            <a:r>
              <a:rPr lang="en-US"/>
              <a:t> Code is well-organized: each method does one and only one thing, methods are named correctly, and length is less than 20 lines in length. Engineers who have never seen the code before can look at the code and understand it well enough to offer up a description of its implementation in less than an hours' worth of review. Comments provide implementation insight, not just re-stating the obvious.</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Let's talk "Performance Management"</a:t>
            </a:r>
          </a:p>
          <a:p>
            <a:pPr lvl="0"/>
            <a:r>
              <a:rPr lang="en-US"/>
              <a:t>It's not a bad word--only badly done</a:t>
            </a:r>
          </a:p>
          <a:p>
            <a:pPr lvl="0"/>
            <a:r>
              <a:rPr lang="en-US"/>
              <a:t>Goals--yours, your team's, and your reports'</a:t>
            </a:r>
          </a:p>
          <a:p>
            <a:pPr lvl="0"/>
            <a:r>
              <a:rPr lang="en-US"/>
              <a:t>Execution</a:t>
            </a:r>
          </a:p>
          <a:p>
            <a:pPr lvl="0"/>
            <a:r>
              <a:rPr lang="en-US"/>
              <a:t>Yes, firing people is sometimes necessary</a:t>
            </a:r>
          </a:p>
          <a:p>
            <a:pPr lvl="0"/>
            <a:r>
              <a:rPr lang="en-US"/>
              <a:t>But so is promoting them</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Setting clear expectations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Example rubric: "Writes good code"</a:t>
            </a:r>
          </a:p>
          <a:p>
            <a:pPr>
              <a:buNone/>
            </a:pPr>
            <a:r>
              <a:rPr lang="en-US" b="true"/>
              <a:t>Meets expectations.</a:t>
            </a:r>
            <a:r>
              <a:rPr lang="en-US"/>
              <a:t> Code solves the problem it sets out to solve, but could be optimized (it uses a brute-force algorithm instead of something more efficient, it creates a number of temporary objects that could be removed, and so on). Other team members reviewing the code have questions about its implementation after less than an hours' worth of review.</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Setting clear expectations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Example rubric: "Writes good code"</a:t>
            </a:r>
          </a:p>
          <a:p>
            <a:pPr>
              <a:buNone/>
            </a:pPr>
            <a:r>
              <a:rPr lang="en-US" b="true"/>
              <a:t>Needs improvement.</a:t>
            </a:r>
            <a:r>
              <a:rPr lang="en-US"/>
              <a:t> Code contains numerous violations of DRY (don't repeat yourself) or SOLID principles. Implementation does not conform to our coding conventions and/or requires significant fixes. Code contains comments that are either redundant, recursive (A says to see B, B says to see A), or non-existent. Other engineers require much more than an hour to understand anything about the code.</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Holding the team accountable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Are they doing the right thing right?</a:t>
            </a:r>
            <a:endParaRPr lang="en-US" smtClean="0"/>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Holding the team accountable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Terminology note</a:t>
            </a:r>
          </a:p>
          <a:p>
            <a:pPr lvl="0"/>
            <a:r>
              <a:rPr lang="en-US"/>
              <a:t>"accountability" is not a bad thing</a:t>
            </a:r>
          </a:p>
          <a:p>
            <a:pPr lvl="0"/>
            <a:r>
              <a:rPr lang="en-US"/>
              <a:t>but it has become a bad word in CorporateLand</a:t>
            </a:r>
          </a:p>
          <a:p>
            <a:pPr lvl="0"/>
            <a:r>
              <a:rPr lang="en-US"/>
              <a:t>"I'm holding you accountable" is often a threat</a:t>
            </a:r>
          </a:p>
          <a:p>
            <a:pPr lvl="0"/>
            <a:r>
              <a:rPr lang="en-US"/>
              <a:t>we should </a:t>
            </a:r>
            <a:r>
              <a:rPr lang="en-US" i="true"/>
              <a:t>all</a:t>
            </a:r>
            <a:r>
              <a:rPr lang="en-US"/>
              <a:t> be held accountable for our efforts/choices/outcomes</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Holding the team accountable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Accountability</a:t>
            </a:r>
          </a:p>
          <a:p>
            <a:pPr lvl="0"/>
            <a:r>
              <a:rPr lang="en-US"/>
              <a:t>there is no "I" in "TEAM"</a:t>
            </a:r>
          </a:p>
          <a:p>
            <a:pPr lvl="0"/>
            <a:r>
              <a:rPr lang="en-US"/>
              <a:t>... but teams are made up of individuals</a:t>
            </a:r>
          </a:p>
          <a:p>
            <a:pPr lvl="0"/>
            <a:r>
              <a:rPr lang="en-US"/>
              <a:t>where do we draw the line(s) between...</a:t>
            </a:r>
          </a:p>
          <a:p>
            <a:pPr lvl="1"/>
            <a:r>
              <a:rPr lang="en-US"/>
              <a:t>team accountability</a:t>
            </a:r>
          </a:p>
          <a:p>
            <a:pPr lvl="1"/>
            <a:r>
              <a:rPr lang="en-US"/>
              <a:t>individual accountability</a:t>
            </a:r>
          </a:p>
          <a:p>
            <a:pPr lvl="0"/>
            <a:r>
              <a:rPr lang="en-US"/>
              <a:t>in particular, never:</a:t>
            </a:r>
          </a:p>
          <a:p>
            <a:pPr lvl="1"/>
            <a:r>
              <a:rPr lang="en-US"/>
              <a:t>hold the team accountable to an individual's behavior</a:t>
            </a:r>
          </a:p>
          <a:p>
            <a:pPr lvl="1"/>
            <a:r>
              <a:rPr lang="en-US"/>
              <a:t>hold the individual accountable to a team's behavior</a:t>
            </a:r>
          </a:p>
          <a:p>
            <a:pPr lvl="0"/>
            <a:r>
              <a:rPr lang="en-US"/>
              <a:t>keep in mind: </a:t>
            </a:r>
            <a:r>
              <a:rPr lang="en-US" i="true"/>
              <a:t>your</a:t>
            </a:r>
            <a:r>
              <a:rPr lang="en-US"/>
              <a:t> accountability is the team's success!</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Holding the team accountable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Prerequisite: Clear expectations</a:t>
            </a:r>
          </a:p>
          <a:p>
            <a:pPr lvl="0"/>
            <a:r>
              <a:rPr lang="en-US"/>
              <a:t>can't hold people accountable to things they don't know</a:t>
            </a:r>
          </a:p>
          <a:p>
            <a:pPr lvl="0"/>
            <a:r>
              <a:rPr lang="en-US"/>
              <a:t>doing so only increases stress</a:t>
            </a:r>
          </a:p>
          <a:p>
            <a:pPr lvl="0"/>
            <a:r>
              <a:rPr lang="en-US"/>
              <a:t>and doesn't really accomplish much</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Holding the team accountable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SIDEBAR: Peer accountability</a:t>
            </a:r>
          </a:p>
          <a:p>
            <a:pPr lvl="0"/>
            <a:r>
              <a:rPr lang="en-US"/>
              <a:t>peer pressure (between the team members)</a:t>
            </a:r>
          </a:p>
          <a:p>
            <a:pPr lvl="0"/>
            <a:r>
              <a:rPr lang="en-US"/>
              <a:t>listen to the team's chatter carefully</a:t>
            </a:r>
          </a:p>
          <a:p>
            <a:pPr lvl="1"/>
            <a:r>
              <a:rPr lang="en-US"/>
              <a:t>are they holding each other accountable?</a:t>
            </a:r>
          </a:p>
          <a:p>
            <a:pPr lvl="1"/>
            <a:r>
              <a:rPr lang="en-US"/>
              <a:t>are they blaming each other for failures?</a:t>
            </a:r>
          </a:p>
          <a:p>
            <a:pPr lvl="1"/>
            <a:r>
              <a:rPr lang="en-US"/>
              <a:t>psych-safe teams admit failure and embrace help</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Holding the team accountable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Team accountability</a:t>
            </a:r>
          </a:p>
          <a:p>
            <a:pPr lvl="0"/>
            <a:r>
              <a:rPr lang="en-US"/>
              <a:t>responsibilities owned by the team</a:t>
            </a:r>
          </a:p>
          <a:p>
            <a:pPr lvl="1"/>
            <a:r>
              <a:rPr lang="en-US"/>
              <a:t>project deadlines</a:t>
            </a:r>
          </a:p>
          <a:p>
            <a:pPr lvl="1"/>
            <a:r>
              <a:rPr lang="en-US"/>
              <a:t>outages/incidents</a:t>
            </a:r>
          </a:p>
          <a:p>
            <a:pPr lvl="1"/>
            <a:r>
              <a:rPr lang="en-US"/>
              <a:t>deployment failures</a:t>
            </a:r>
          </a:p>
          <a:p>
            <a:pPr lvl="1"/>
            <a:r>
              <a:rPr lang="en-US"/>
              <a:t>how does the team protect against mistakes?</a:t>
            </a:r>
          </a:p>
          <a:p>
            <a:pPr lvl="0"/>
            <a:r>
              <a:rPr lang="en-US"/>
              <a:t>team success doesn't mean every individual succeeded</a:t>
            </a:r>
          </a:p>
          <a:p>
            <a:pPr lvl="1"/>
            <a:r>
              <a:rPr lang="en-US"/>
              <a:t>and vice versa</a:t>
            </a:r>
          </a:p>
          <a:p>
            <a:pPr lvl="1"/>
            <a:r>
              <a:rPr lang="en-US"/>
              <a:t>high-performing teams cover for and help each other</a:t>
            </a:r>
          </a:p>
          <a:p>
            <a:pPr lvl="0"/>
            <a:r>
              <a:rPr lang="en-US" i="true"/>
              <a:t>psych-safety is paramount to collective behavior</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Holding the team accountable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Individual accountability</a:t>
            </a:r>
          </a:p>
          <a:p>
            <a:pPr lvl="0"/>
            <a:r>
              <a:rPr lang="en-US"/>
              <a:t>individuals contribute to the larger whole</a:t>
            </a:r>
          </a:p>
          <a:p>
            <a:pPr lvl="0"/>
            <a:r>
              <a:rPr lang="en-US"/>
              <a:t>is that contribution clearly defined?</a:t>
            </a:r>
          </a:p>
          <a:p>
            <a:pPr lvl="0"/>
            <a:r>
              <a:rPr lang="en-US"/>
              <a:t>does that individual have the skills?</a:t>
            </a:r>
          </a:p>
          <a:p>
            <a:pPr lvl="0"/>
            <a:r>
              <a:rPr lang="en-US"/>
              <a:t>are they not communicating their progress?</a:t>
            </a:r>
          </a:p>
          <a:p>
            <a:pPr lvl="0"/>
            <a:r>
              <a:rPr lang="en-US"/>
              <a:t>do they have the psych-safety to ask for help?</a:t>
            </a:r>
          </a:p>
          <a:p>
            <a:pPr lvl="0"/>
            <a:r>
              <a:rPr lang="en-US"/>
              <a:t>ask lots of "why" questions</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Holding the team accountable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 we do with poor performers on a high-perf team?</a:t>
            </a:r>
          </a:p>
          <a:p>
            <a:pPr lvl="0"/>
            <a:r>
              <a:rPr lang="en-US"/>
              <a:t>keep in mind not everybody is a 1% programmer!</a:t>
            </a:r>
          </a:p>
          <a:p>
            <a:pPr lvl="1"/>
            <a:r>
              <a:rPr lang="en-US"/>
              <a:t>much more likely to see a bell curve on a team</a:t>
            </a:r>
          </a:p>
          <a:p>
            <a:pPr lvl="1"/>
            <a:r>
              <a:rPr lang="en-US"/>
              <a:t>look for contributions in other areas on the team</a:t>
            </a:r>
          </a:p>
          <a:p>
            <a:pPr lvl="1"/>
            <a:r>
              <a:rPr lang="en-US"/>
              <a:t>look for team "chatter" about that individual</a:t>
            </a:r>
          </a:p>
          <a:p>
            <a:pPr lvl="0"/>
            <a:r>
              <a:rPr lang="en-US"/>
              <a:t>if they are truly a poor performer, you now need to:</a:t>
            </a:r>
          </a:p>
          <a:p>
            <a:pPr lvl="1"/>
            <a:r>
              <a:rPr lang="en-US"/>
              <a:t>converse: find the root cause(s) as best you can</a:t>
            </a:r>
          </a:p>
          <a:p>
            <a:pPr lvl="1"/>
            <a:r>
              <a:rPr lang="en-US"/>
              <a:t>coachprovide concrete and specific direction on what needs to improve</a:t>
            </a:r>
          </a:p>
          <a:p>
            <a:pPr lvl="1"/>
            <a:r>
              <a:rPr lang="en-US"/>
              <a:t>consider: look for evidence that the feedback and coaching is taking effect</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Assumptions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I'm assuming about you</a:t>
            </a:r>
          </a:p>
          <a:p>
            <a:pPr lvl="0"/>
            <a:r>
              <a:rPr lang="en-US"/>
              <a:t>You are a team lead/manager of a team</a:t>
            </a:r>
          </a:p>
          <a:p>
            <a:pPr lvl="1"/>
            <a:r>
              <a:rPr lang="en-US"/>
              <a:t>You have hiring/firing authority</a:t>
            </a:r>
          </a:p>
          <a:p>
            <a:pPr lvl="1"/>
            <a:r>
              <a:rPr lang="en-US"/>
              <a:t>You are responsible for the team performance</a:t>
            </a:r>
          </a:p>
          <a:p>
            <a:pPr lvl="0"/>
            <a:r>
              <a:rPr lang="en-US"/>
              <a:t>... or you are interested in becoming one</a:t>
            </a:r>
          </a:p>
          <a:p>
            <a:pPr lvl="0"/>
            <a:r>
              <a:rPr lang="en-US"/>
              <a:t>Your primary interest is in growing your team</a:t>
            </a:r>
          </a:p>
          <a:p>
            <a:pPr lvl="1"/>
            <a:r>
              <a:rPr lang="en-US"/>
              <a:t>... even to the point of leaving it!</a:t>
            </a:r>
          </a:p>
          <a:p>
            <a:pPr lvl="0"/>
            <a:r>
              <a:rPr lang="en-US"/>
              <a:t>You understand the term "psychological safety"</a:t>
            </a:r>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Holding the team accountable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 we do with high performers on a poor-perf team?</a:t>
            </a:r>
          </a:p>
          <a:p>
            <a:pPr lvl="0"/>
            <a:r>
              <a:rPr lang="en-US"/>
              <a:t>again, don't leap to any immediate conclusions</a:t>
            </a:r>
          </a:p>
          <a:p>
            <a:pPr lvl="1"/>
            <a:r>
              <a:rPr lang="en-US"/>
              <a:t>don't just focus on "skill"</a:t>
            </a:r>
          </a:p>
          <a:p>
            <a:pPr lvl="1"/>
            <a:r>
              <a:rPr lang="en-US"/>
              <a:t>also look at "will"</a:t>
            </a:r>
          </a:p>
          <a:p>
            <a:pPr lvl="1"/>
            <a:r>
              <a:rPr lang="en-US"/>
              <a:t>actions speak louder than words</a:t>
            </a:r>
          </a:p>
          <a:p>
            <a:pPr lvl="0"/>
            <a:r>
              <a:rPr lang="en-US"/>
              <a:t>once identified, choose between:</a:t>
            </a:r>
          </a:p>
          <a:p>
            <a:pPr lvl="1"/>
            <a:r>
              <a:rPr lang="en-US"/>
              <a:t>"keep": if they're meshing well, they might pull the team up</a:t>
            </a:r>
          </a:p>
          <a:p>
            <a:pPr lvl="1"/>
            <a:r>
              <a:rPr lang="en-US"/>
              <a:t>"transfer": if the team is not responding, move the high-performer</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Providing consistent feedback</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How do they know how they're doing?</a:t>
            </a:r>
            <a:endParaRPr lang="en-US" smtClean="0"/>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Feedback</a:t>
            </a:r>
          </a:p>
          <a:p>
            <a:pPr lvl="0"/>
            <a:r>
              <a:rPr lang="en-US"/>
              <a:t>... is more than telling your directs when they've screwed up</a:t>
            </a:r>
          </a:p>
          <a:p>
            <a:pPr lvl="0"/>
            <a:r>
              <a:rPr lang="en-US"/>
              <a:t>... is critical to effective performance management</a:t>
            </a:r>
          </a:p>
          <a:p>
            <a:pPr lvl="0"/>
            <a:r>
              <a:rPr lang="en-US"/>
              <a:t>... needs to be distinguished between </a:t>
            </a:r>
            <a:r>
              <a:rPr lang="en-US" i="true"/>
              <a:t>team</a:t>
            </a:r>
            <a:r>
              <a:rPr lang="en-US"/>
              <a:t> and </a:t>
            </a:r>
            <a:r>
              <a:rPr lang="en-US" i="true"/>
              <a:t>individuals</a:t>
            </a:r>
          </a:p>
          <a:p>
            <a:pPr lvl="0"/>
            <a:r>
              <a:rPr lang="en-US"/>
              <a:t>... needs to be consistent, concrete, and clear</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"But I give performance reviews every year"</a:t>
            </a:r>
          </a:p>
          <a:p>
            <a:pPr lvl="0"/>
            <a:r>
              <a:rPr lang="en-US"/>
              <a:t>... and how well is that working for you?</a:t>
            </a:r>
          </a:p>
          <a:p>
            <a:pPr lvl="0"/>
            <a:r>
              <a:rPr lang="en-US"/>
              <a:t>How good is anybody going to be under that approach?</a:t>
            </a:r>
          </a:p>
          <a:p>
            <a:pPr lvl="0"/>
            <a:r>
              <a:rPr lang="en-US"/>
              <a:t>Formal reviews lack two elements of effectiveness:</a:t>
            </a:r>
          </a:p>
          <a:p>
            <a:pPr lvl="1"/>
            <a:r>
              <a:rPr lang="en-US"/>
              <a:t>Timeliness: way too removed from the moment</a:t>
            </a:r>
          </a:p>
          <a:p>
            <a:pPr lvl="1"/>
            <a:r>
              <a:rPr lang="en-US"/>
              <a:t>Concreteness/Specifificity: way too abstract</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"When should I give feedback?"</a:t>
            </a:r>
          </a:p>
          <a:p>
            <a:pPr lvl="0"/>
            <a:r>
              <a:rPr lang="en-US" i="true"/>
              <a:t>Constantly</a:t>
            </a:r>
          </a:p>
          <a:p>
            <a:pPr lvl="0"/>
            <a:r>
              <a:rPr lang="en-US"/>
              <a:t>Always be looking for opportunities/ways to provide feedback</a:t>
            </a:r>
          </a:p>
          <a:p>
            <a:pPr lvl="0"/>
            <a:r>
              <a:rPr lang="en-US"/>
              <a:t>(If it's good enough for software, why not people too?)</a:t>
            </a:r>
          </a:p>
          <a:p>
            <a:pPr lvl="0"/>
            <a:r>
              <a:rPr lang="en-US"/>
              <a:t>Half your time (as a manager) should be giving feedback</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"Performance reviews every day?!?"</a:t>
            </a:r>
          </a:p>
          <a:p>
            <a:pPr lvl="0"/>
            <a:r>
              <a:rPr lang="en-US"/>
              <a:t>A: </a:t>
            </a:r>
            <a:r>
              <a:rPr lang="en-US" i="true"/>
              <a:t>of course not</a:t>
            </a:r>
          </a:p>
          <a:p>
            <a:pPr lvl="0"/>
            <a:r>
              <a:rPr lang="en-US"/>
              <a:t>There's lots of different kinds of feedback</a:t>
            </a:r>
          </a:p>
          <a:p>
            <a:pPr lvl="0"/>
            <a:r>
              <a:rPr lang="en-US"/>
              <a:t>Use the appropriate approach for the moment</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Kinds of feedback</a:t>
            </a:r>
          </a:p>
          <a:p>
            <a:pPr lvl="0"/>
            <a:r>
              <a:rPr lang="en-US"/>
              <a:t>Formal reviews</a:t>
            </a:r>
          </a:p>
          <a:p>
            <a:pPr lvl="1"/>
            <a:r>
              <a:rPr lang="en-US"/>
              <a:t>usually as mandated by HR</a:t>
            </a:r>
          </a:p>
          <a:p>
            <a:pPr lvl="1"/>
            <a:r>
              <a:rPr lang="en-US"/>
              <a:t>often form the employee's "permanent record"</a:t>
            </a:r>
          </a:p>
          <a:p>
            <a:pPr lvl="1"/>
            <a:r>
              <a:rPr lang="en-US"/>
              <a:t>typically a prereq to promotions, raises, PIPs, etc</a:t>
            </a:r>
          </a:p>
          <a:p>
            <a:pPr lvl="1"/>
            <a:r>
              <a:rPr lang="en-US"/>
              <a:t>reserved for </a:t>
            </a:r>
            <a:r>
              <a:rPr lang="en-US" i="true"/>
              <a:t>individual</a:t>
            </a:r>
            <a:r>
              <a:rPr lang="en-US"/>
              <a:t> feedback</a:t>
            </a:r>
          </a:p>
          <a:p>
            <a:pPr lvl="1"/>
            <a:r>
              <a:rPr lang="en-US"/>
              <a:t>NOTE: these should </a:t>
            </a:r>
            <a:r>
              <a:rPr lang="en-US" i="true"/>
              <a:t>never</a:t>
            </a:r>
            <a:r>
              <a:rPr lang="en-US"/>
              <a:t> contain surprises</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Kinds of feedback</a:t>
            </a:r>
          </a:p>
          <a:p>
            <a:pPr lvl="0"/>
            <a:r>
              <a:rPr lang="en-US"/>
              <a:t>1:1s</a:t>
            </a:r>
          </a:p>
          <a:p>
            <a:pPr lvl="1"/>
            <a:r>
              <a:rPr lang="en-US"/>
              <a:t>not the only purpose of a 1:1</a:t>
            </a:r>
          </a:p>
          <a:p>
            <a:pPr lvl="1"/>
            <a:r>
              <a:rPr lang="en-US"/>
              <a:t>but an incredibly convenient time to do it</a:t>
            </a:r>
          </a:p>
          <a:p>
            <a:pPr lvl="1"/>
            <a:r>
              <a:rPr lang="en-US"/>
              <a:t>reserved for </a:t>
            </a:r>
            <a:r>
              <a:rPr lang="en-US" i="true"/>
              <a:t>individual</a:t>
            </a:r>
            <a:r>
              <a:rPr lang="en-US"/>
              <a:t> feedback</a:t>
            </a:r>
          </a:p>
          <a:p>
            <a:pPr lvl="1"/>
            <a:r>
              <a:rPr lang="en-US"/>
              <a:t>always make sure to follow praise or guidance with "why"</a:t>
            </a:r>
          </a:p>
          <a:p>
            <a:pPr lvl="0"/>
            <a:r>
              <a:rPr lang="en-US"/>
              <a:t>Standups</a:t>
            </a:r>
          </a:p>
          <a:p>
            <a:pPr lvl="1"/>
            <a:r>
              <a:rPr lang="en-US"/>
              <a:t>good place to put </a:t>
            </a:r>
            <a:r>
              <a:rPr lang="en-US" i="true"/>
              <a:t>team</a:t>
            </a:r>
            <a:r>
              <a:rPr lang="en-US"/>
              <a:t> feedback</a:t>
            </a:r>
          </a:p>
          <a:p>
            <a:pPr lvl="1"/>
            <a:r>
              <a:rPr lang="en-US"/>
              <a:t>keep the feedback short</a:t>
            </a:r>
          </a:p>
          <a:p>
            <a:pPr lvl="1"/>
            <a:r>
              <a:rPr lang="en-US"/>
              <a:t>if the feedback is team guidance, put that into a diff meeting</a:t>
            </a:r>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Kinds of feedback</a:t>
            </a:r>
          </a:p>
          <a:p>
            <a:pPr lvl="0"/>
            <a:r>
              <a:rPr lang="en-US"/>
              <a:t>Team huddle</a:t>
            </a:r>
          </a:p>
          <a:p>
            <a:pPr lvl="1"/>
            <a:r>
              <a:rPr lang="en-US"/>
              <a:t>these are longer, weekly team meetings</a:t>
            </a:r>
          </a:p>
          <a:p>
            <a:pPr lvl="1"/>
            <a:r>
              <a:rPr lang="en-US"/>
              <a:t>generally more social, more news-based</a:t>
            </a:r>
          </a:p>
          <a:p>
            <a:pPr lvl="1"/>
            <a:r>
              <a:rPr lang="en-US"/>
              <a:t>also good for </a:t>
            </a:r>
            <a:r>
              <a:rPr lang="en-US" i="true"/>
              <a:t>team</a:t>
            </a:r>
            <a:r>
              <a:rPr lang="en-US"/>
              <a:t> feedback</a:t>
            </a:r>
          </a:p>
          <a:p>
            <a:pPr lvl="0"/>
            <a:r>
              <a:rPr lang="en-US"/>
              <a:t>Ad-hoc</a:t>
            </a:r>
          </a:p>
          <a:p>
            <a:pPr lvl="1"/>
            <a:r>
              <a:rPr lang="en-US"/>
              <a:t>seize the moment!</a:t>
            </a:r>
          </a:p>
          <a:p>
            <a:pPr lvl="1"/>
            <a:r>
              <a:rPr lang="en-US"/>
              <a:t>... but don't distract from it</a:t>
            </a:r>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SIDEBAR: Praise vs guidance</a:t>
            </a:r>
          </a:p>
          <a:p>
            <a:pPr lvl="0"/>
            <a:r>
              <a:rPr lang="en-US"/>
              <a:t>"Praise publicly, criticize privately"</a:t>
            </a:r>
          </a:p>
          <a:p>
            <a:pPr lvl="0"/>
            <a:r>
              <a:rPr lang="en-US"/>
              <a:t>Keep in mind your target's personality</a:t>
            </a:r>
          </a:p>
          <a:p>
            <a:pPr lvl="0"/>
            <a:r>
              <a:rPr lang="en-US"/>
              <a:t>In a psych-safe environment, guidance isn't bad</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What is 'Performance Management'?</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Starting from first principles</a:t>
            </a:r>
            <a:endParaRPr lang="en-US" smtClean="0"/>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Sources of feedback</a:t>
            </a:r>
          </a:p>
          <a:p>
            <a:pPr lvl="0"/>
            <a:r>
              <a:rPr lang="en-US"/>
              <a:t>Personal observations</a:t>
            </a:r>
          </a:p>
          <a:p>
            <a:pPr lvl="0"/>
            <a:r>
              <a:rPr lang="en-US"/>
              <a:t>Metrics</a:t>
            </a:r>
          </a:p>
          <a:p>
            <a:pPr lvl="0"/>
            <a:r>
              <a:rPr lang="en-US"/>
              <a:t>"Side-to-side" (their peers') feedback</a:t>
            </a:r>
          </a:p>
          <a:p>
            <a:pPr lvl="0"/>
            <a:r>
              <a:rPr lang="en-US"/>
              <a:t>"Up-and-over" (your peers') feedback</a:t>
            </a:r>
          </a:p>
          <a:p>
            <a:pPr lvl="0"/>
            <a:r>
              <a:rPr lang="en-US"/>
              <a:t>Self-review</a:t>
            </a:r>
          </a:p>
          <a:p>
            <a:pPr lvl="0"/>
            <a:r>
              <a:rPr lang="en-US"/>
              <a:t>Anonymous vs nominative feedback</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Delivering feedback</a:t>
            </a:r>
          </a:p>
          <a:p>
            <a:pPr lvl="0"/>
            <a:r>
              <a:rPr lang="en-US"/>
              <a:t>Popular ideas</a:t>
            </a:r>
          </a:p>
          <a:p>
            <a:pPr lvl="1"/>
            <a:r>
              <a:rPr lang="en-US"/>
              <a:t>"Feedback sandwich"</a:t>
            </a:r>
          </a:p>
          <a:p>
            <a:pPr lvl="1"/>
            <a:r>
              <a:rPr lang="en-US"/>
              <a:t>"Radical candor"</a:t>
            </a:r>
          </a:p>
          <a:p>
            <a:pPr lvl="0"/>
            <a:r>
              <a:rPr lang="en-US"/>
              <a:t>Neither is great, honestly</a:t>
            </a:r>
          </a:p>
          <a:p>
            <a:pPr lvl="0"/>
            <a:r>
              <a:rPr lang="en-US"/>
              <a:t>"the research is clear: Telling people what we think of their performance doesn't help them thrive and excel, and telling people how we think they should improve actually hinders learning."</a:t>
            </a:r>
          </a:p>
          <a:p>
            <a:pPr lvl="1"/>
            <a:r>
              <a:rPr lang="en-US"/>
              <a:t>"The Feedback Fallacy"; HBR, March-April 2019</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Three popular theories of feedback</a:t>
            </a:r>
          </a:p>
          <a:p>
            <a:pPr lvl="0"/>
            <a:r>
              <a:rPr lang="en-US"/>
              <a:t>Theory of the Source of Truth</a:t>
            </a:r>
          </a:p>
          <a:p>
            <a:pPr lvl="1"/>
            <a:r>
              <a:rPr lang="en-US"/>
              <a:t>the employee may not realize the truth of what is going on, so it is your job to point out the truth to the employee</a:t>
            </a:r>
          </a:p>
          <a:p>
            <a:pPr lvl="0"/>
            <a:r>
              <a:rPr lang="en-US"/>
              <a:t>Theory of Learning</a:t>
            </a:r>
          </a:p>
          <a:p>
            <a:pPr lvl="1"/>
            <a:r>
              <a:rPr lang="en-US"/>
              <a:t>the employee lacks certain skills they need; they need the feedback to develop the skills they're missing, and you're in a position to be able to tell them how to get them.</a:t>
            </a:r>
          </a:p>
          <a:p>
            <a:pPr lvl="0"/>
            <a:r>
              <a:rPr lang="en-US"/>
              <a:t>Theory of Excellence</a:t>
            </a:r>
          </a:p>
          <a:p>
            <a:pPr lvl="1"/>
            <a:r>
              <a:rPr lang="en-US"/>
              <a:t>great performance is universal, analyzable, and describable; once defined, it can be transferred from one person to another, regardless of who each individual is</a:t>
            </a:r>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Wrong</a:t>
            </a:r>
          </a:p>
          <a:p>
            <a:pPr lvl="0"/>
            <a:r>
              <a:rPr lang="en-US"/>
              <a:t>Each of these three theories is wrong</a:t>
            </a:r>
          </a:p>
          <a:p>
            <a:pPr lvl="0"/>
            <a:r>
              <a:rPr lang="en-US"/>
              <a:t>Each centers around our own self-centeredness</a:t>
            </a:r>
          </a:p>
          <a:p>
            <a:pPr lvl="0"/>
            <a:r>
              <a:rPr lang="en-US"/>
              <a:t>"They take our own expertise and what we are sure is our colleagues' inexpertise as givens; they assume that my way is necessarily your way. But as it turns out, in extrapolating from what creates our own performance to what might create performance in others, we overreach."</a:t>
            </a:r>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So how do we give good feedback?</a:t>
            </a:r>
          </a:p>
          <a:p>
            <a:pPr lvl="0"/>
            <a:r>
              <a:rPr lang="en-US"/>
              <a:t>Look for outcomes, not process or approach</a:t>
            </a:r>
          </a:p>
          <a:p>
            <a:pPr lvl="0"/>
            <a:r>
              <a:rPr lang="en-US"/>
              <a:t>Replay your own instinctive reactions; "did you see what you just did there?"</a:t>
            </a:r>
          </a:p>
          <a:p>
            <a:pPr lvl="0"/>
            <a:r>
              <a:rPr lang="en-US"/>
              <a:t>Never lose sight of your highest-priority interrupt: find what somebody is doing </a:t>
            </a:r>
            <a:r>
              <a:rPr lang="en-US" i="true"/>
              <a:t>excellently</a:t>
            </a:r>
            <a:r>
              <a:rPr lang="en-US"/>
              <a:t>, and calling it out (the "avast" rule)</a:t>
            </a:r>
          </a:p>
          <a:p>
            <a:pPr lvl="0"/>
            <a:r>
              <a:rPr lang="en-US"/>
              <a:t>Explore the past, present, future</a:t>
            </a:r>
          </a:p>
          <a:p>
            <a:pPr lvl="1"/>
            <a:r>
              <a:rPr lang="en-US"/>
              <a:t>Ask them what is working for them right now?</a:t>
            </a:r>
          </a:p>
          <a:p>
            <a:pPr lvl="1"/>
            <a:r>
              <a:rPr lang="en-US"/>
              <a:t>Ask them what they did around this problem in the past?</a:t>
            </a:r>
          </a:p>
          <a:p>
            <a:pPr lvl="1"/>
            <a:r>
              <a:rPr lang="en-US"/>
              <a:t>Ask them future-facing questions: What do they already know to do? What do they already know works in this situation?</a:t>
            </a:r>
          </a:p>
        </p:txBody>
      </p:sp>
    </p:spTree>
  </p:cSld>
  <p:clrMapOvr>
    <a:masterClrMapping/>
  </p:clrMapOvr>
</p:sld>
</file>

<file path=ppt/slides/slide4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Keep three "R"s in mind</a:t>
            </a:r>
          </a:p>
          <a:p>
            <a:pPr lvl="0"/>
            <a:r>
              <a:rPr lang="en-US"/>
              <a:t>Repeat: "keep doing this"</a:t>
            </a:r>
          </a:p>
          <a:p>
            <a:pPr lvl="0"/>
            <a:r>
              <a:rPr lang="en-US"/>
              <a:t>Reward: "this was above and beyond"</a:t>
            </a:r>
          </a:p>
          <a:p>
            <a:pPr lvl="0"/>
            <a:r>
              <a:rPr lang="en-US"/>
              <a:t>Release: "this is not acceptable and requires correction"</a:t>
            </a:r>
          </a:p>
        </p:txBody>
      </p:sp>
    </p:spTree>
  </p:cSld>
  <p:clrMapOvr>
    <a:masterClrMapping/>
  </p:clrMapOvr>
</p:sld>
</file>

<file path=ppt/slides/slide4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Providing consistent feedback</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Final note</a:t>
            </a:r>
          </a:p>
          <a:p>
            <a:pPr lvl="0"/>
            <a:r>
              <a:rPr lang="en-US"/>
              <a:t>Nobody enjoys giving corrective feedback</a:t>
            </a:r>
          </a:p>
          <a:p>
            <a:pPr lvl="1"/>
            <a:r>
              <a:rPr lang="en-US"/>
              <a:t>lots of people take it personally</a:t>
            </a:r>
          </a:p>
          <a:p>
            <a:pPr lvl="1"/>
            <a:r>
              <a:rPr lang="en-US"/>
              <a:t>lots of managers do it badly</a:t>
            </a:r>
          </a:p>
          <a:p>
            <a:pPr lvl="1"/>
            <a:r>
              <a:rPr lang="en-US"/>
              <a:t>lots of bad stories start out with it</a:t>
            </a:r>
          </a:p>
          <a:p>
            <a:pPr lvl="0"/>
            <a:r>
              <a:rPr lang="en-US"/>
              <a:t>But in a psych-safe team, corrective feedback is just as powerful as praise; more so, in many cases, because it means the employee can now take action to improve and get the review rating they want</a:t>
            </a:r>
          </a:p>
        </p:txBody>
      </p:sp>
    </p:spTree>
  </p:cSld>
  <p:clrMapOvr>
    <a:masterClrMapping/>
  </p:clrMapOvr>
</p:sld>
</file>

<file path=ppt/slides/slide4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Taking action based on the results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Rewards and... other stuff</a:t>
            </a:r>
            <a:endParaRPr lang="en-US" smtClean="0"/>
          </a:p>
        </p:txBody>
      </p:sp>
    </p:spTree>
  </p:cSld>
  <p:clrMapOvr>
    <a:masterClrMapping/>
  </p:clrMapOvr>
</p:sld>
</file>

<file path=ppt/slides/slide4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Taking action based on the results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Two flavors of action</a:t>
            </a:r>
          </a:p>
          <a:p>
            <a:pPr lvl="0"/>
            <a:r>
              <a:rPr lang="en-US"/>
              <a:t>Correction</a:t>
            </a:r>
          </a:p>
          <a:p>
            <a:pPr lvl="1"/>
            <a:r>
              <a:rPr lang="en-US"/>
              <a:t>informal</a:t>
            </a:r>
          </a:p>
          <a:p>
            <a:pPr lvl="1"/>
            <a:r>
              <a:rPr lang="en-US"/>
              <a:t>formal</a:t>
            </a:r>
          </a:p>
          <a:p>
            <a:pPr lvl="1"/>
            <a:r>
              <a:rPr lang="en-US"/>
              <a:t>... and its extreme, Termination</a:t>
            </a:r>
          </a:p>
          <a:p>
            <a:pPr lvl="0"/>
            <a:r>
              <a:rPr lang="en-US"/>
              <a:t>and Rewards</a:t>
            </a:r>
          </a:p>
          <a:p>
            <a:pPr lvl="1"/>
            <a:r>
              <a:rPr lang="en-US"/>
              <a:t>informal</a:t>
            </a:r>
          </a:p>
          <a:p>
            <a:pPr lvl="1"/>
            <a:r>
              <a:rPr lang="en-US"/>
              <a:t>formal</a:t>
            </a:r>
          </a:p>
        </p:txBody>
      </p:sp>
    </p:spTree>
  </p:cSld>
  <p:clrMapOvr>
    <a:masterClrMapping/>
  </p:clrMapOvr>
</p:sld>
</file>

<file path=ppt/slides/slide4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Taking action based on the results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Correction</a:t>
            </a:r>
          </a:p>
          <a:p>
            <a:pPr lvl="0"/>
            <a:r>
              <a:rPr lang="en-US"/>
              <a:t>what is the root problem?</a:t>
            </a:r>
          </a:p>
          <a:p>
            <a:pPr lvl="1"/>
            <a:r>
              <a:rPr lang="en-US"/>
              <a:t>dissociation from tasks and responsibilities</a:t>
            </a:r>
          </a:p>
          <a:p>
            <a:pPr lvl="1"/>
            <a:r>
              <a:rPr lang="en-US"/>
              <a:t>reduced output and/or quality of work</a:t>
            </a:r>
          </a:p>
          <a:p>
            <a:pPr lvl="1"/>
            <a:r>
              <a:rPr lang="en-US"/>
              <a:t>recurrent tardiness or absenteeism</a:t>
            </a:r>
          </a:p>
          <a:p>
            <a:pPr lvl="1"/>
            <a:r>
              <a:rPr lang="en-US"/>
              <a:t>discouraged demeanor</a:t>
            </a:r>
          </a:p>
          <a:p>
            <a:pPr lvl="1"/>
            <a:r>
              <a:rPr lang="en-US"/>
              <a:t>unprofessional conduct</a:t>
            </a:r>
          </a:p>
          <a:p>
            <a:pPr lvl="0"/>
            <a:r>
              <a:rPr lang="en-US"/>
              <a:t>make sure you can substantively describe it</a:t>
            </a:r>
          </a:p>
          <a:p>
            <a:pPr lvl="1"/>
            <a:r>
              <a:rPr lang="en-US"/>
              <a:t>supporting evidence is necessary</a:t>
            </a:r>
          </a:p>
          <a:p>
            <a:pPr lvl="1"/>
            <a:r>
              <a:rPr lang="en-US"/>
              <a:t>don't </a:t>
            </a:r>
            <a:r>
              <a:rPr lang="en-US" i="true"/>
              <a:t>assume</a:t>
            </a:r>
            <a:r>
              <a:rPr lang="en-US"/>
              <a:t> the evidence is there; find it</a:t>
            </a:r>
          </a:p>
          <a:p>
            <a:pPr lvl="0"/>
            <a:r>
              <a:rPr lang="en-US"/>
              <a:t>be very aware of Fundamental Attribution Error</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What is 'Performance Management'?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 Definition</a:t>
            </a:r>
          </a:p>
          <a:p>
            <a:pPr lvl="0"/>
            <a:r>
              <a:rPr lang="en-US"/>
              <a:t>"It's the part of the job that made me go back to being an individual contributor. So. Much. Stress."</a:t>
            </a:r>
          </a:p>
          <a:p>
            <a:pPr lvl="1"/>
            <a:r>
              <a:rPr lang="en-US"/>
              <a:t>Anonymous (personal conversation)</a:t>
            </a:r>
          </a:p>
        </p:txBody>
      </p:sp>
    </p:spTree>
  </p:cSld>
  <p:clrMapOvr>
    <a:masterClrMapping/>
  </p:clrMapOvr>
</p:sld>
</file>

<file path=ppt/slides/slide5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Taking action based on the results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Correction</a:t>
            </a:r>
          </a:p>
          <a:p>
            <a:pPr lvl="0"/>
            <a:r>
              <a:rPr lang="en-US"/>
              <a:t>time for a more formal conversation</a:t>
            </a:r>
          </a:p>
          <a:p>
            <a:pPr lvl="1"/>
            <a:r>
              <a:rPr lang="en-US"/>
              <a:t>you may or may not want HR involved</a:t>
            </a:r>
          </a:p>
          <a:p>
            <a:pPr lvl="1"/>
            <a:r>
              <a:rPr lang="en-US"/>
              <a:t>if they are, this may be the first step in a formal process</a:t>
            </a:r>
          </a:p>
          <a:p>
            <a:pPr lvl="1"/>
            <a:r>
              <a:rPr lang="en-US"/>
              <a:t>if they aren't, you may still need to take that first step later</a:t>
            </a:r>
          </a:p>
          <a:p>
            <a:pPr lvl="0"/>
            <a:r>
              <a:rPr lang="en-US"/>
              <a:t>your direct needs to know this is serious</a:t>
            </a:r>
          </a:p>
        </p:txBody>
      </p:sp>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Taking action based on the results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Correction</a:t>
            </a:r>
          </a:p>
          <a:p>
            <a:pPr lvl="0"/>
            <a:r>
              <a:rPr lang="en-US"/>
              <a:t>spend 25% talking, 75% listening; try questions like:</a:t>
            </a:r>
          </a:p>
          <a:p>
            <a:pPr lvl="1"/>
            <a:r>
              <a:rPr lang="en-US"/>
              <a:t>How well are you handling your current workload?</a:t>
            </a:r>
          </a:p>
          <a:p>
            <a:pPr lvl="1"/>
            <a:r>
              <a:rPr lang="en-US"/>
              <a:t>Do you see any areas where your performance could improve?</a:t>
            </a:r>
          </a:p>
          <a:p>
            <a:pPr lvl="1"/>
            <a:r>
              <a:rPr lang="en-US"/>
              <a:t>Do you see how your work benefits others or the organization?</a:t>
            </a:r>
          </a:p>
          <a:p>
            <a:pPr lvl="1"/>
            <a:r>
              <a:rPr lang="en-US"/>
              <a:t>Is there something "going on" outside of work?</a:t>
            </a:r>
          </a:p>
          <a:p>
            <a:pPr lvl="1"/>
            <a:r>
              <a:rPr lang="en-US"/>
              <a:t>What frustrates you about your job? Are there areas that you feel ill-equipped to handle?</a:t>
            </a:r>
          </a:p>
          <a:p>
            <a:pPr lvl="1"/>
            <a:r>
              <a:rPr lang="en-US"/>
              <a:t>Do you feel like you're playing to your strengths?</a:t>
            </a:r>
          </a:p>
          <a:p>
            <a:pPr lvl="0"/>
            <a:r>
              <a:rPr lang="en-US"/>
              <a:t>goal is to understand the situation, not find a solution</a:t>
            </a:r>
          </a:p>
          <a:p>
            <a:pPr lvl="0"/>
            <a:r>
              <a:rPr lang="en-US"/>
              <a:t>you are here to work </a:t>
            </a:r>
            <a:r>
              <a:rPr lang="en-US" i="true"/>
              <a:t>with</a:t>
            </a:r>
            <a:r>
              <a:rPr lang="en-US"/>
              <a:t> your employee, not </a:t>
            </a:r>
            <a:r>
              <a:rPr lang="en-US" i="true"/>
              <a:t>fix</a:t>
            </a:r>
            <a:r>
              <a:rPr lang="en-US"/>
              <a:t> them</a:t>
            </a:r>
          </a:p>
        </p:txBody>
      </p:sp>
    </p:spTree>
  </p:cSld>
  <p:clrMapOvr>
    <a:masterClrMapping/>
  </p:clrMapOvr>
</p:sld>
</file>

<file path=ppt/slides/slide5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Taking action based on the results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Correction</a:t>
            </a:r>
          </a:p>
          <a:p>
            <a:pPr lvl="0"/>
            <a:r>
              <a:rPr lang="en-US"/>
              <a:t>reflect and consult</a:t>
            </a:r>
          </a:p>
          <a:p>
            <a:pPr lvl="1"/>
            <a:r>
              <a:rPr lang="en-US"/>
              <a:t>are you maybe at fault somewhat here?</a:t>
            </a:r>
          </a:p>
          <a:p>
            <a:pPr lvl="1"/>
            <a:r>
              <a:rPr lang="en-US"/>
              <a:t>have any of your peers been in a similar situation?</a:t>
            </a:r>
          </a:p>
          <a:p>
            <a:pPr lvl="0"/>
            <a:r>
              <a:rPr lang="en-US"/>
              <a:t>document, document, document: write everything down</a:t>
            </a:r>
          </a:p>
          <a:p>
            <a:pPr lvl="1"/>
            <a:r>
              <a:rPr lang="en-US"/>
              <a:t>your notes will be Exhibit A in any future performance conversation</a:t>
            </a:r>
          </a:p>
          <a:p>
            <a:pPr lvl="0"/>
            <a:r>
              <a:rPr lang="en-US"/>
              <a:t>if things don't improve after a (planned) time, get HR involved</a:t>
            </a:r>
          </a:p>
        </p:txBody>
      </p:sp>
    </p:spTree>
  </p:cSld>
  <p:clrMapOvr>
    <a:masterClrMapping/>
  </p:clrMapOvr>
</p:sld>
</file>

<file path=ppt/slides/slide5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Taking action based on the results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Termination</a:t>
            </a:r>
          </a:p>
          <a:p>
            <a:pPr lvl="0"/>
            <a:r>
              <a:rPr lang="en-US"/>
              <a:t>if you need to fire somebody, you need HR involved</a:t>
            </a:r>
          </a:p>
          <a:p>
            <a:pPr lvl="1"/>
            <a:r>
              <a:rPr lang="en-US"/>
              <a:t>no ifs, ands, or buts about this</a:t>
            </a:r>
          </a:p>
          <a:p>
            <a:pPr lvl="1"/>
            <a:r>
              <a:rPr lang="en-US"/>
              <a:t>they are there to guide you through this</a:t>
            </a:r>
          </a:p>
          <a:p>
            <a:pPr lvl="0"/>
            <a:r>
              <a:rPr lang="en-US"/>
              <a:t>keep in mind, nobody </a:t>
            </a:r>
            <a:r>
              <a:rPr lang="en-US" i="true"/>
              <a:t>likes</a:t>
            </a:r>
            <a:r>
              <a:rPr lang="en-US"/>
              <a:t> firing somebody</a:t>
            </a:r>
          </a:p>
          <a:p>
            <a:pPr lvl="1"/>
            <a:r>
              <a:rPr lang="en-US"/>
              <a:t>except sociopaths</a:t>
            </a:r>
          </a:p>
          <a:p>
            <a:pPr lvl="0"/>
            <a:r>
              <a:rPr lang="en-US"/>
              <a:t>lots of managers have regretted firing "too late"</a:t>
            </a:r>
          </a:p>
          <a:p>
            <a:pPr lvl="0"/>
            <a:r>
              <a:rPr lang="en-US"/>
              <a:t>but no manager I've ever talked to regretted firing "too early"</a:t>
            </a:r>
          </a:p>
          <a:p>
            <a:pPr lvl="1"/>
            <a:r>
              <a:rPr lang="en-US"/>
              <a:t>again, except for sociopaths</a:t>
            </a:r>
          </a:p>
        </p:txBody>
      </p:sp>
    </p:spTree>
  </p:cSld>
  <p:clrMapOvr>
    <a:masterClrMapping/>
  </p:clrMapOvr>
</p:sld>
</file>

<file path=ppt/slides/slide5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Taking action based on the results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Termination</a:t>
            </a:r>
          </a:p>
          <a:p>
            <a:pPr lvl="0"/>
            <a:r>
              <a:rPr lang="en-US"/>
              <a:t>then, when it's done, go out, get a drink, and reflect</a:t>
            </a:r>
          </a:p>
          <a:p>
            <a:pPr lvl="1"/>
            <a:r>
              <a:rPr lang="en-US"/>
              <a:t>what could you have done differently?</a:t>
            </a:r>
          </a:p>
          <a:p>
            <a:pPr lvl="1"/>
            <a:r>
              <a:rPr lang="en-US"/>
              <a:t>what did they need to do differently?</a:t>
            </a:r>
          </a:p>
          <a:p>
            <a:pPr lvl="1"/>
            <a:r>
              <a:rPr lang="en-US"/>
              <a:t>what signs were there that you missed?</a:t>
            </a:r>
          </a:p>
          <a:p>
            <a:pPr lvl="1"/>
            <a:r>
              <a:rPr lang="en-US"/>
              <a:t>then, get over it</a:t>
            </a:r>
          </a:p>
          <a:p>
            <a:pPr lvl="0"/>
            <a:r>
              <a:rPr lang="en-US"/>
              <a:t>you still have a team to run</a:t>
            </a:r>
          </a:p>
        </p:txBody>
      </p:sp>
    </p:spTree>
  </p:cSld>
  <p:clrMapOvr>
    <a:masterClrMapping/>
  </p:clrMapOvr>
</p:sld>
</file>

<file path=ppt/slides/slide5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Taking action based on the results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Rewards</a:t>
            </a:r>
          </a:p>
          <a:p>
            <a:pPr lvl="0"/>
            <a:r>
              <a:rPr lang="en-US"/>
              <a:t>Two basic flavors of rewards:</a:t>
            </a:r>
          </a:p>
          <a:p>
            <a:pPr lvl="1"/>
            <a:r>
              <a:rPr lang="en-US"/>
              <a:t>Official rewards -- requires HR's participation</a:t>
            </a:r>
          </a:p>
          <a:p>
            <a:pPr lvl="1"/>
            <a:r>
              <a:rPr lang="en-US"/>
              <a:t>Unofficial rewards -- no HR required (but may be desired)</a:t>
            </a:r>
          </a:p>
          <a:p>
            <a:pPr lvl="0"/>
            <a:r>
              <a:rPr lang="en-US"/>
              <a:t>Generally the unofficial are easier to disburse</a:t>
            </a:r>
          </a:p>
          <a:p>
            <a:pPr lvl="0"/>
            <a:r>
              <a:rPr lang="en-US"/>
              <a:t>Make sure to keep intrinsic vs extrinsic motivation in mind</a:t>
            </a:r>
          </a:p>
        </p:txBody>
      </p:sp>
    </p:spTree>
  </p:cSld>
  <p:clrMapOvr>
    <a:masterClrMapping/>
  </p:clrMapOvr>
</p:sld>
</file>

<file path=ppt/slides/slide5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Taking action based on the results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Official rewards</a:t>
            </a:r>
          </a:p>
          <a:p>
            <a:pPr lvl="0"/>
            <a:r>
              <a:rPr lang="en-US"/>
              <a:t>Title</a:t>
            </a:r>
          </a:p>
          <a:p>
            <a:pPr lvl="0"/>
            <a:r>
              <a:rPr lang="en-US"/>
              <a:t>Salary</a:t>
            </a:r>
          </a:p>
          <a:p>
            <a:pPr lvl="0"/>
            <a:r>
              <a:rPr lang="en-US"/>
              <a:t>Bonus</a:t>
            </a:r>
          </a:p>
          <a:p>
            <a:pPr lvl="0"/>
            <a:r>
              <a:rPr lang="en-US"/>
              <a:t>Recognition</a:t>
            </a:r>
          </a:p>
          <a:p>
            <a:pPr lvl="0"/>
            <a:r>
              <a:rPr lang="en-US"/>
              <a:t>Promotion/Movement</a:t>
            </a:r>
          </a:p>
        </p:txBody>
      </p:sp>
    </p:spTree>
  </p:cSld>
  <p:clrMapOvr>
    <a:masterClrMapping/>
  </p:clrMapOvr>
</p:sld>
</file>

<file path=ppt/slides/slide5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Taking action based on the results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Unofficial rewards</a:t>
            </a:r>
          </a:p>
          <a:p>
            <a:pPr lvl="0"/>
            <a:r>
              <a:rPr lang="en-US"/>
              <a:t>Recognition/Kudos</a:t>
            </a:r>
          </a:p>
          <a:p>
            <a:pPr lvl="0"/>
            <a:r>
              <a:rPr lang="en-US"/>
              <a:t>Party!</a:t>
            </a:r>
          </a:p>
          <a:p>
            <a:pPr lvl="0"/>
            <a:r>
              <a:rPr lang="en-US"/>
              <a:t>Swag</a:t>
            </a:r>
          </a:p>
          <a:p>
            <a:pPr lvl="0"/>
            <a:r>
              <a:rPr lang="en-US"/>
              <a:t>New technology ("Scout") opportunities</a:t>
            </a:r>
          </a:p>
          <a:p>
            <a:pPr lvl="0"/>
            <a:r>
              <a:rPr lang="en-US"/>
              <a:t>Research spike/prototype</a:t>
            </a:r>
          </a:p>
        </p:txBody>
      </p:sp>
    </p:spTree>
  </p:cSld>
  <p:clrMapOvr>
    <a:masterClrMapping/>
  </p:clrMapOvr>
</p:sld>
</file>

<file path=ppt/slides/slide5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Taking action based on the results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Unofficial rewards</a:t>
            </a:r>
          </a:p>
          <a:p>
            <a:pPr lvl="0"/>
            <a:r>
              <a:rPr lang="en-US"/>
              <a:t>Conference/training</a:t>
            </a:r>
          </a:p>
          <a:p>
            <a:pPr lvl="0"/>
            <a:r>
              <a:rPr lang="en-US"/>
              <a:t>Choice of tasks or harder challenges</a:t>
            </a:r>
          </a:p>
          <a:p>
            <a:pPr lvl="0"/>
            <a:r>
              <a:rPr lang="en-US"/>
              <a:t>Mentoring</a:t>
            </a:r>
          </a:p>
          <a:p>
            <a:pPr lvl="0"/>
            <a:r>
              <a:rPr lang="en-US"/>
              <a:t>Working condition adjustments</a:t>
            </a:r>
          </a:p>
          <a:p>
            <a:pPr lvl="0"/>
            <a:r>
              <a:rPr lang="en-US"/>
              <a:t>Policy adjustment/interpretation</a:t>
            </a:r>
          </a:p>
        </p:txBody>
      </p:sp>
    </p:spTree>
  </p:cSld>
  <p:clrMapOvr>
    <a:masterClrMapping/>
  </p:clrMapOvr>
</p:sld>
</file>

<file path=ppt/slides/slide5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Taking action based on the results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Reward Timing</a:t>
            </a:r>
          </a:p>
          <a:p>
            <a:pPr lvl="0"/>
            <a:r>
              <a:rPr lang="en-US"/>
              <a:t>some will need to follow the company calendar</a:t>
            </a:r>
          </a:p>
          <a:p>
            <a:pPr lvl="1"/>
            <a:r>
              <a:rPr lang="en-US"/>
              <a:t>particularly promotions, bonuses, etc</a:t>
            </a:r>
          </a:p>
          <a:p>
            <a:pPr lvl="0"/>
            <a:r>
              <a:rPr lang="en-US"/>
              <a:t>others can be done at any time</a:t>
            </a:r>
          </a:p>
          <a:p>
            <a:pPr lvl="0"/>
            <a:r>
              <a:rPr lang="en-US"/>
              <a:t>be consistent, but be generous</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What is 'Performance Management'?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 Definition</a:t>
            </a:r>
          </a:p>
          <a:p>
            <a:pPr lvl="0"/>
            <a:r>
              <a:rPr lang="en-US"/>
              <a:t>"... the process of creating a work environment in which people are enabled to perform to the best of their abilities."</a:t>
            </a:r>
          </a:p>
          <a:p>
            <a:pPr lvl="1"/>
            <a:r>
              <a:rPr lang="en-US"/>
              <a:t>https://www.thebalancecareers.com/performance-management-1918226</a:t>
            </a:r>
          </a:p>
        </p:txBody>
      </p:sp>
    </p:spTree>
  </p:cSld>
  <p:clrMapOvr>
    <a:masterClrMapping/>
  </p:clrMapOvr>
</p:sld>
</file>

<file path=ppt/slides/slide6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Being a manager</a:t>
            </a:r>
          </a:p>
          <a:p>
            <a:pPr lvl="0"/>
            <a:r>
              <a:rPr lang="en-US"/>
              <a:t>... is not hard</a:t>
            </a:r>
          </a:p>
          <a:p>
            <a:pPr lvl="1"/>
            <a:r>
              <a:rPr lang="en-US"/>
              <a:t>it does require skills you (probably) were never taught</a:t>
            </a:r>
          </a:p>
          <a:p>
            <a:pPr lvl="1"/>
            <a:r>
              <a:rPr lang="en-US"/>
              <a:t>but these are skills, just like languages or databases</a:t>
            </a:r>
          </a:p>
          <a:p>
            <a:pPr lvl="0"/>
            <a:r>
              <a:rPr lang="en-US"/>
              <a:t>embrace that these are humans</a:t>
            </a:r>
          </a:p>
          <a:p>
            <a:pPr lvl="1"/>
            <a:r>
              <a:rPr lang="en-US"/>
              <a:t>and therefore nondeterministic</a:t>
            </a:r>
          </a:p>
          <a:p>
            <a:pPr lvl="1"/>
            <a:r>
              <a:rPr lang="en-US"/>
              <a:t>which means you're constantly learning</a:t>
            </a:r>
          </a:p>
          <a:p>
            <a:pPr lvl="0"/>
            <a:r>
              <a:rPr lang="en-US"/>
              <a:t>grow your people out of their jobs</a:t>
            </a:r>
          </a:p>
        </p:txBody>
      </p:sp>
    </p:spTree>
  </p:cSld>
  <p:clrMapOvr>
    <a:masterClrMapping/>
  </p:clrMapOvr>
</p:sld>
</file>

<file path=ppt/slides/slide6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to go to get more</a:t>
            </a:r>
            <a:endParaRPr lang="en-US" smtClean="0"/>
          </a:p>
        </p:txBody>
      </p:sp>
    </p:spTree>
  </p:cSld>
  <p:clrMapOvr>
    <a:masterClrMapping/>
  </p:clrMapOvr>
</p:sld>
</file>

<file path=ppt/slides/slide6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Books</a:t>
            </a:r>
          </a:p>
          <a:p>
            <a:pPr lvl="0"/>
            <a:r>
              <a:rPr lang="en-US"/>
              <a:t>"On Managing People" (Harvard Business Review)</a:t>
            </a:r>
          </a:p>
          <a:p>
            <a:pPr lvl="1"/>
            <a:r>
              <a:rPr lang="en-US" i="true"/>
              <a:t>HBR is one of the best resources any manager can have</a:t>
            </a:r>
          </a:p>
          <a:p>
            <a:pPr lvl="0"/>
            <a:r>
              <a:rPr lang="en-US"/>
              <a:t>"Five Dysfunctions of a Team" (Lencioni)</a:t>
            </a:r>
          </a:p>
          <a:p>
            <a:pPr lvl="1"/>
            <a:r>
              <a:rPr lang="en-US" i="true"/>
              <a:t>Lencioni is a well-known, well-respected management author</a:t>
            </a:r>
          </a:p>
          <a:p>
            <a:pPr lvl="0"/>
            <a:r>
              <a:rPr lang="en-US"/>
              <a:t>"Why Motivating People Doesn't Work (and What Does)" (Fowler)</a:t>
            </a:r>
          </a:p>
          <a:p>
            <a:pPr lvl="1"/>
            <a:r>
              <a:rPr lang="en-US" i="true"/>
              <a:t>by far the best book on motivation I've ever found</a:t>
            </a:r>
          </a:p>
        </p:txBody>
      </p:sp>
    </p:spTree>
  </p:cSld>
  <p:clrMapOvr>
    <a:masterClrMapping/>
  </p:clrMapOvr>
</p:sld>
</file>

<file path=ppt/slides/slide6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Books</a:t>
            </a:r>
          </a:p>
          <a:p>
            <a:pPr lvl="0"/>
            <a:r>
              <a:rPr lang="en-US"/>
              <a:t>"Managing Humans" (Lopp)</a:t>
            </a:r>
          </a:p>
          <a:p>
            <a:pPr lvl="1"/>
            <a:r>
              <a:rPr lang="en-US" i="true"/>
              <a:t>very tactically focused on leading engineering teams</a:t>
            </a:r>
          </a:p>
          <a:p>
            <a:pPr lvl="0"/>
            <a:r>
              <a:rPr lang="en-US"/>
              <a:t>"Managing the Unmanageable" (Loehr, Kaye)</a:t>
            </a:r>
          </a:p>
          <a:p>
            <a:pPr lvl="1"/>
            <a:r>
              <a:rPr lang="en-US" i="true"/>
              <a:t>it's like Stephen King wrote a horror novel for managers</a:t>
            </a:r>
          </a:p>
          <a:p>
            <a:pPr lvl="0"/>
            <a:r>
              <a:rPr lang="en-US"/>
              <a:t>"Managing the Unmanageable" (Mantle, Lichty)</a:t>
            </a:r>
          </a:p>
          <a:p>
            <a:pPr lvl="1"/>
            <a:r>
              <a:rPr lang="en-US" i="true"/>
              <a:t>same title, same topic, very different perspectives</a:t>
            </a:r>
          </a:p>
        </p:txBody>
      </p:sp>
    </p:spTree>
  </p:cSld>
  <p:clrMapOvr>
    <a:masterClrMapping/>
  </p:clrMapOvr>
</p:sld>
</file>

<file path=ppt/slides/slide6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What is 'Performance Management'?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 Definition</a:t>
            </a:r>
          </a:p>
          <a:p>
            <a:pPr lvl="0"/>
            <a:r>
              <a:rPr lang="en-US"/>
              <a:t>"Performance management is an ongoing process of communication between a supervisor and an employee that occurs throughout the year, in support of accomplishing the strategic objectives of the organization. The communication process includes clarifying expectations, setting objectives, identifying goals, providing feedback, and reviewing results."</a:t>
            </a:r>
          </a:p>
          <a:p>
            <a:pPr lvl="1"/>
            <a:r>
              <a:rPr lang="en-US"/>
              <a:t>https://hr.berkeley.edu/hr-network/central-guide-managing-hr/managing-hr/managing-successfully/performance-management/concepts</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What is 'Performance Management'?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 Definition</a:t>
            </a:r>
          </a:p>
          <a:p>
            <a:pPr lvl="0"/>
            <a:r>
              <a:rPr lang="en-US"/>
              <a:t>"Performance management is an interconnected set of tools used to measure and improve the effectiveness of people in the workplace. High-performing organizations use performance management to achieve three goals: to develop individuals' skills and capabilities, to reward all employees equitably, and to drive overall organizational performance."</a:t>
            </a:r>
          </a:p>
          <a:p>
            <a:pPr lvl="1"/>
            <a:r>
              <a:rPr lang="en-US" i="true"/>
              <a:t>Guide to Performance Management</a:t>
            </a:r>
            <a:r>
              <a:rPr lang="en-US"/>
              <a:t>, Harvard Business Review</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What is 'Performance Management'?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Common Elements</a:t>
            </a:r>
          </a:p>
          <a:p>
            <a:pPr lvl="0"/>
            <a:r>
              <a:rPr lang="en-US"/>
              <a:t>it's not about you (the manager); it's about your people</a:t>
            </a:r>
          </a:p>
          <a:p>
            <a:pPr lvl="0"/>
            <a:r>
              <a:rPr lang="en-US"/>
              <a:t>it's about making other people (your team) better</a:t>
            </a:r>
          </a:p>
          <a:p>
            <a:pPr lvl="1"/>
            <a:r>
              <a:rPr lang="en-US"/>
              <a:t>give them the guidance to grow</a:t>
            </a:r>
          </a:p>
          <a:p>
            <a:pPr lvl="1"/>
            <a:r>
              <a:rPr lang="en-US"/>
              <a:t>provide them the room to make mistakes</a:t>
            </a:r>
          </a:p>
          <a:p>
            <a:pPr lvl="1"/>
            <a:r>
              <a:rPr lang="en-US"/>
              <a:t>ensure a steady communication channel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Principal, Neward &amp; Associates</dc:creator>
  <dc:description>It is said that the performance of a manager (team lead, tech lead, leader, etc) is the same as the performance of their team. If that's the case, and you lead a team of developers, then suddenly your bonus--and promotions--are in the hands of a group of people whose actions you don't directly control. Is it any wonder why micromanagement on software teams is so rampant?
In this presentation, we'll talk about the tools by which a team lead/software development manager can not only get the best out of the team. And what to do when they don't meet the necessary expectations. And help the team grow and get stronger to boot. And more.
</dc:description>
  <cp:keywords>Management</cp:keywords>
  <dcterms:modified xsi:type="dcterms:W3CDTF">2011-08-01T06:04:30Z</dcterms:modified>
  <cp:revision>1</cp:revision>
  <dc:subject>Management</dc:subject>
  <dc:title>Busy Manager's Guide to Performance Management</dc:title>
</cp:coreProperties>
</file>