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newardassociates.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Manager's Guide</a:t>
            </a:r>
          </a:p>
          <a:p>
            <a:r>
              <a:rPr lang="en-US"/>
              <a:t>to Successful Meetings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newardassociates.com"/>
              </a:rPr>
              <a:t>http://blogs.newardassociates.com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Perspective</a:t>
            </a:r>
          </a:p>
          <a:p>
            <a:pPr lvl="0"/>
            <a:r>
              <a:rPr lang="en-US"/>
              <a:t>Developers: meetings are a distraction</a:t>
            </a:r>
          </a:p>
          <a:p>
            <a:pPr lvl="1"/>
            <a:r>
              <a:rPr lang="en-US"/>
              <a:t>They take us out of our flow state</a:t>
            </a:r>
          </a:p>
          <a:p>
            <a:pPr lvl="1"/>
            <a:r>
              <a:rPr lang="en-US"/>
              <a:t>... which is our principal contribution</a:t>
            </a:r>
          </a:p>
          <a:p>
            <a:pPr lvl="0"/>
            <a:r>
              <a:rPr lang="en-US"/>
              <a:t>Managers: meetings are our principal tool</a:t>
            </a:r>
          </a:p>
          <a:p>
            <a:pPr lvl="1"/>
            <a:r>
              <a:rPr lang="en-US"/>
              <a:t>Our performance is that of the team</a:t>
            </a:r>
          </a:p>
          <a:p>
            <a:pPr lvl="1"/>
            <a:r>
              <a:rPr lang="en-US"/>
              <a:t>So we really need to know what's going on</a:t>
            </a:r>
          </a:p>
          <a:p>
            <a:pPr lvl="1"/>
            <a:r>
              <a:rPr lang="en-US"/>
              <a:t>And software development is an abstract activity</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Perspective</a:t>
            </a:r>
          </a:p>
          <a:p>
            <a:pPr lvl="0"/>
            <a:r>
              <a:rPr lang="en-US"/>
              <a:t>Developers: </a:t>
            </a:r>
            <a:r>
              <a:rPr lang="en-US" i="true"/>
              <a:t>communication</a:t>
            </a:r>
            <a:r>
              <a:rPr lang="en-US"/>
              <a:t> is </a:t>
            </a:r>
            <a:r>
              <a:rPr lang="en-US" i="true"/>
              <a:t>sometimes</a:t>
            </a:r>
            <a:r>
              <a:rPr lang="en-US"/>
              <a:t> a distraction</a:t>
            </a:r>
          </a:p>
          <a:p>
            <a:pPr lvl="1"/>
            <a:r>
              <a:rPr lang="en-US"/>
              <a:t>They take us out of our flow state</a:t>
            </a:r>
          </a:p>
          <a:p>
            <a:pPr lvl="1"/>
            <a:r>
              <a:rPr lang="en-US"/>
              <a:t>... which is our principal contribution</a:t>
            </a:r>
          </a:p>
          <a:p>
            <a:pPr lvl="0"/>
            <a:r>
              <a:rPr lang="en-US"/>
              <a:t>Managers: </a:t>
            </a:r>
            <a:r>
              <a:rPr lang="en-US" i="true"/>
              <a:t>communication</a:t>
            </a:r>
            <a:r>
              <a:rPr lang="en-US"/>
              <a:t> is our principal tool</a:t>
            </a:r>
          </a:p>
          <a:p>
            <a:pPr lvl="1"/>
            <a:r>
              <a:rPr lang="en-US"/>
              <a:t>Our performance is that of the team</a:t>
            </a:r>
          </a:p>
          <a:p>
            <a:pPr lvl="1"/>
            <a:r>
              <a:rPr lang="en-US"/>
              <a:t>So we really need to know what's going on</a:t>
            </a:r>
          </a:p>
          <a:p>
            <a:pPr lvl="1"/>
            <a:r>
              <a:rPr lang="en-US"/>
              <a:t>And software development is an abstract activity</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Thus...</a:t>
            </a:r>
          </a:p>
          <a:p>
            <a:pPr lvl="0"/>
            <a:r>
              <a:rPr lang="en-US"/>
              <a:t>Communication is critical to management</a:t>
            </a:r>
          </a:p>
          <a:p>
            <a:pPr lvl="0"/>
            <a:r>
              <a:rPr lang="en-US"/>
              <a:t>Making it effective, therefore, is critical</a:t>
            </a:r>
          </a:p>
          <a:p>
            <a:pPr lvl="0"/>
            <a:r>
              <a:rPr lang="en-US"/>
              <a:t>Because, bluntly, the need for communication is not going to change</a:t>
            </a:r>
          </a:p>
          <a:p>
            <a:pPr lvl="1"/>
            <a:r>
              <a:rPr lang="en-US"/>
              <a:t>which means the meetings need to continue</a:t>
            </a:r>
          </a:p>
          <a:p>
            <a:pPr lvl="1"/>
            <a:r>
              <a:rPr lang="en-US"/>
              <a:t>but not necessarily as often, or in the same manner</a:t>
            </a:r>
          </a:p>
          <a:p>
            <a:pPr lvl="0"/>
            <a:r>
              <a:rPr lang="en-US"/>
              <a:t>So your job (as the meeting owner) is to make them NOT SUCK</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Communication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Can you hear me now?</a:t>
            </a:r>
            <a:endParaRPr lang="en-US" smtClean="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Communication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Philosophical Question</a:t>
            </a:r>
          </a:p>
          <a:p>
            <a:pPr lvl="0"/>
            <a:r>
              <a:rPr lang="en-US"/>
              <a:t>If a tree crashes in the forest...</a:t>
            </a:r>
          </a:p>
          <a:p>
            <a:pPr lvl="0"/>
            <a:r>
              <a:rPr lang="en-US"/>
              <a:t>... and no one is around to hear it...</a:t>
            </a:r>
          </a:p>
          <a:p>
            <a:pPr lvl="0"/>
            <a:r>
              <a:rPr lang="en-US"/>
              <a:t>... does it still make noise?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Communication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Philosophical Question</a:t>
            </a:r>
          </a:p>
          <a:p>
            <a:pPr lvl="0"/>
            <a:r>
              <a:rPr lang="en-US"/>
              <a:t>Peter Drucker: "No. There may be sound waves, but unless those waves land in somebody's ears, there is no 'sound'. Sound is created by perception; sound is communication."</a:t>
            </a:r>
          </a:p>
          <a:p>
            <a:pPr lvl="0"/>
            <a:r>
              <a:rPr lang="en-US"/>
              <a:t>It is the recipient who communicates (hears), not the one making noise</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Communication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Philosophical Question</a:t>
            </a:r>
          </a:p>
          <a:p>
            <a:pPr lvl="0"/>
            <a:r>
              <a:rPr lang="en-US" i="true"/>
              <a:t>Perception is a matter of the brain, not the eyes or ears</a:t>
            </a:r>
          </a:p>
          <a:p>
            <a:pPr lvl="0"/>
            <a:r>
              <a:rPr lang="en-US"/>
              <a:t>One has to talk to people in terms of their own experience; can they receive it?</a:t>
            </a:r>
          </a:p>
          <a:p>
            <a:pPr lvl="0"/>
            <a:r>
              <a:rPr lang="en-US"/>
              <a:t>This means that attempting to communicate "downward" is broken because it focuses on what </a:t>
            </a:r>
            <a:r>
              <a:rPr lang="en-US" i="true"/>
              <a:t>we</a:t>
            </a:r>
            <a:r>
              <a:rPr lang="en-US"/>
              <a:t> want to say</a:t>
            </a:r>
          </a:p>
          <a:p>
            <a:pPr lvl="0"/>
            <a:r>
              <a:rPr lang="en-US"/>
              <a:t>Instead, we have to start "upward", with the recipient</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Communication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Meetings as communication</a:t>
            </a:r>
          </a:p>
          <a:p>
            <a:pPr lvl="0"/>
            <a:r>
              <a:rPr lang="en-US" i="true"/>
              <a:t>**The problem with meetings often isn't the meeting itself**</a:t>
            </a:r>
          </a:p>
          <a:p>
            <a:pPr lvl="0"/>
            <a:r>
              <a:rPr lang="en-US" i="true"/>
              <a:t>**The problem is that the meeting was used instead of other possible communication approaches**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Communication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Analyzing the spectrum of communication</a:t>
            </a:r>
          </a:p>
          <a:p>
            <a:pPr lvl="0"/>
            <a:r>
              <a:rPr lang="en-US"/>
              <a:t>"Speed": how long does it take to do a round-trip?</a:t>
            </a:r>
          </a:p>
          <a:p>
            <a:pPr lvl="0"/>
            <a:r>
              <a:rPr lang="en-US"/>
              <a:t>"Senses": how many human senses get involved?</a:t>
            </a:r>
          </a:p>
          <a:p>
            <a:pPr lvl="1"/>
            <a:r>
              <a:rPr lang="en-US"/>
              <a:t>"That patient is dead, doctor." but with different tones</a:t>
            </a:r>
          </a:p>
          <a:p>
            <a:pPr lvl="0"/>
            <a:r>
              <a:rPr lang="en-US"/>
              <a:t>"Presence": the "certain something" to being together</a:t>
            </a:r>
          </a:p>
          <a:p>
            <a:pPr lvl="0"/>
            <a:r>
              <a:rPr lang="en-US"/>
              <a:t>"Time": synchronous vs asynchronous communication</a:t>
            </a:r>
          </a:p>
          <a:p>
            <a:pPr lvl="0"/>
            <a:r>
              <a:rPr lang="en-US"/>
              <a:t>"Persistence": how long does the communication remain?</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Communication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 few examples</a:t>
            </a:r>
          </a:p>
          <a:p>
            <a:pPr lvl="0"/>
            <a:r>
              <a:rPr lang="en-US"/>
              <a:t>In-person meeting:</a:t>
            </a:r>
          </a:p>
          <a:p>
            <a:pPr lvl="1"/>
            <a:r>
              <a:rPr lang="en-US"/>
              <a:t>fast, all senses, highly synchronous, high presence, no persistence</a:t>
            </a:r>
          </a:p>
          <a:p>
            <a:pPr lvl="0"/>
            <a:r>
              <a:rPr lang="en-US"/>
              <a:t>Email:</a:t>
            </a:r>
          </a:p>
          <a:p>
            <a:pPr lvl="1"/>
            <a:r>
              <a:rPr lang="en-US"/>
              <a:t>slow, single-sense (words), highly asynchronous, low-presence, somewhat persistent</a:t>
            </a:r>
          </a:p>
          <a:p>
            <a:pPr lvl="0"/>
            <a:r>
              <a:rPr lang="en-US"/>
              <a:t>SMS/Text messages:</a:t>
            </a:r>
          </a:p>
          <a:p>
            <a:pPr lvl="1"/>
            <a:r>
              <a:rPr lang="en-US"/>
              <a:t>fast, single-sense (words), highly asynchronous, low-presence, somewhat persistent</a:t>
            </a:r>
          </a:p>
          <a:p>
            <a:pPr lvl="0"/>
            <a:r>
              <a:rPr lang="en-US"/>
              <a:t>Wiki:</a:t>
            </a:r>
          </a:p>
          <a:p>
            <a:pPr lvl="1"/>
            <a:r>
              <a:rPr lang="en-US"/>
              <a:t>slow, single-sense (words), highly asynchronous, low-presence, highly persistent</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Everybody hates meetings</a:t>
            </a:r>
          </a:p>
          <a:p>
            <a:pPr lvl="0"/>
            <a:r>
              <a:rPr lang="en-US"/>
              <a:t>Then why do we have so many of them?</a:t>
            </a:r>
          </a:p>
          <a:p>
            <a:pPr lvl="0"/>
            <a:r>
              <a:rPr lang="en-US"/>
              <a:t>And why do we keep having them?</a:t>
            </a:r>
          </a:p>
          <a:p>
            <a:pPr lvl="0"/>
            <a:r>
              <a:rPr lang="en-US"/>
              <a:t>And ...</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Meeting Fundamentals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makes a good meeting tick?</a:t>
            </a:r>
            <a:endParaRPr lang="en-US" smtClean="0"/>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you've decided to have a meeting</a:t>
            </a:r>
          </a:p>
          <a:p>
            <a:pPr>
              <a:buNone/>
            </a:pPr>
            <a:r>
              <a:rPr lang="en-US"/>
              <a:t>"We meet because we need to have a synchronous gathering of two or more people for the purpose of achieving a common goal."</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Why do meetings fail?</a:t>
            </a:r>
          </a:p>
          <a:p>
            <a:pPr lvl="0"/>
            <a:r>
              <a:rPr lang="en-US"/>
              <a:t>Most meetings fail because they are </a:t>
            </a:r>
            <a:r>
              <a:rPr lang="en-US" i="true"/>
              <a:t>boring</a:t>
            </a:r>
          </a:p>
          <a:p>
            <a:pPr lvl="0"/>
            <a:r>
              <a:rPr lang="en-US"/>
              <a:t>And they are boring because they lack </a:t>
            </a:r>
            <a:r>
              <a:rPr lang="en-US" i="true"/>
              <a:t>conflict</a:t>
            </a:r>
          </a:p>
          <a:p>
            <a:pPr lvl="0"/>
            <a:r>
              <a:rPr lang="en-US" i="true"/>
              <a:t>(Yes, you heard/read that right)</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Consider: A lunch conversation</a:t>
            </a:r>
          </a:p>
          <a:p>
            <a:pPr lvl="0"/>
            <a:r>
              <a:rPr lang="en-US"/>
              <a:t>"How was your day?", he asked.</a:t>
            </a:r>
          </a:p>
          <a:p>
            <a:pPr lvl="0"/>
            <a:r>
              <a:rPr lang="en-US"/>
              <a:t>"Just another disagreement with Accounting. How was yours?"</a:t>
            </a:r>
          </a:p>
          <a:p>
            <a:pPr lvl="0"/>
            <a:r>
              <a:rPr lang="en-US"/>
              <a:t>"The usual."</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Consider: A lunch conversation</a:t>
            </a:r>
          </a:p>
          <a:p>
            <a:pPr lvl="0"/>
            <a:r>
              <a:rPr lang="en-US"/>
              <a:t>"How was your day?", he asked.</a:t>
            </a:r>
          </a:p>
          <a:p>
            <a:pPr lvl="0"/>
            <a:r>
              <a:rPr lang="en-US"/>
              <a:t>"Oh my GOD. That </a:t>
            </a:r>
            <a:r>
              <a:rPr lang="en-US" i="true"/>
              <a:t>jerk</a:t>
            </a:r>
            <a:r>
              <a:rPr lang="en-US"/>
              <a:t> Karl from Accounting rejected my expense report today, all because it wasn't submitted in SharePoint instead of in an Excel file. I'm </a:t>
            </a:r>
            <a:r>
              <a:rPr lang="en-US" i="true"/>
              <a:t>so</a:t>
            </a:r>
            <a:r>
              <a:rPr lang="en-US"/>
              <a:t> mad."</a:t>
            </a:r>
          </a:p>
          <a:p>
            <a:pPr lvl="0"/>
            <a:r>
              <a:rPr lang="en-US"/>
              <a:t>"Wow! What did you do next?"</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Consider: A lunch conversation</a:t>
            </a:r>
          </a:p>
          <a:p>
            <a:pPr lvl="0"/>
            <a:r>
              <a:rPr lang="en-US"/>
              <a:t>"How was your day?", he asked.</a:t>
            </a:r>
          </a:p>
          <a:p>
            <a:pPr lvl="0"/>
            <a:r>
              <a:rPr lang="en-US"/>
              <a:t>"Cut the crap, Karl. Why did you reject my expense report?"</a:t>
            </a:r>
          </a:p>
          <a:p>
            <a:pPr lvl="0"/>
            <a:r>
              <a:rPr lang="en-US"/>
              <a:t>"Janet, we've been over this. If it's not in SharePoint..."</a:t>
            </a:r>
          </a:p>
          <a:p>
            <a:pPr lvl="0"/>
            <a:r>
              <a:rPr lang="en-US"/>
              <a:t>"You Accounting folks and your 'SharePoint this, SharePoint that.' Can't you just accept that nobody </a:t>
            </a:r>
            <a:r>
              <a:rPr lang="en-US" i="true"/>
              <a:t>likes</a:t>
            </a:r>
            <a:r>
              <a:rPr lang="en-US"/>
              <a:t> using SharePoint?"</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power of conflict</a:t>
            </a:r>
          </a:p>
          <a:p>
            <a:pPr lvl="0"/>
            <a:r>
              <a:rPr lang="en-US"/>
              <a:t>Conflict draws us in, engages us</a:t>
            </a:r>
          </a:p>
          <a:p>
            <a:pPr lvl="1"/>
            <a:r>
              <a:rPr lang="en-US"/>
              <a:t>We are more engaged</a:t>
            </a:r>
          </a:p>
          <a:p>
            <a:pPr lvl="1"/>
            <a:r>
              <a:rPr lang="en-US"/>
              <a:t>We are more invested</a:t>
            </a:r>
          </a:p>
          <a:p>
            <a:pPr lvl="1"/>
            <a:r>
              <a:rPr lang="en-US"/>
              <a:t>We want to know the ending!</a:t>
            </a:r>
          </a:p>
          <a:p>
            <a:pPr lvl="0"/>
            <a:r>
              <a:rPr lang="en-US"/>
              <a:t>More importantly</a:t>
            </a:r>
          </a:p>
          <a:p>
            <a:pPr lvl="1"/>
            <a:r>
              <a:rPr lang="en-US"/>
              <a:t>conflict brings an opportunity for resolution</a:t>
            </a:r>
          </a:p>
          <a:p>
            <a:pPr lvl="0"/>
            <a:r>
              <a:rPr lang="en-US" i="true"/>
              <a:t>Drama drives purpose</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conflict inherent the meeting</a:t>
            </a:r>
          </a:p>
          <a:p>
            <a:pPr lvl="0"/>
            <a:r>
              <a:rPr lang="en-US"/>
              <a:t>If we need to debate something...</a:t>
            </a:r>
          </a:p>
          <a:p>
            <a:pPr lvl="1"/>
            <a:r>
              <a:rPr lang="en-US"/>
              <a:t>... it's because we disagree! Conflict!</a:t>
            </a:r>
          </a:p>
          <a:p>
            <a:pPr lvl="0"/>
            <a:r>
              <a:rPr lang="en-US"/>
              <a:t>If we are trying to 'align' on a point...</a:t>
            </a:r>
          </a:p>
          <a:p>
            <a:pPr lvl="1"/>
            <a:r>
              <a:rPr lang="en-US"/>
              <a:t>... it's because we have different ideas! Conflict!</a:t>
            </a:r>
          </a:p>
          <a:p>
            <a:pPr lvl="0"/>
            <a:r>
              <a:rPr lang="en-US"/>
              <a:t>Embrace the conflict! Encourage it!</a:t>
            </a:r>
          </a:p>
          <a:p>
            <a:pPr lvl="1"/>
            <a:r>
              <a:rPr lang="en-US" i="true"/>
              <a:t>if</a:t>
            </a:r>
            <a:r>
              <a:rPr lang="en-US"/>
              <a:t> your team is psych-safe, it's healthy and necessary</a:t>
            </a:r>
          </a:p>
          <a:p>
            <a:pPr lvl="1"/>
            <a:r>
              <a:rPr lang="en-US"/>
              <a:t>if they aren't, you have higher-priority issues</a:t>
            </a:r>
          </a:p>
          <a:p>
            <a:pPr lvl="0"/>
            <a:r>
              <a:rPr lang="en-US"/>
              <a:t>Make sure the conflict is around the decision, not the deciders</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Fundamentals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Why do meetings fail?</a:t>
            </a:r>
          </a:p>
          <a:p>
            <a:pPr lvl="0"/>
            <a:r>
              <a:rPr lang="en-US" i="true"/>
              <a:t>**Because they are boring, and they are boring because nothing actually changes. No conflicts are even allowed, much less resolved.**</a:t>
            </a:r>
          </a:p>
          <a:p>
            <a:pPr lvl="0"/>
            <a:r>
              <a:rPr lang="en-US" i="true"/>
              <a:t>**A meeting is only effective when its purpose is fulfilled.**</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Meeting Structure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Putting nuts and bolts on your meeting planning</a:t>
            </a:r>
            <a:endParaRPr lang="en-US" smtClean="0"/>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Everybody hates BAD meetings</a:t>
            </a:r>
          </a:p>
          <a:p>
            <a:pPr lvl="0"/>
            <a:r>
              <a:rPr lang="en-US"/>
              <a:t>They waste time</a:t>
            </a:r>
          </a:p>
          <a:p>
            <a:pPr lvl="0"/>
            <a:r>
              <a:rPr lang="en-US"/>
              <a:t>They never accomplish anything</a:t>
            </a:r>
          </a:p>
          <a:p>
            <a:pPr lvl="0"/>
            <a:r>
              <a:rPr lang="en-US"/>
              <a:t>They confuse more than they clarify</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How do you structure your meeting?</a:t>
            </a:r>
          </a:p>
          <a:p>
            <a:pPr lvl="0"/>
            <a:r>
              <a:rPr lang="en-US"/>
              <a:t>It begins with some preparation</a:t>
            </a:r>
          </a:p>
          <a:p>
            <a:pPr lvl="1"/>
            <a:r>
              <a:rPr lang="en-US"/>
              <a:t>around Before the meeting</a:t>
            </a:r>
          </a:p>
          <a:p>
            <a:pPr lvl="1"/>
            <a:r>
              <a:rPr lang="en-US"/>
              <a:t>for During the meeting</a:t>
            </a:r>
          </a:p>
          <a:p>
            <a:pPr lvl="1"/>
            <a:r>
              <a:rPr lang="en-US"/>
              <a:t>and After the meeting</a:t>
            </a:r>
          </a:p>
          <a:p>
            <a:pPr lvl="0"/>
            <a:r>
              <a:rPr lang="en-US"/>
              <a:t>It requires some "runtime" presence</a:t>
            </a:r>
          </a:p>
          <a:p>
            <a:pPr lvl="0"/>
            <a:r>
              <a:rPr lang="en-US"/>
              <a:t>It requires some post-meeting activity</a:t>
            </a:r>
          </a:p>
          <a:p>
            <a:pPr lvl="0"/>
            <a:r>
              <a:rPr lang="en-US"/>
              <a:t>It requires some post-mortem reflection</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Before</a:t>
            </a:r>
          </a:p>
          <a:p>
            <a:pPr lvl="0"/>
            <a:r>
              <a:rPr lang="en-US" b="true"/>
              <a:t>Purpose</a:t>
            </a:r>
            <a:r>
              <a:rPr lang="en-US"/>
              <a:t>: what needs discussing/deciding/etc?</a:t>
            </a:r>
          </a:p>
          <a:p>
            <a:pPr lvl="1"/>
            <a:r>
              <a:rPr lang="en-US" i="true"/>
              <a:t>single-threaded</a:t>
            </a:r>
          </a:p>
          <a:p>
            <a:pPr lvl="1"/>
            <a:r>
              <a:rPr lang="en-US" i="true"/>
              <a:t>clear</a:t>
            </a:r>
          </a:p>
          <a:p>
            <a:pPr lvl="1"/>
            <a:r>
              <a:rPr lang="en-US" i="true"/>
              <a:t>concrete</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Before</a:t>
            </a:r>
          </a:p>
          <a:p>
            <a:pPr lvl="0"/>
            <a:r>
              <a:rPr lang="en-US" b="true"/>
              <a:t>Participants</a:t>
            </a:r>
            <a:r>
              <a:rPr lang="en-US"/>
              <a:t>:</a:t>
            </a:r>
          </a:p>
          <a:p>
            <a:pPr lvl="1"/>
            <a:r>
              <a:rPr lang="en-US"/>
              <a:t>who </a:t>
            </a:r>
            <a:r>
              <a:rPr lang="en-US" i="true"/>
              <a:t>needs</a:t>
            </a:r>
            <a:r>
              <a:rPr lang="en-US"/>
              <a:t> to be there?</a:t>
            </a:r>
          </a:p>
          <a:p>
            <a:pPr lvl="1"/>
            <a:r>
              <a:rPr lang="en-US"/>
              <a:t>who will </a:t>
            </a:r>
            <a:r>
              <a:rPr lang="en-US" i="true"/>
              <a:t>want</a:t>
            </a:r>
            <a:r>
              <a:rPr lang="en-US"/>
              <a:t> to be there?</a:t>
            </a:r>
          </a:p>
          <a:p>
            <a:pPr lvl="1"/>
            <a:r>
              <a:rPr lang="en-US"/>
              <a:t>consider the 8-18-1800 Rule</a:t>
            </a:r>
          </a:p>
          <a:p>
            <a:pPr lvl="2"/>
            <a:r>
              <a:rPr lang="en-US"/>
              <a:t>decisions/solutions: no more than 8</a:t>
            </a:r>
          </a:p>
          <a:p>
            <a:pPr lvl="2"/>
            <a:r>
              <a:rPr lang="en-US"/>
              <a:t>brainstorming: no more than 18</a:t>
            </a:r>
          </a:p>
          <a:p>
            <a:pPr lvl="2"/>
            <a:r>
              <a:rPr lang="en-US"/>
              <a:t>one-way: up to 1800 (or more)</a:t>
            </a:r>
          </a:p>
          <a:p>
            <a:pPr lvl="1"/>
            <a:r>
              <a:rPr lang="en-US" i="true"/>
              <a:t>the more participants, the less participation</a:t>
            </a:r>
          </a:p>
          <a:p>
            <a:pPr lvl="1"/>
            <a:r>
              <a:rPr lang="en-US"/>
              <a:t>Roles: Facilitator, Timekeeper, Scribe, SME, Historian, Rep, Decision-Maker, Voter</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Before</a:t>
            </a:r>
          </a:p>
          <a:p>
            <a:pPr lvl="0"/>
            <a:r>
              <a:rPr lang="en-US" b="true"/>
              <a:t>"The Script"</a:t>
            </a:r>
            <a:r>
              <a:rPr lang="en-US"/>
              <a:t>: how will you structure this meeting? who speaks when? when do you want questions? do you need introductions?</a:t>
            </a:r>
          </a:p>
          <a:p>
            <a:pPr lvl="1"/>
            <a:r>
              <a:rPr lang="en-US"/>
              <a:t>this is where an agenda fits</a:t>
            </a:r>
          </a:p>
          <a:p>
            <a:pPr lvl="1"/>
            <a:r>
              <a:rPr lang="en-US" i="true"/>
              <a:t>Failing to plan is planning to fail.</a:t>
            </a:r>
          </a:p>
          <a:p>
            <a:pPr lvl="0"/>
            <a:r>
              <a:rPr lang="en-US" b="true"/>
              <a:t>Outcome</a:t>
            </a:r>
            <a:r>
              <a:rPr lang="en-US"/>
              <a:t>: what is/are the desired outcome(s) of the meeting? what form will it take? who is responsible (if any) for that outcome?</a:t>
            </a:r>
          </a:p>
          <a:p>
            <a:pPr lvl="1"/>
            <a:r>
              <a:rPr lang="en-US" i="true"/>
              <a:t>Any meeting that doesn't know its intended outcome is guaranteed to fail its purpose.</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Before</a:t>
            </a:r>
          </a:p>
          <a:p>
            <a:pPr lvl="0"/>
            <a:r>
              <a:rPr lang="en-US" b="true"/>
              <a:t>Capture</a:t>
            </a:r>
            <a:r>
              <a:rPr lang="en-US"/>
              <a:t>: how are we capturing the decision and discussion for later examination or distribution?</a:t>
            </a:r>
          </a:p>
          <a:p>
            <a:pPr lvl="1"/>
            <a:r>
              <a:rPr lang="en-US" i="true"/>
              <a:t>It's vastly preferable to only have a given meeting once.</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During</a:t>
            </a:r>
          </a:p>
          <a:p>
            <a:pPr lvl="0"/>
            <a:r>
              <a:rPr lang="en-US" b="true"/>
              <a:t>Facilitation</a:t>
            </a:r>
            <a:r>
              <a:rPr lang="en-US"/>
              <a:t>: </a:t>
            </a:r>
            <a:r>
              <a:rPr lang="en-US" i="true"/>
              <a:t>The facilitator's job is to make sure the meeting runs smoothly and achieves its goals.</a:t>
            </a:r>
          </a:p>
          <a:p>
            <a:pPr lvl="1"/>
            <a:r>
              <a:rPr lang="en-US"/>
              <a:t>starting on time</a:t>
            </a:r>
          </a:p>
          <a:p>
            <a:pPr lvl="1"/>
            <a:r>
              <a:rPr lang="en-US"/>
              <a:t>ending on time</a:t>
            </a:r>
          </a:p>
          <a:p>
            <a:pPr lvl="1"/>
            <a:r>
              <a:rPr lang="en-US"/>
              <a:t>breaks!</a:t>
            </a:r>
          </a:p>
          <a:p>
            <a:pPr lvl="1"/>
            <a:r>
              <a:rPr lang="en-US"/>
              <a:t>keeping the conversation flowing and psych-safe</a:t>
            </a:r>
          </a:p>
          <a:p>
            <a:pPr lvl="1"/>
            <a:r>
              <a:rPr lang="en-US"/>
              <a:t>logistics details</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During</a:t>
            </a:r>
          </a:p>
          <a:p>
            <a:pPr lvl="0"/>
            <a:r>
              <a:rPr lang="en-US" b="true"/>
              <a:t>Ground Rules</a:t>
            </a:r>
            <a:r>
              <a:rPr lang="en-US"/>
              <a:t>: </a:t>
            </a:r>
            <a:r>
              <a:rPr lang="en-US" i="true"/>
              <a:t>Make explicit the expectations how the meeting will run.</a:t>
            </a:r>
          </a:p>
          <a:p>
            <a:pPr lvl="1"/>
            <a:r>
              <a:rPr lang="en-US"/>
              <a:t>"One conversation at a time"</a:t>
            </a:r>
          </a:p>
          <a:p>
            <a:pPr lvl="1"/>
            <a:r>
              <a:rPr lang="en-US"/>
              <a:t>"One topic at a time"</a:t>
            </a:r>
          </a:p>
          <a:p>
            <a:pPr lvl="1"/>
            <a:r>
              <a:rPr lang="en-US"/>
              <a:t>"Land the plane" - be succinct and to the point</a:t>
            </a:r>
          </a:p>
          <a:p>
            <a:pPr lvl="1"/>
            <a:r>
              <a:rPr lang="en-US"/>
              <a:t>"Share the air" - make sure everyone gets equal "air time"</a:t>
            </a:r>
          </a:p>
          <a:p>
            <a:pPr lvl="1"/>
            <a:r>
              <a:rPr lang="en-US"/>
              <a:t>"Silence denotes agreement"</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During</a:t>
            </a:r>
          </a:p>
          <a:p>
            <a:pPr lvl="0"/>
            <a:r>
              <a:rPr lang="en-US" b="true"/>
              <a:t>Distractions</a:t>
            </a:r>
            <a:r>
              <a:rPr lang="en-US"/>
              <a:t>:</a:t>
            </a:r>
          </a:p>
          <a:p>
            <a:pPr lvl="1"/>
            <a:r>
              <a:rPr lang="en-US"/>
              <a:t>distractions can ruin a meeting</a:t>
            </a:r>
          </a:p>
          <a:p>
            <a:pPr lvl="1"/>
            <a:r>
              <a:rPr lang="en-US" i="true"/>
              <a:t>do not assume intent</a:t>
            </a:r>
          </a:p>
          <a:p>
            <a:pPr lvl="1"/>
            <a:r>
              <a:rPr lang="en-US"/>
              <a:t>listen, validate, probe, redirect</a:t>
            </a:r>
          </a:p>
          <a:p>
            <a:pPr lvl="1"/>
            <a:r>
              <a:rPr lang="en-US"/>
              <a:t>(make sure the ground rules cover this)</a:t>
            </a:r>
          </a:p>
          <a:p>
            <a:pPr lvl="1"/>
            <a:r>
              <a:rPr lang="en-US"/>
              <a:t>consider the Jellyfish Technique</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During</a:t>
            </a:r>
          </a:p>
          <a:p>
            <a:pPr lvl="0"/>
            <a:r>
              <a:rPr lang="en-US" b="true"/>
              <a:t>Achieve the Outcome</a:t>
            </a:r>
            <a:r>
              <a:rPr lang="en-US"/>
              <a:t>:</a:t>
            </a:r>
          </a:p>
          <a:p>
            <a:pPr lvl="1"/>
            <a:r>
              <a:rPr lang="en-US"/>
              <a:t>make sure you achieve the desired outcome</a:t>
            </a:r>
          </a:p>
          <a:p>
            <a:pPr lvl="1"/>
            <a:r>
              <a:rPr lang="en-US"/>
              <a:t>this is the Facilitator's biggest responsibility</a:t>
            </a:r>
          </a:p>
          <a:p>
            <a:pPr lvl="0"/>
            <a:r>
              <a:rPr lang="en-US" b="true"/>
              <a:t>Declare the Outcome</a:t>
            </a:r>
            <a:r>
              <a:rPr lang="en-US"/>
              <a:t>:</a:t>
            </a:r>
          </a:p>
          <a:p>
            <a:pPr lvl="1"/>
            <a:r>
              <a:rPr lang="en-US"/>
              <a:t>at the end of the meeting, </a:t>
            </a:r>
            <a:r>
              <a:rPr lang="en-US" i="true"/>
              <a:t>repeat the outcome out loud</a:t>
            </a:r>
          </a:p>
          <a:p>
            <a:pPr lvl="1"/>
            <a:r>
              <a:rPr lang="en-US"/>
              <a:t>humans like ceremonies</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After</a:t>
            </a:r>
          </a:p>
          <a:p>
            <a:pPr lvl="0"/>
            <a:r>
              <a:rPr lang="en-US" b="true"/>
              <a:t>Distribution</a:t>
            </a:r>
            <a:r>
              <a:rPr lang="en-US"/>
              <a:t>:</a:t>
            </a:r>
          </a:p>
          <a:p>
            <a:pPr lvl="1"/>
            <a:r>
              <a:rPr lang="en-US"/>
              <a:t>send out whatever the Scribe was capturing</a:t>
            </a:r>
          </a:p>
          <a:p>
            <a:pPr lvl="1"/>
            <a:r>
              <a:rPr lang="en-US"/>
              <a:t>ideally within 24 (business) hours of the meeting's end</a:t>
            </a:r>
          </a:p>
          <a:p>
            <a:pPr lvl="1"/>
            <a:r>
              <a:rPr lang="en-US"/>
              <a:t>keep in mind the notes will probably require some "cleanup"</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But people like GOOD meetings</a:t>
            </a:r>
          </a:p>
          <a:p>
            <a:pPr lvl="0"/>
            <a:r>
              <a:rPr lang="en-US"/>
              <a:t>They set direction</a:t>
            </a:r>
          </a:p>
          <a:p>
            <a:pPr lvl="0"/>
            <a:r>
              <a:rPr lang="en-US"/>
              <a:t>They answer questions</a:t>
            </a:r>
          </a:p>
          <a:p>
            <a:pPr lvl="0"/>
            <a:r>
              <a:rPr lang="en-US"/>
              <a:t>They brainstorm past obstacles</a:t>
            </a:r>
          </a:p>
          <a:p>
            <a:pPr lvl="0"/>
            <a:r>
              <a:rPr lang="en-US"/>
              <a:t>They help us understand</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After</a:t>
            </a:r>
          </a:p>
          <a:p>
            <a:pPr lvl="0"/>
            <a:r>
              <a:rPr lang="en-US" b="true"/>
              <a:t>Follow-up on the follow-ups</a:t>
            </a:r>
            <a:r>
              <a:rPr lang="en-US"/>
              <a:t>:</a:t>
            </a:r>
          </a:p>
          <a:p>
            <a:pPr lvl="1"/>
            <a:r>
              <a:rPr lang="en-US"/>
              <a:t>touch base with each person who had an action item</a:t>
            </a:r>
          </a:p>
          <a:p>
            <a:pPr lvl="1"/>
            <a:r>
              <a:rPr lang="en-US"/>
              <a:t>people forget things</a:t>
            </a:r>
          </a:p>
          <a:p>
            <a:pPr lvl="1"/>
            <a:r>
              <a:rPr lang="en-US"/>
              <a:t>make sure expectations are aligned and agreed</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Meeting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After</a:t>
            </a:r>
          </a:p>
          <a:p>
            <a:pPr lvl="0"/>
            <a:r>
              <a:rPr lang="en-US" b="true"/>
              <a:t>Retro</a:t>
            </a:r>
            <a:r>
              <a:rPr lang="en-US"/>
              <a:t>:</a:t>
            </a:r>
          </a:p>
          <a:p>
            <a:pPr lvl="1"/>
            <a:r>
              <a:rPr lang="en-US"/>
              <a:t>what went well?</a:t>
            </a:r>
          </a:p>
          <a:p>
            <a:pPr lvl="1"/>
            <a:r>
              <a:rPr lang="en-US"/>
              <a:t>what could be improved?</a:t>
            </a:r>
          </a:p>
          <a:p>
            <a:pPr lvl="1"/>
            <a:r>
              <a:rPr lang="en-US"/>
              <a:t>what went poorly?</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 Meeting Ontology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Meetings and their goals</a:t>
            </a:r>
            <a:endParaRPr lang="en-US" smtClean="0"/>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Meeting Ontology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Daily Standup</a:t>
            </a:r>
          </a:p>
          <a:p>
            <a:pPr lvl="0"/>
            <a:r>
              <a:rPr lang="en-US"/>
              <a:t>Goal: take the team's pulse</a:t>
            </a:r>
          </a:p>
          <a:p>
            <a:pPr lvl="0"/>
            <a:r>
              <a:rPr lang="en-US"/>
              <a:t>Participants: you, your team</a:t>
            </a:r>
          </a:p>
          <a:p>
            <a:pPr lvl="0"/>
            <a:r>
              <a:rPr lang="en-US"/>
              <a:t>Mechanism: varies; most prefer fast, high-sync, high-presence</a:t>
            </a:r>
          </a:p>
          <a:p>
            <a:pPr lvl="0"/>
            <a:r>
              <a:rPr lang="en-US"/>
              <a:t>Conduct: short, focused</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Meeting Ontology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Weekly 1:1</a:t>
            </a:r>
          </a:p>
          <a:p>
            <a:pPr lvl="0"/>
            <a:r>
              <a:rPr lang="en-US"/>
              <a:t>Goal: take the direct's pulse</a:t>
            </a:r>
          </a:p>
          <a:p>
            <a:pPr lvl="0"/>
            <a:r>
              <a:rPr lang="en-US"/>
              <a:t>Participants: you, your direct (never more than that)</a:t>
            </a:r>
          </a:p>
          <a:p>
            <a:pPr lvl="0"/>
            <a:r>
              <a:rPr lang="en-US"/>
              <a:t>Mechanism: </a:t>
            </a:r>
            <a:r>
              <a:rPr lang="en-US" i="true"/>
              <a:t>always</a:t>
            </a:r>
            <a:r>
              <a:rPr lang="en-US"/>
              <a:t> needs to be high presence</a:t>
            </a:r>
          </a:p>
          <a:p>
            <a:pPr lvl="0"/>
            <a:r>
              <a:rPr lang="en-US"/>
              <a:t>Conduct: this is not a status report</a:t>
            </a:r>
          </a:p>
          <a:p>
            <a:pPr lvl="0"/>
            <a:r>
              <a:rPr lang="en-US"/>
              <a:t>Some interesting prompts:</a:t>
            </a:r>
          </a:p>
          <a:p>
            <a:pPr lvl="1"/>
            <a:r>
              <a:rPr lang="en-US"/>
              <a:t>"What 3 words describe the atmosphere here lately?"</a:t>
            </a:r>
          </a:p>
          <a:p>
            <a:pPr lvl="1"/>
            <a:r>
              <a:rPr lang="en-US"/>
              <a:t>"What keeps you up at night?"</a:t>
            </a:r>
          </a:p>
          <a:p>
            <a:pPr lvl="1"/>
            <a:r>
              <a:rPr lang="en-US"/>
              <a:t>"Who's the most stressed person on the team right now?"</a:t>
            </a:r>
          </a:p>
          <a:p>
            <a:pPr lvl="1"/>
            <a:r>
              <a:rPr lang="en-US"/>
              <a:t>"Tell me a skill you want to level-up"</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Meeting Ontology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Sprint planning; Demos; Retros</a:t>
            </a:r>
          </a:p>
          <a:p>
            <a:pPr lvl="0"/>
            <a:r>
              <a:rPr lang="en-US"/>
              <a:t>Goal: depends on the meeting</a:t>
            </a:r>
          </a:p>
          <a:p>
            <a:pPr lvl="0"/>
            <a:r>
              <a:rPr lang="en-US"/>
              <a:t>Participants: you, your team, possibly others</a:t>
            </a:r>
          </a:p>
          <a:p>
            <a:pPr lvl="1"/>
            <a:r>
              <a:rPr lang="en-US"/>
              <a:t>retros should never include outsiders though</a:t>
            </a:r>
          </a:p>
          <a:p>
            <a:pPr lvl="0"/>
            <a:r>
              <a:rPr lang="en-US"/>
              <a:t>Mechanism: varies, depending on participant flexibility</a:t>
            </a:r>
          </a:p>
          <a:p>
            <a:pPr lvl="0"/>
            <a:r>
              <a:rPr lang="en-US"/>
              <a:t>Conduct: put together a strong agenda, and stick to it</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Meeting Ontology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Team meetings (weekly or monthly)</a:t>
            </a:r>
          </a:p>
          <a:p>
            <a:pPr lvl="0"/>
            <a:r>
              <a:rPr lang="en-US"/>
              <a:t>Goal(s):</a:t>
            </a:r>
          </a:p>
          <a:p>
            <a:pPr lvl="1"/>
            <a:r>
              <a:rPr lang="en-US"/>
              <a:t>dispense "news from above"</a:t>
            </a:r>
          </a:p>
          <a:p>
            <a:pPr lvl="1"/>
            <a:r>
              <a:rPr lang="en-US"/>
              <a:t>team news and/or topics</a:t>
            </a:r>
          </a:p>
          <a:p>
            <a:pPr lvl="1"/>
            <a:r>
              <a:rPr lang="en-US"/>
              <a:t>open-floor discussions</a:t>
            </a:r>
          </a:p>
          <a:p>
            <a:pPr lvl="1"/>
            <a:r>
              <a:rPr lang="en-US"/>
              <a:t>often, socialize</a:t>
            </a:r>
          </a:p>
          <a:p>
            <a:pPr lvl="0"/>
            <a:r>
              <a:rPr lang="en-US"/>
              <a:t>Participants: you, your team, possibly others</a:t>
            </a:r>
          </a:p>
          <a:p>
            <a:pPr lvl="0"/>
            <a:r>
              <a:rPr lang="en-US"/>
              <a:t>Mechanism: fast, high-presence</a:t>
            </a:r>
          </a:p>
          <a:p>
            <a:pPr lvl="0"/>
            <a:r>
              <a:rPr lang="en-US"/>
              <a:t>Conduct: get the necessary stuff done up front, then relax</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Meeting Ontology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Strategic planning</a:t>
            </a:r>
          </a:p>
          <a:p>
            <a:pPr lvl="0"/>
            <a:r>
              <a:rPr lang="en-US"/>
              <a:t>Goal: team-wide "big picture" planning</a:t>
            </a:r>
          </a:p>
          <a:p>
            <a:pPr lvl="0"/>
            <a:r>
              <a:rPr lang="en-US"/>
              <a:t>Participants: you, your team, your boss, your skip</a:t>
            </a:r>
          </a:p>
          <a:p>
            <a:pPr lvl="0"/>
            <a:r>
              <a:rPr lang="en-US"/>
              <a:t>Mechanism: this is usually a brainstorming meeting</a:t>
            </a:r>
          </a:p>
          <a:p>
            <a:pPr lvl="0"/>
            <a:r>
              <a:rPr lang="en-US"/>
              <a:t>Conduct: set some topics, focus on the highest-priority</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Meeting Ontology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Others</a:t>
            </a:r>
          </a:p>
          <a:p>
            <a:pPr lvl="0"/>
            <a:r>
              <a:rPr lang="en-US"/>
              <a:t>1:1s w/peers</a:t>
            </a:r>
          </a:p>
          <a:p>
            <a:pPr lvl="0"/>
            <a:r>
              <a:rPr lang="en-US"/>
              <a:t>1:1s w/partners</a:t>
            </a:r>
          </a:p>
          <a:p>
            <a:pPr lvl="0"/>
            <a:r>
              <a:rPr lang="en-US"/>
              <a:t>Vendor briefings</a:t>
            </a:r>
          </a:p>
          <a:p>
            <a:pPr lvl="0"/>
            <a:r>
              <a:rPr lang="en-US"/>
              <a:t>Budget discussions</a:t>
            </a:r>
          </a:p>
          <a:p>
            <a:pPr lvl="0"/>
            <a:r>
              <a:rPr lang="en-US"/>
              <a:t>... the list is endless</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Meetings don't have to suck</a:t>
            </a:r>
          </a:p>
          <a:p>
            <a:pPr lvl="0"/>
            <a:r>
              <a:rPr lang="en-US"/>
              <a:t>know what your goals are</a:t>
            </a:r>
          </a:p>
          <a:p>
            <a:pPr lvl="0"/>
            <a:r>
              <a:rPr lang="en-US"/>
              <a:t>know what your options are</a:t>
            </a:r>
          </a:p>
          <a:p>
            <a:pPr lvl="0"/>
            <a:r>
              <a:rPr lang="en-US"/>
              <a:t>choose your approach appropriately</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Have GOOD meetings</a:t>
            </a:r>
          </a:p>
          <a:p>
            <a:pPr lvl="0"/>
            <a:r>
              <a:rPr lang="en-US"/>
              <a:t>and don't have bad ones!</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to go to get more</a:t>
            </a:r>
            <a:endParaRPr lang="en-US" smtClean="0"/>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Books</a:t>
            </a:r>
          </a:p>
          <a:p>
            <a:pPr lvl="0"/>
            <a:r>
              <a:rPr lang="en-US" i="true"/>
              <a:t>Meeting Design</a:t>
            </a:r>
            <a:r>
              <a:rPr lang="en-US"/>
              <a:t>, by Hoffman</a:t>
            </a:r>
          </a:p>
          <a:p>
            <a:pPr lvl="0"/>
            <a:r>
              <a:rPr lang="en-US" i="true"/>
              <a:t>Death by Meeting</a:t>
            </a:r>
            <a:r>
              <a:rPr lang="en-US"/>
              <a:t>, by Lencioni</a:t>
            </a:r>
          </a:p>
          <a:p>
            <a:pPr lvl="0"/>
            <a:r>
              <a:rPr lang="en-US" i="true"/>
              <a:t>Making Every Meeting Matter</a:t>
            </a:r>
            <a:r>
              <a:rPr lang="en-US"/>
              <a:t>, HBR Guide</a:t>
            </a:r>
          </a:p>
          <a:p>
            <a:pPr lvl="0"/>
            <a:r>
              <a:rPr lang="en-US" i="true"/>
              <a:t>The Surprising Science of Meetings</a:t>
            </a:r>
            <a:r>
              <a:rPr lang="en-US"/>
              <a:t>, by Rogelberg</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meetings?</a:t>
            </a:r>
          </a:p>
          <a:p>
            <a:pPr lvl="0"/>
            <a:r>
              <a:rPr lang="en-US"/>
              <a:t>What makes a meeting?</a:t>
            </a:r>
          </a:p>
          <a:p>
            <a:pPr lvl="0"/>
            <a:r>
              <a:rPr lang="en-US"/>
              <a:t>Why do we have them?</a:t>
            </a:r>
          </a:p>
          <a:p>
            <a:pPr lvl="0"/>
            <a:r>
              <a:rPr lang="en-US"/>
              <a:t>What alternatives are there?</a:t>
            </a:r>
          </a:p>
          <a:p>
            <a:pPr lvl="0"/>
            <a:r>
              <a:rPr lang="en-US"/>
              <a:t>When do we need to have them?</a:t>
            </a:r>
          </a:p>
          <a:p>
            <a:pPr lvl="0"/>
            <a:r>
              <a:rPr lang="en-US"/>
              <a:t>What makes a meeting bad or good?</a:t>
            </a:r>
          </a:p>
          <a:p>
            <a:pPr lvl="0"/>
            <a:r>
              <a:rPr lang="en-US"/>
              <a:t>How do we have good meetings?</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Assumptions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I'm assuming about you</a:t>
            </a:r>
          </a:p>
          <a:p>
            <a:pPr lvl="0"/>
            <a:r>
              <a:rPr lang="en-US"/>
              <a:t>You are a team lead/manager of a team</a:t>
            </a:r>
          </a:p>
          <a:p>
            <a:pPr lvl="1"/>
            <a:r>
              <a:rPr lang="en-US"/>
              <a:t>You "own" meetings (not all of them)</a:t>
            </a:r>
          </a:p>
          <a:p>
            <a:pPr lvl="1"/>
            <a:r>
              <a:rPr lang="en-US"/>
              <a:t>You want your meetings to not suck</a:t>
            </a:r>
          </a:p>
          <a:p>
            <a:pPr lvl="0"/>
            <a:r>
              <a:rPr lang="en-US"/>
              <a:t>... or you are interested in becoming one</a:t>
            </a:r>
          </a:p>
          <a:p>
            <a:pPr lvl="0"/>
            <a:r>
              <a:rPr lang="en-US"/>
              <a:t>You understand the term "psychological safety"</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What/why are meetings?</a:t>
            </a:r>
            <a:endParaRPr lang="en-US" smtClean="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Meetings</a:t>
            </a:r>
          </a:p>
          <a:p>
            <a:pPr lvl="0"/>
            <a:r>
              <a:rPr lang="en-US"/>
              <a:t>Software development is a </a:t>
            </a:r>
            <a:r>
              <a:rPr lang="en-US" i="true"/>
              <a:t>team sport</a:t>
            </a:r>
          </a:p>
          <a:p>
            <a:pPr lvl="0"/>
            <a:r>
              <a:rPr lang="en-US"/>
              <a:t>... which means we </a:t>
            </a:r>
            <a:r>
              <a:rPr lang="en-US" i="true"/>
              <a:t>need</a:t>
            </a:r>
            <a:r>
              <a:rPr lang="en-US"/>
              <a:t> to communicate</a:t>
            </a:r>
          </a:p>
          <a:p>
            <a:pPr lvl="0"/>
            <a:r>
              <a:rPr lang="en-US"/>
              <a:t>... or risk all sorts of Bad Things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Meetings! Clearly, if there is one topic that everyone inside of a technology organization loves to hold up as the single most responsible thing for why nothing gets done, it's the loathesome meeting. Too many long meetings, too many people in meetings, too many boring meetings, too many... meetings.
And yet? They're a necessary and critical part of getting our job done, as evidenced by the fact that whenever we get stuck, we call a meeting. We walk over to a coworker's desk, we put a message into Slack, we send an email... we do dozens of things that are all meetings--but without the PowerPoint.
What if the problem isn't the meeting, but the way we understand and practice them?
In this talk, we'll go over meetings--the good, the bad, the ugly--and talk about how you, as a leader of your team and in your company, can make sure your meetings don't suck.
</dc:description>
  <cp:keywords>Management</cp:keywords>
  <dcterms:modified xsi:type="dcterms:W3CDTF">2011-08-01T06:04:30Z</dcterms:modified>
  <cp:revision>1</cp:revision>
  <dc:subject>Management</dc:subject>
  <dc:title>Busy Manager's Guide to Successful Meetings</dc:title>
</cp:coreProperties>
</file>