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10" Target="slides/slide5.xml" Type="http://schemas.openxmlformats.org/officeDocument/2006/relationships/slide"/><Relationship Id="rId11" Target="slides/slide6.xml" Type="http://schemas.openxmlformats.org/officeDocument/2006/relationships/slide"/><Relationship Id="rId12" Target="slides/slide7.xml" Type="http://schemas.openxmlformats.org/officeDocument/2006/relationships/slide"/><Relationship Id="rId13" Target="slides/slide8.xml" Type="http://schemas.openxmlformats.org/officeDocument/2006/relationships/slide"/><Relationship Id="rId14" Target="slides/slide9.xml" Type="http://schemas.openxmlformats.org/officeDocument/2006/relationships/slide"/><Relationship Id="rId15" Target="slides/slide10.xml" Type="http://schemas.openxmlformats.org/officeDocument/2006/relationships/slide"/><Relationship Id="rId16" Target="slides/slide11.xml" Type="http://schemas.openxmlformats.org/officeDocument/2006/relationships/slide"/><Relationship Id="rId17" Target="slides/slide12.xml" Type="http://schemas.openxmlformats.org/officeDocument/2006/relationships/slide"/><Relationship Id="rId18" Target="slides/slide13.xml" Type="http://schemas.openxmlformats.org/officeDocument/2006/relationships/slide"/><Relationship Id="rId19" Target="slides/slide14.xml" Type="http://schemas.openxmlformats.org/officeDocument/2006/relationships/slide"/><Relationship Id="rId2" Target="presProps.xml" Type="http://schemas.openxmlformats.org/officeDocument/2006/relationships/presProps"/><Relationship Id="rId20" Target="slides/slide15.xml" Type="http://schemas.openxmlformats.org/officeDocument/2006/relationships/slide"/><Relationship Id="rId21" Target="slides/slide16.xml" Type="http://schemas.openxmlformats.org/officeDocument/2006/relationships/slide"/><Relationship Id="rId22" Target="slides/slide17.xml" Type="http://schemas.openxmlformats.org/officeDocument/2006/relationships/slide"/><Relationship Id="rId23" Target="slides/slide18.xml" Type="http://schemas.openxmlformats.org/officeDocument/2006/relationships/slide"/><Relationship Id="rId24" Target="slides/slide19.xml" Type="http://schemas.openxmlformats.org/officeDocument/2006/relationships/slide"/><Relationship Id="rId25" Target="slides/slide20.xml" Type="http://schemas.openxmlformats.org/officeDocument/2006/relationships/slide"/><Relationship Id="rId26" Target="slides/slide21.xml" Type="http://schemas.openxmlformats.org/officeDocument/2006/relationships/slide"/><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 Id="rId7" Target="slides/slide2.xml" Type="http://schemas.openxmlformats.org/officeDocument/2006/relationships/slide"/><Relationship Id="rId8" Target="slides/slide3.xml" Type="http://schemas.openxmlformats.org/officeDocument/2006/relationships/slide"/><Relationship Id="rId9" Target="slides/slide4.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_rels/slide1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2.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3.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4.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18.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1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0.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21.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3.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4.xml.rels><?xml version="1.0" encoding="UTF-8" standalone="no"?><Relationships xmlns="http://schemas.openxmlformats.org/package/2006/relationships"><Relationship Id="rId1" Target="../slideLayouts/slideLayout3.xml" Type="http://schemas.openxmlformats.org/officeDocument/2006/relationships/slideLayout"/></Relationships>
</file>

<file path=ppt/slides/_rels/slide5.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6.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7.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8.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_rels/slide9.xml.rels><?xml version="1.0" encoding="UTF-8" standalone="no"?><Relationships xmlns="http://schemas.openxmlformats.org/package/2006/relationships"><Relationship Id="rId1" Target="../slideLayouts/slideLayout2.xml" Type="http://schemas.openxmlformats.org/officeDocument/2006/relationships/slideLayout"/></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Busy Java Developer's Guide</a:t>
            </a:r>
          </a:p>
          <a:p>
            <a:r>
              <a:rPr lang="en-US"/>
              <a:t>to REST Frameworks</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slides/slide1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Advantages</a:t>
            </a:r>
          </a:p>
          <a:p>
            <a:pPr lvl="0"/>
            <a:r>
              <a:rPr lang="en-US"/>
              <a:t>REST provides "anarchic scalability"</a:t>
            </a:r>
            <a:r>
              <a:rPr lang="en-US"/>
              <a:t>--- assumes there is no one central entity of control</a:t>
            </a:r>
            <a:r>
              <a:rPr lang="en-US"/>
              <a:t>--- architectural elements must continue operating when subjected to unexpected load ("the Slashdot effect")</a:t>
            </a:r>
          </a:p>
          <a:p>
            <a:pPr lvl="0"/>
            <a:r>
              <a:rPr lang="en-US"/>
              <a:t>REST allows for independent deployment</a:t>
            </a:r>
            <a:r>
              <a:rPr lang="en-US"/>
              <a:t>--- hardware/software can be introduced over time w/o breaking clients (the power of the URI and DNS)</a:t>
            </a:r>
            <a:r>
              <a:rPr lang="en-US"/>
              <a:t>--- not all participants need change/evolve simultaneously</a:t>
            </a:r>
          </a:p>
          <a:p>
            <a:pPr lvl="0"/>
            <a:r>
              <a:rPr lang="en-US"/>
              <a:t>REST returns us to simplicity</a:t>
            </a:r>
            <a:r>
              <a:rPr lang="en-US"/>
              <a:t>--- it's all URLs, HTTP, and HTML/XML; nothing else</a:t>
            </a:r>
          </a:p>
        </p:txBody>
      </p:sp>
    </p:spTree>
  </p:cSld>
  <p:clrMapOvr>
    <a:masterClrMapping/>
  </p:clrMapOvr>
</p:sld>
</file>

<file path=ppt/slides/slide1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Disadvantages</a:t>
            </a:r>
          </a:p>
          <a:p>
            <a:pPr lvl="0"/>
            <a:r>
              <a:rPr lang="en-US"/>
              <a:t>REST depends a great deal on underlying technology</a:t>
            </a:r>
          </a:p>
          <a:p>
            <a:pPr lvl="1"/>
            <a:r>
              <a:rPr lang="en-US"/>
              <a:t>HTTP uses simple name/value pairs for headers</a:t>
            </a:r>
          </a:p>
          <a:p>
            <a:pPr lvl="1"/>
            <a:r>
              <a:rPr lang="en-US"/>
              <a:t>this leaves out complex headers (a la WS-Sec)</a:t>
            </a:r>
          </a:p>
          <a:p>
            <a:pPr lvl="0"/>
            <a:r>
              <a:rPr lang="en-US"/>
              <a:t>REST requires a loosely-bound API</a:t>
            </a:r>
          </a:p>
          <a:p>
            <a:pPr lvl="1"/>
            <a:r>
              <a:rPr lang="en-US"/>
              <a:t>"interface genericity"</a:t>
            </a:r>
          </a:p>
          <a:p>
            <a:pPr lvl="1"/>
            <a:r>
              <a:rPr lang="en-US"/>
              <a:t>no metadata constructs to key from</a:t>
            </a:r>
          </a:p>
          <a:p>
            <a:pPr lvl="0"/>
            <a:r>
              <a:rPr lang="en-US"/>
              <a:t>REST requires more work on your part</a:t>
            </a:r>
          </a:p>
        </p:txBody>
      </p:sp>
    </p:spTree>
  </p:cSld>
  <p:clrMapOvr>
    <a:masterClrMapping/>
  </p:clrMapOvr>
</p:sld>
</file>

<file path=ppt/slides/slide1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HTTP</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Who, what, why...?</a:t>
            </a:r>
            <a:endParaRPr lang="en-US" smtClean="0"/>
          </a:p>
        </p:txBody>
      </p:sp>
    </p:spTree>
  </p:cSld>
  <p:clrMapOvr>
    <a:masterClrMapping/>
  </p:clrMapOvr>
</p:sld>
</file>

<file path=ppt/slides/slide1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HyperText Transfer Protocol</a:t>
            </a:r>
          </a:p>
          <a:p>
            <a:pPr lvl="0"/>
            <a:r>
              <a:rPr lang="en-US"/>
              <a:t>Part of the World Wide Web experiments</a:t>
            </a:r>
          </a:p>
          <a:p>
            <a:pPr lvl="0"/>
            <a:r>
              <a:rPr lang="en-US"/>
              <a:t>Designed to be:</a:t>
            </a:r>
          </a:p>
          <a:p>
            <a:pPr lvl="1"/>
            <a:r>
              <a:rPr lang="en-US"/>
              <a:t>simple</a:t>
            </a:r>
          </a:p>
          <a:p>
            <a:pPr lvl="1"/>
            <a:r>
              <a:rPr lang="en-US"/>
              <a:t>content-agnostic</a:t>
            </a:r>
          </a:p>
          <a:p>
            <a:pPr lvl="1"/>
            <a:r>
              <a:rPr lang="en-US"/>
              <a:t>platform-agnostic</a:t>
            </a:r>
          </a:p>
          <a:p>
            <a:pPr lvl="1"/>
            <a:r>
              <a:rPr lang="en-US"/>
              <a:t>referral (to another server) capability</a:t>
            </a:r>
          </a:p>
          <a:p>
            <a:pPr lvl="1"/>
            <a:r>
              <a:rPr lang="en-US"/>
              <a:t>minimal to zero administrative overhead</a:t>
            </a:r>
          </a:p>
          <a:p>
            <a:pPr lvl="1"/>
            <a:r>
              <a:rPr lang="en-US"/>
              <a:t>format negotiation</a:t>
            </a:r>
          </a:p>
          <a:p>
            <a:pPr lvl="1"/>
            <a:r>
              <a:rPr lang="en-US"/>
              <a:t>operate over standard infrastructure (TCP/IP)</a:t>
            </a:r>
          </a:p>
        </p:txBody>
      </p:sp>
    </p:spTree>
  </p:cSld>
  <p:clrMapOvr>
    <a:masterClrMapping/>
  </p:clrMapOvr>
</p:sld>
</file>

<file path=ppt/slides/slide1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 has seen few revisions</a:t>
            </a:r>
          </a:p>
          <a:p>
            <a:pPr lvl="0"/>
            <a:r>
              <a:rPr lang="en-US"/>
              <a:t>HTTP 0.9: Original proposal (1991) by TBL</a:t>
            </a:r>
          </a:p>
          <a:p>
            <a:pPr lvl="0"/>
            <a:r>
              <a:rPr lang="en-US"/>
              <a:t>HTTP 1.0: 1991 - 1995 saw rapid growth/adoption</a:t>
            </a:r>
          </a:p>
          <a:p>
            <a:pPr lvl="0"/>
            <a:r>
              <a:rPr lang="en-US"/>
              <a:t>HTTP 1.1: Internet standard status (95 - 99)</a:t>
            </a:r>
          </a:p>
          <a:p>
            <a:pPr lvl="0"/>
            <a:r>
              <a:rPr lang="en-US"/>
              <a:t>numerous proposals to enhance 1.1 since</a:t>
            </a:r>
          </a:p>
          <a:p>
            <a:pPr lvl="1"/>
            <a:r>
              <a:rPr lang="en-US"/>
              <a:t>nothing officially adopted (or even taking root)</a:t>
            </a:r>
          </a:p>
        </p:txBody>
      </p:sp>
    </p:spTree>
  </p:cSld>
  <p:clrMapOvr>
    <a:masterClrMapping/>
  </p:clrMapOvr>
</p:sld>
</file>

<file path=ppt/slides/slide1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 is now the de facto standard protocol of the Internet</a:t>
            </a:r>
          </a:p>
          <a:p>
            <a:pPr lvl="0"/>
            <a:r>
              <a:rPr lang="en-US"/>
              <a:t>for better or for worse</a:t>
            </a:r>
          </a:p>
          <a:p>
            <a:pPr lvl="0"/>
            <a:r>
              <a:rPr lang="en-US"/>
              <a:t>to the point of supplanting other more specific protocols</a:t>
            </a:r>
          </a:p>
          <a:p>
            <a:pPr lvl="1"/>
            <a:r>
              <a:rPr lang="en-US"/>
              <a:t>FTP replaced by file transfer over HTTP</a:t>
            </a:r>
          </a:p>
          <a:p>
            <a:pPr lvl="1"/>
            <a:r>
              <a:rPr lang="en-US"/>
              <a:t>email protocols replaced by web clients and transfer</a:t>
            </a:r>
          </a:p>
          <a:p>
            <a:pPr lvl="1"/>
            <a:r>
              <a:rPr lang="en-US"/>
              <a:t>bidirectional sockets replaced by WebSockets (!)</a:t>
            </a:r>
          </a:p>
        </p:txBody>
      </p:sp>
    </p:spTree>
  </p:cSld>
  <p:clrMapOvr>
    <a:masterClrMapping/>
  </p:clrMapOvr>
</p:sld>
</file>

<file path=ppt/slides/slide1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HTTP is the protocol part of a REST system</a:t>
            </a:r>
          </a:p>
          <a:p>
            <a:pPr lvl="0"/>
            <a:r>
              <a:rPr lang="en-US"/>
              <a:t>designed by Roy Fielding as his Doctoral dissertation</a:t>
            </a:r>
          </a:p>
          <a:p>
            <a:pPr lvl="0"/>
            <a:r>
              <a:rPr lang="en-US"/>
              <a:t>explicit architectural goals</a:t>
            </a:r>
          </a:p>
          <a:p>
            <a:pPr lvl="0"/>
            <a:r>
              <a:rPr lang="en-US"/>
              <a:t>attempts to shoehorn additional features into HTTP meet with mixed success</a:t>
            </a:r>
          </a:p>
          <a:p>
            <a:pPr lvl="1"/>
            <a:r>
              <a:rPr lang="en-US"/>
              <a:t>and with Fielding's frustration and disdain</a:t>
            </a:r>
          </a:p>
        </p:txBody>
      </p:sp>
    </p:spTree>
  </p:cSld>
  <p:clrMapOvr>
    <a:masterClrMapping/>
  </p:clrMapOvr>
</p:sld>
</file>

<file path=ppt/slides/slide1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HTTP</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For more on HTTP concepts</a:t>
            </a:r>
          </a:p>
          <a:p>
            <a:pPr lvl="0"/>
            <a:r>
              <a:rPr lang="en-US"/>
              <a:t>see Fielding's dissertation</a:t>
            </a:r>
          </a:p>
          <a:p>
            <a:pPr lvl="1"/>
            <a:r>
              <a:rPr lang="en-US"/>
              <a:t>http://www.ics.uci.edu/~fielding/pubs/dissertation/top.htm</a:t>
            </a:r>
          </a:p>
          <a:p>
            <a:pPr lvl="0"/>
            <a:r>
              <a:rPr lang="en-US"/>
              <a:t>see Architecture of the World Wide Web</a:t>
            </a:r>
          </a:p>
          <a:p>
            <a:pPr lvl="1"/>
            <a:r>
              <a:rPr lang="en-US"/>
              <a:t>http://www.w3.org/TR/webarch/</a:t>
            </a:r>
          </a:p>
          <a:p>
            <a:pPr lvl="0"/>
            <a:r>
              <a:rPr lang="en-US"/>
              <a:t>both are highly recommended reads</a:t>
            </a:r>
          </a:p>
        </p:txBody>
      </p:sp>
    </p:spTree>
  </p:cSld>
  <p:clrMapOvr>
    <a:masterClrMapping/>
  </p:clrMapOvr>
</p:sld>
</file>

<file path=ppt/slides/slide1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Practice</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Where rubber meets road</a:t>
            </a:r>
            <a:endParaRPr lang="en-US" smtClean="0"/>
          </a:p>
        </p:txBody>
      </p:sp>
    </p:spTree>
  </p:cSld>
  <p:clrMapOvr>
    <a:masterClrMapping/>
  </p:clrMapOvr>
</p:sld>
</file>

<file path=ppt/slides/slide1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Practice</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Let's see how we do simple REST endpoints with each</a:t>
            </a:r>
          </a:p>
          <a:p>
            <a:pPr lvl="0"/>
            <a:r>
              <a:rPr lang="en-US"/>
              <a:t>obviously each deserves deeper investigation</a:t>
            </a:r>
          </a:p>
          <a:p>
            <a:pPr lvl="0"/>
            <a:r>
              <a:rPr lang="en-US"/>
              <a:t>consider this a very incomplete introduction</a:t>
            </a:r>
          </a:p>
        </p:txBody>
      </p:sp>
    </p:spTree>
  </p:cSld>
  <p:clrMapOvr>
    <a:masterClrMapping/>
  </p:clrMapOvr>
</p:sld>
</file>

<file path=ppt/slides/slide2.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Objectives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What are we doing in here?</a:t>
            </a:r>
          </a:p>
          <a:p>
            <a:pPr lvl="0"/>
            <a:r>
              <a:rPr lang="en-US"/>
              <a:t>Talking about REST, Web APIs, and the differences betwen them</a:t>
            </a:r>
          </a:p>
          <a:p>
            <a:pPr lvl="0"/>
            <a:r>
              <a:rPr lang="en-US"/>
              <a:t>Talking about how to build REST/HTTP/Web APIs in Java</a:t>
            </a:r>
          </a:p>
          <a:p>
            <a:pPr lvl="1"/>
            <a:r>
              <a:rPr lang="en-US"/>
              <a:t>simply</a:t>
            </a:r>
          </a:p>
          <a:p>
            <a:pPr lvl="1"/>
            <a:r>
              <a:rPr lang="en-US"/>
              <a:t>quickly</a:t>
            </a:r>
          </a:p>
          <a:p>
            <a:pPr lvl="1"/>
            <a:r>
              <a:rPr lang="en-US"/>
              <a:t>without a lot of "cruft" hanging around</a:t>
            </a:r>
          </a:p>
          <a:p>
            <a:pPr lvl="1"/>
            <a:r>
              <a:rPr lang="en-US"/>
              <a:t>but with the room to grow and scale if necessary</a:t>
            </a:r>
          </a:p>
          <a:p>
            <a:pPr lvl="0"/>
            <a:r>
              <a:rPr lang="en-US"/>
              <a:t>... with several examples</a:t>
            </a:r>
          </a:p>
          <a:p>
            <a:pPr lvl="1"/>
            <a:r>
              <a:rPr lang="en-US"/>
              <a:t>SparkJava</a:t>
            </a:r>
          </a:p>
          <a:p>
            <a:pPr lvl="1"/>
            <a:r>
              <a:rPr lang="en-US"/>
              <a:t>RestX</a:t>
            </a:r>
          </a:p>
          <a:p>
            <a:pPr lvl="1"/>
            <a:r>
              <a:rPr lang="en-US"/>
              <a:t>DropWizard</a:t>
            </a:r>
          </a:p>
          <a:p>
            <a:pPr lvl="1"/>
            <a:r>
              <a:rPr lang="en-US"/>
              <a:t>Vert.x</a:t>
            </a:r>
          </a:p>
        </p:txBody>
      </p:sp>
    </p:spTree>
  </p:cSld>
  <p:clrMapOvr>
    <a:masterClrMapping/>
  </p:clrMapOvr>
</p:sld>
</file>

<file path=ppt/slides/slide20.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Summary</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Summary</a:t>
            </a:r>
          </a:p>
          <a:p>
            <a:pPr lvl="0"/>
            <a:r>
              <a:rPr lang="en-US"/>
              <a:t>Pick your poison:</a:t>
            </a:r>
          </a:p>
          <a:p>
            <a:pPr lvl="1"/>
            <a:r>
              <a:rPr lang="en-US"/>
              <a:t>simplicity vs features</a:t>
            </a:r>
          </a:p>
          <a:p>
            <a:pPr lvl="1"/>
            <a:r>
              <a:rPr lang="en-US"/>
              <a:t>development approach (spec vs code)</a:t>
            </a:r>
          </a:p>
          <a:p>
            <a:pPr lvl="1"/>
            <a:r>
              <a:rPr lang="en-US"/>
              <a:t>degree of JAX-RS correlation</a:t>
            </a:r>
          </a:p>
          <a:p>
            <a:pPr lvl="0"/>
            <a:r>
              <a:rPr lang="en-US"/>
              <a:t>Pick whether you want to do both APIs and classic server-generated HTML</a:t>
            </a:r>
          </a:p>
          <a:p>
            <a:pPr lvl="1"/>
            <a:r>
              <a:rPr lang="en-US"/>
              <a:t>some will do the latter better than others</a:t>
            </a:r>
          </a:p>
          <a:p>
            <a:pPr lvl="0"/>
            <a:r>
              <a:rPr lang="en-US"/>
              <a:t>Pick whether you need more than just HTTP</a:t>
            </a:r>
          </a:p>
          <a:p>
            <a:pPr lvl="1"/>
            <a:r>
              <a:rPr lang="en-US"/>
              <a:t>Vert.x is really your best bet there</a:t>
            </a:r>
          </a:p>
          <a:p>
            <a:pPr lvl="0"/>
            <a:r>
              <a:rPr lang="en-US"/>
              <a:t>Prototype, experiment, and explore</a:t>
            </a:r>
          </a:p>
        </p:txBody>
      </p:sp>
    </p:spTree>
  </p:cSld>
  <p:clrMapOvr>
    <a:masterClrMapping/>
  </p:clrMapOvr>
</p:sld>
</file>

<file path=ppt/slides/slide2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Credentials</a:t>
            </a:r>
            <a:endParaRPr lang="en-US" smtClean="0"/>
          </a:p>
        </p:txBody>
      </p:sp>
      <p:sp xmlns:r="http://schemas.openxmlformats.org/officeDocument/2006/relationships">
        <p:nvSpPr>
          <p:cNvPr id="3" name="Content Placeholder 2"/>
          <p:cNvSpPr>
            <a:spLocks noGrp="1"/>
          </p:cNvSpPr>
          <p:nvPr>
            <p:ph idx="1"/>
          </p:nvPr>
        </p:nvSpPr>
        <p:spPr/>
        <p:txBody>
          <a:bodyPr/>
          <a:lstStyle/>
          <a:p>
            <a:pPr>
              <a:buNone/>
            </a:pPr>
            <a:r>
              <a:rPr lang="en-US"/>
              <a:t>Who is this guy?</a:t>
            </a:r>
          </a:p>
          <a:p>
            <a:pPr lvl="0"/>
            <a:r>
              <a:rPr lang="en-US"/>
              <a:t>Architect, Engineering Manager/Leader, "force multiplier"</a:t>
            </a:r>
          </a:p>
          <a:p>
            <a:pPr lvl="0"/>
            <a:r>
              <a:rPr lang="en-US"/>
              <a:t>Co-founder, Solidify US</a:t>
            </a:r>
          </a:p>
          <a:p>
            <a:pPr lvl="1"/>
            <a:r>
              <a:rPr lang="en-US"/>
              <a:t>http://www.solidify.dev</a:t>
            </a:r>
          </a:p>
          <a:p>
            <a:pPr lvl="0"/>
            <a:r>
              <a:rPr lang="en-US"/>
              <a:t>Principal -- Neward &amp; Associates</a:t>
            </a:r>
          </a:p>
          <a:p>
            <a:pPr lvl="0"/>
            <a:r>
              <a:rPr lang="en-US"/>
              <a:t>Author</a:t>
            </a:r>
          </a:p>
          <a:p>
            <a:pPr lvl="1"/>
            <a:r>
              <a:rPr lang="en-US" i="true"/>
              <a:t>Professional F# 2.0</a:t>
            </a:r>
            <a:r>
              <a:rPr lang="en-US"/>
              <a:t> (w/Erickson, et al; Wrox, 2010)</a:t>
            </a:r>
          </a:p>
          <a:p>
            <a:pPr lvl="1"/>
            <a:r>
              <a:rPr lang="en-US" i="true"/>
              <a:t>Effective Enterprise Java</a:t>
            </a:r>
            <a:r>
              <a:rPr lang="en-US"/>
              <a:t> (Addison-Wesley, 2004)</a:t>
            </a:r>
          </a:p>
          <a:p>
            <a:pPr lvl="1"/>
            <a:r>
              <a:rPr lang="en-US" i="true"/>
              <a:t>SSCLI Essentials</a:t>
            </a:r>
            <a:r>
              <a:rPr lang="en-US"/>
              <a:t> (w/Stutz, et al; OReilly, 2003)</a:t>
            </a:r>
          </a:p>
          <a:p>
            <a:pPr lvl="1"/>
            <a:r>
              <a:rPr lang="en-US" i="true"/>
              <a:t>Server-Based Java Programming</a:t>
            </a:r>
            <a:r>
              <a:rPr lang="en-US"/>
              <a:t> (Manning, 2000)</a:t>
            </a:r>
          </a:p>
          <a:p>
            <a:pPr lvl="0"/>
            <a:r>
              <a:rPr lang="en-US"/>
              <a:t>See http://www.newardassociates.com</a:t>
            </a:r>
          </a:p>
        </p:txBody>
      </p:sp>
    </p:spTree>
  </p:cSld>
  <p:clrMapOvr>
    <a:masterClrMapping/>
  </p:clrMapOvr>
</p:sld>
</file>

<file path=ppt/slides/slide3.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Theory</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In theory, there's no difference between theory and practice. In practice, however...</a:t>
            </a:r>
            <a:endParaRPr lang="en-US" smtClean="0"/>
          </a:p>
        </p:txBody>
      </p:sp>
    </p:spTree>
  </p:cSld>
  <p:clrMapOvr>
    <a:masterClrMapping/>
  </p:clrMapOvr>
</p:sld>
</file>

<file path=ppt/slides/slide4.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REST</a:t>
            </a:r>
            <a:endParaRPr lang="en-US" smtClean="0"/>
          </a:p>
        </p:txBody>
      </p:sp>
      <p:sp xmlns:r="http://schemas.openxmlformats.org/officeDocument/2006/relationships">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Representational State Transfer</a:t>
            </a:r>
            <a:endParaRPr lang="en-US" smtClean="0"/>
          </a:p>
        </p:txBody>
      </p:sp>
    </p:spTree>
  </p:cSld>
  <p:clrMapOvr>
    <a:masterClrMapping/>
  </p:clrMapOvr>
</p:sld>
</file>

<file path=ppt/slides/slide5.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r>
              <a:rPr lang="en-US"/>
              <a:t>"Using elements of the client/server, pipe-and-filter, and distributed objects paradigms, this </a:t>
            </a:r>
            <a:r>
              <a:rPr lang="en-US"/>
              <a:t>'representational state transfer'</a:t>
            </a:r>
            <a:r>
              <a:rPr lang="en-US"/>
              <a:t> style optimises the network transfer of representations of a resource. A Web-based application can be viewed as a dynamic graph of state representations (pages) and the potential transitions (links) between states. The result is an architecture that separates server implementation from the client's perception of resources, scales well with large numbers of clients, enables transfer of data in streams of unlimited size and type, supports intermediaries (proxies and gateways) as data transformation and caching components, and concentrates application state within the user agent components."</a:t>
            </a:r>
          </a:p>
        </p:txBody>
      </p:sp>
    </p:spTree>
  </p:cSld>
  <p:clrMapOvr>
    <a:masterClrMapping/>
  </p:clrMapOvr>
</p:sld>
</file>

<file path=ppt/slides/slide6.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other words...</a:t>
            </a:r>
          </a:p>
          <a:p>
            <a:pPr lvl="0"/>
            <a:r>
              <a:rPr lang="en-US"/>
              <a:t>REST takes the position that the Web as it currently exists is all we really need--why reinvent the wheel?</a:t>
            </a:r>
          </a:p>
          <a:p>
            <a:pPr lvl="1"/>
            <a:r>
              <a:rPr lang="en-US"/>
              <a:t>URIs provide unique monikers on the network</a:t>
            </a:r>
          </a:p>
          <a:p>
            <a:pPr lvl="1"/>
            <a:r>
              <a:rPr lang="en-US"/>
              <a:t>HTTP provides commands and request/response</a:t>
            </a:r>
          </a:p>
          <a:p>
            <a:pPr lvl="1"/>
            <a:r>
              <a:rPr lang="en-US"/>
              <a:t>HTML/XML provides content format</a:t>
            </a:r>
          </a:p>
        </p:txBody>
      </p:sp>
    </p:spTree>
  </p:cSld>
  <p:clrMapOvr>
    <a:masterClrMapping/>
  </p:clrMapOvr>
</p:sld>
</file>

<file path=ppt/slides/slide7.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In other words...</a:t>
            </a:r>
          </a:p>
          <a:p>
            <a:pPr lvl="0"/>
            <a:r>
              <a:rPr lang="en-US"/>
              <a:t>a RESTful model seeks to establish "resources" and use the basic CRUD methods provided by HTTP (GET, POST, PUT, DELETE)</a:t>
            </a:r>
          </a:p>
          <a:p>
            <a:pPr lvl="1"/>
            <a:r>
              <a:rPr lang="en-US"/>
              <a:t>find an Employee:</a:t>
            </a:r>
          </a:p>
          <a:p>
            <a:pPr lvl="2"/>
            <a:r>
              <a:rPr lang="en-US"/>
              <a:t>GET /employeeDatabase?name='fred'</a:t>
            </a:r>
          </a:p>
          <a:p>
            <a:pPr lvl="2"/>
            <a:r>
              <a:rPr lang="en-US"/>
              <a:t>returned content body will be employee data</a:t>
            </a:r>
          </a:p>
          <a:p>
            <a:pPr lvl="1"/>
            <a:r>
              <a:rPr lang="en-US"/>
              <a:t>creating a new Employee:</a:t>
            </a:r>
          </a:p>
          <a:p>
            <a:pPr lvl="1"/>
            <a:r>
              <a:rPr lang="en-US"/>
              <a:t>PUT /employeeDatabase</a:t>
            </a:r>
          </a:p>
          <a:p>
            <a:pPr lvl="1"/>
            <a:r>
              <a:rPr lang="en-US"/>
              <a:t>content body is the employee data</a:t>
            </a:r>
          </a:p>
          <a:p>
            <a:pPr lvl="1"/>
            <a:r>
              <a:rPr lang="en-US"/>
              <a:t>modify an existing Employee:</a:t>
            </a:r>
          </a:p>
          <a:p>
            <a:pPr lvl="1"/>
            <a:r>
              <a:rPr lang="en-US"/>
              <a:t>POST /employeeDatabase?name='fred'</a:t>
            </a:r>
          </a:p>
        </p:txBody>
      </p:sp>
    </p:spTree>
  </p:cSld>
  <p:clrMapOvr>
    <a:masterClrMapping/>
  </p:clrMapOvr>
</p:sld>
</file>

<file path=ppt/slides/slide8.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"Resource Modeling"</a:t>
            </a:r>
          </a:p>
          <a:p>
            <a:pPr lvl="0"/>
            <a:r>
              <a:rPr lang="en-US"/>
              <a:t>goal of RESTful system is to model the data elements</a:t>
            </a:r>
          </a:p>
          <a:p>
            <a:pPr lvl="1"/>
            <a:r>
              <a:rPr lang="en-US"/>
              <a:t>addressable resources (via URIs)</a:t>
            </a:r>
          </a:p>
          <a:p>
            <a:pPr lvl="1"/>
            <a:r>
              <a:rPr lang="en-US"/>
              <a:t>uniform interfaces that apply to all resources</a:t>
            </a:r>
          </a:p>
          <a:p>
            <a:pPr lvl="1"/>
            <a:r>
              <a:rPr lang="en-US"/>
              <a:t>manipulation of resources through representations</a:t>
            </a:r>
          </a:p>
          <a:p>
            <a:pPr lvl="1"/>
            <a:r>
              <a:rPr lang="en-US"/>
              <a:t>stateless self-descriptive messages</a:t>
            </a:r>
          </a:p>
          <a:p>
            <a:pPr lvl="1"/>
            <a:r>
              <a:rPr lang="en-US"/>
              <a:t>'representations'--multiple content types accepted or sent</a:t>
            </a:r>
          </a:p>
          <a:p>
            <a:pPr lvl="0"/>
            <a:r>
              <a:rPr lang="en-US"/>
              <a:t>in essence, we're organizing a distributed application into URI addressable resources that provide the full capabilities of that application solely through HTTP</a:t>
            </a:r>
          </a:p>
          <a:p>
            <a:pPr lvl="0"/>
            <a:r>
              <a:rPr lang="en-US"/>
              <a:t>this is a complete flip from traditional O-O</a:t>
            </a:r>
          </a:p>
          <a:p>
            <a:pPr lvl="1"/>
            <a:r>
              <a:rPr lang="en-US"/>
              <a:t>objects encapsulate data behind processors</a:t>
            </a:r>
          </a:p>
          <a:p>
            <a:pPr lvl="1"/>
            <a:r>
              <a:rPr lang="en-US"/>
              <a:t>REST hides processing behind data elements/structures</a:t>
            </a:r>
          </a:p>
        </p:txBody>
      </p:sp>
    </p:spTree>
  </p:cSld>
  <p:clrMapOvr>
    <a:masterClrMapping/>
  </p:clrMapOvr>
</p:sld>
</file>

<file path=ppt/slides/slide9.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title"/>
          </p:nvPr>
        </p:nvSpPr>
        <p:spPr/>
        <p:txBody>
          <a:bodyPr/>
          <a:lstStyle/>
          <a:p>
            <a:r>
              <a:rPr lang="en-US"/>
              <a:t>REST</a:t>
            </a:r>
            <a:endParaRPr lang="en-US" smtClean="0"/>
          </a:p>
        </p:txBody>
      </p:sp>
      <p:sp xmlns:r="http://schemas.openxmlformats.org/officeDocument/2006/relationships">
        <p:nvSpPr>
          <p:cNvPr id="3" name="Content Placeholder 2"/>
          <p:cNvSpPr>
            <a:spLocks noGrp="1"/>
          </p:cNvSpPr>
          <p:nvPr>
            <p:ph idx="1"/>
          </p:nvPr>
        </p:nvSpPr>
        <p:spPr/>
        <p:txBody>
          <a:bodyPr/>
          <a:lstStyle/>
          <a:p>
            <a:pPr lvl="0">
              <a:buNone/>
            </a:pPr>
            <a:r>
              <a:rPr lang="en-US" b="true"/>
              <a:t>There's something to be said for this model</a:t>
            </a:r>
          </a:p>
          <a:p>
            <a:pPr lvl="0"/>
            <a:r>
              <a:rPr lang="en-US"/>
              <a:t>consider the World Wide Web:</a:t>
            </a:r>
          </a:p>
          <a:p>
            <a:pPr lvl="1"/>
            <a:r>
              <a:rPr lang="en-US"/>
              <a:t>well-established, well-documented, "debugged"</a:t>
            </a:r>
          </a:p>
          <a:p>
            <a:pPr lvl="1"/>
            <a:r>
              <a:rPr lang="en-US"/>
              <a:t>no new infrastructure to establish</a:t>
            </a:r>
          </a:p>
          <a:p>
            <a:pPr lvl="1"/>
            <a:r>
              <a:rPr lang="en-US"/>
              <a:t>payload-agnostic</a:t>
            </a:r>
          </a:p>
          <a:p>
            <a:pPr lvl="1"/>
            <a:r>
              <a:rPr lang="en-US"/>
              <a:t>well-defined solutions (HTTPS, proxies, gateways)</a:t>
            </a:r>
          </a:p>
          <a:p>
            <a:pPr lvl="1"/>
            <a:r>
              <a:rPr lang="en-US"/>
              <a:t>obviously extensible (WebDAV, explosive growth)</a:t>
            </a:r>
          </a:p>
          <a:p>
            <a:pPr lvl="1"/>
            <a:r>
              <a:rPr lang="en-US"/>
              <a:t>platform-neutral and technology-agnostic</a:t>
            </a:r>
          </a:p>
          <a:p>
            <a:pPr lvl="0"/>
            <a:r>
              <a:rPr lang="en-US"/>
              <a:t>it's hard to argue with success!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2022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With the growth of the Web, and a heightening awareness that we want to build more than just "Web pages" (namely, we want to build "platforms"), Java developers are becoming more and more often asked to build "platform APIs" using the HTTP protocol as the connector of choice. Because these APIs (sometimes called REST endpoints, though the debates rage on as to what exactly that means) are different than traditional JavaEE approach, and because Java developers all over are looking for simpler approachs in general, several new frameworks have emerged that deserve attention.
In this presentation, we will take a look at several of these frameworks, including how to get started with them, the basic approach they take to building a Web API/HTTP API/RESTful endpoint, the features they provide "out of the box", and why each is interesting.
</dc:description>
  <cp:keywords>Java, JVM, API, Web, Platform-Oriented Development, HTTP, Web API</cp:keywords>
  <dcterms:modified xsi:type="dcterms:W3CDTF">2011-08-01T06:04:30Z</dcterms:modified>
  <cp:revision>1</cp:revision>
  <dc:subject>Java, JVM, API, Web, Platform-Oriented Development, HTTP, Web API</dc:subject>
  <dc:title>Busy Java Developer's Guide to REST Frameworks</dc:title>
</cp:coreProperties>
</file>