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slide+xml" PartName="/ppt/slides/slide55.xml"/>
  <Override ContentType="application/vnd.openxmlformats-officedocument.presentationml.slide+xml" PartName="/ppt/slides/slide56.xml"/>
  <Override ContentType="application/vnd.openxmlformats-officedocument.presentationml.slide+xml" PartName="/ppt/slides/slide57.xml"/>
  <Override ContentType="application/vnd.openxmlformats-officedocument.presentationml.slide+xml" PartName="/ppt/slides/slide58.xml"/>
  <Override ContentType="application/vnd.openxmlformats-officedocument.presentationml.slide+xml" PartName="/ppt/slides/slide59.xml"/>
  <Override ContentType="application/vnd.openxmlformats-officedocument.presentationml.slide+xml" PartName="/ppt/slides/slide60.xml"/>
  <Override ContentType="application/vnd.openxmlformats-officedocument.presentationml.slide+xml" PartName="/ppt/slides/slide6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25" Target="slides/slide20.xml" Type="http://schemas.openxmlformats.org/officeDocument/2006/relationships/slide"/><Relationship Id="rId26" Target="slides/slide21.xml" Type="http://schemas.openxmlformats.org/officeDocument/2006/relationships/slide"/><Relationship Id="rId27" Target="slides/slide22.xml" Type="http://schemas.openxmlformats.org/officeDocument/2006/relationships/slide"/><Relationship Id="rId28" Target="slides/slide23.xml" Type="http://schemas.openxmlformats.org/officeDocument/2006/relationships/slide"/><Relationship Id="rId29" Target="slides/slide24.xml" Type="http://schemas.openxmlformats.org/officeDocument/2006/relationships/slide"/><Relationship Id="rId3" Target="viewProps.xml" Type="http://schemas.openxmlformats.org/officeDocument/2006/relationships/viewProps"/><Relationship Id="rId30" Target="slides/slide25.xml" Type="http://schemas.openxmlformats.org/officeDocument/2006/relationships/slide"/><Relationship Id="rId31" Target="slides/slide26.xml" Type="http://schemas.openxmlformats.org/officeDocument/2006/relationships/slide"/><Relationship Id="rId32" Target="slides/slide27.xml" Type="http://schemas.openxmlformats.org/officeDocument/2006/relationships/slide"/><Relationship Id="rId33" Target="slides/slide28.xml" Type="http://schemas.openxmlformats.org/officeDocument/2006/relationships/slide"/><Relationship Id="rId34" Target="slides/slide29.xml" Type="http://schemas.openxmlformats.org/officeDocument/2006/relationships/slide"/><Relationship Id="rId35" Target="slides/slide30.xml" Type="http://schemas.openxmlformats.org/officeDocument/2006/relationships/slide"/><Relationship Id="rId36" Target="slides/slide31.xml" Type="http://schemas.openxmlformats.org/officeDocument/2006/relationships/slide"/><Relationship Id="rId37" Target="slides/slide32.xml" Type="http://schemas.openxmlformats.org/officeDocument/2006/relationships/slide"/><Relationship Id="rId38" Target="slides/slide33.xml" Type="http://schemas.openxmlformats.org/officeDocument/2006/relationships/slide"/><Relationship Id="rId39" Target="slides/slide34.xml" Type="http://schemas.openxmlformats.org/officeDocument/2006/relationships/slide"/><Relationship Id="rId4" Target="theme/theme1.xml" Type="http://schemas.openxmlformats.org/officeDocument/2006/relationships/theme"/><Relationship Id="rId40" Target="slides/slide35.xml" Type="http://schemas.openxmlformats.org/officeDocument/2006/relationships/slide"/><Relationship Id="rId41" Target="slides/slide36.xml" Type="http://schemas.openxmlformats.org/officeDocument/2006/relationships/slide"/><Relationship Id="rId42" Target="slides/slide37.xml" Type="http://schemas.openxmlformats.org/officeDocument/2006/relationships/slide"/><Relationship Id="rId43" Target="slides/slide38.xml" Type="http://schemas.openxmlformats.org/officeDocument/2006/relationships/slide"/><Relationship Id="rId44" Target="slides/slide39.xml" Type="http://schemas.openxmlformats.org/officeDocument/2006/relationships/slide"/><Relationship Id="rId45" Target="slides/slide40.xml" Type="http://schemas.openxmlformats.org/officeDocument/2006/relationships/slide"/><Relationship Id="rId46" Target="slides/slide41.xml" Type="http://schemas.openxmlformats.org/officeDocument/2006/relationships/slide"/><Relationship Id="rId47" Target="slides/slide42.xml" Type="http://schemas.openxmlformats.org/officeDocument/2006/relationships/slide"/><Relationship Id="rId48" Target="slides/slide43.xml" Type="http://schemas.openxmlformats.org/officeDocument/2006/relationships/slide"/><Relationship Id="rId49" Target="slides/slide44.xml" Type="http://schemas.openxmlformats.org/officeDocument/2006/relationships/slide"/><Relationship Id="rId5" Target="tableStyles.xml" Type="http://schemas.openxmlformats.org/officeDocument/2006/relationships/tableStyles"/><Relationship Id="rId50" Target="slides/slide45.xml" Type="http://schemas.openxmlformats.org/officeDocument/2006/relationships/slide"/><Relationship Id="rId51" Target="slides/slide46.xml" Type="http://schemas.openxmlformats.org/officeDocument/2006/relationships/slide"/><Relationship Id="rId52" Target="slides/slide47.xml" Type="http://schemas.openxmlformats.org/officeDocument/2006/relationships/slide"/><Relationship Id="rId53" Target="slides/slide48.xml" Type="http://schemas.openxmlformats.org/officeDocument/2006/relationships/slide"/><Relationship Id="rId54" Target="slides/slide49.xml" Type="http://schemas.openxmlformats.org/officeDocument/2006/relationships/slide"/><Relationship Id="rId55" Target="slides/slide50.xml" Type="http://schemas.openxmlformats.org/officeDocument/2006/relationships/slide"/><Relationship Id="rId56" Target="slides/slide51.xml" Type="http://schemas.openxmlformats.org/officeDocument/2006/relationships/slide"/><Relationship Id="rId57" Target="slides/slide52.xml" Type="http://schemas.openxmlformats.org/officeDocument/2006/relationships/slide"/><Relationship Id="rId58" Target="slides/slide53.xml" Type="http://schemas.openxmlformats.org/officeDocument/2006/relationships/slide"/><Relationship Id="rId59" Target="slides/slide54.xml" Type="http://schemas.openxmlformats.org/officeDocument/2006/relationships/slide"/><Relationship Id="rId6" Target="slides/slide1.xml" Type="http://schemas.openxmlformats.org/officeDocument/2006/relationships/slide"/><Relationship Id="rId60" Target="slides/slide55.xml" Type="http://schemas.openxmlformats.org/officeDocument/2006/relationships/slide"/><Relationship Id="rId61" Target="slides/slide56.xml" Type="http://schemas.openxmlformats.org/officeDocument/2006/relationships/slide"/><Relationship Id="rId62" Target="slides/slide57.xml" Type="http://schemas.openxmlformats.org/officeDocument/2006/relationships/slide"/><Relationship Id="rId63" Target="slides/slide58.xml" Type="http://schemas.openxmlformats.org/officeDocument/2006/relationships/slide"/><Relationship Id="rId64" Target="slides/slide59.xml" Type="http://schemas.openxmlformats.org/officeDocument/2006/relationships/slide"/><Relationship Id="rId65" Target="slides/slide60.xml" Type="http://schemas.openxmlformats.org/officeDocument/2006/relationships/slide"/><Relationship Id="rId66" Target="slides/slide6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1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4.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8.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0.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2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2.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2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6.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27.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28.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2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30.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31.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3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3.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3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5.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3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7.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3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2.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4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4.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4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6.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4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0.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51.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52.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5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4.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55.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5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7.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58.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5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Java Developer's Guide</a:t>
            </a:r>
          </a:p>
          <a:p>
            <a:r>
              <a:rPr lang="en-US"/>
              <a:t>to Native Code</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JNI</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History</a:t>
            </a:r>
          </a:p>
          <a:p>
            <a:pPr lvl="0"/>
            <a:r>
              <a:rPr lang="en-US"/>
              <a:t>formally defined in JDK 1.1</a:t>
            </a:r>
          </a:p>
          <a:p>
            <a:pPr lvl="0"/>
            <a:r>
              <a:rPr lang="en-US"/>
              <a:t>incrementally refined in each release since</a:t>
            </a:r>
          </a:p>
        </p:txBody>
      </p:sp>
    </p:spTree>
  </p:cSld>
  <p:clrMapOvr>
    <a:masterClrMapping/>
  </p:clrMapOvr>
</p:sld>
</file>

<file path=ppt/slides/slide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JNI</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Love-hate relationship</a:t>
            </a:r>
          </a:p>
          <a:p>
            <a:pPr lvl="0"/>
            <a:r>
              <a:rPr lang="en-US"/>
              <a:t>JNI plays havoc with "WORA"</a:t>
            </a:r>
          </a:p>
          <a:p>
            <a:pPr lvl="0"/>
            <a:r>
              <a:rPr lang="en-US"/>
              <a:t>but over time, became more accepted</a:t>
            </a:r>
          </a:p>
          <a:p>
            <a:pPr lvl="1"/>
            <a:r>
              <a:rPr lang="en-US"/>
              <a:t>for certain things</a:t>
            </a:r>
          </a:p>
          <a:p>
            <a:pPr lvl="0"/>
            <a:r>
              <a:rPr lang="en-US"/>
              <a:t>over time, also became less necessary</a:t>
            </a:r>
          </a:p>
          <a:p>
            <a:pPr lvl="1"/>
            <a:r>
              <a:rPr lang="en-US"/>
              <a:t>more things gained standard JVM access libraries</a:t>
            </a:r>
          </a:p>
        </p:txBody>
      </p:sp>
    </p:spTree>
  </p:cSld>
  <p:clrMapOvr>
    <a:masterClrMapping/>
  </p:clrMapOvr>
</p:sld>
</file>

<file path=ppt/slides/slide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JNI</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Three forms</a:t>
            </a:r>
          </a:p>
          <a:p>
            <a:pPr lvl="0"/>
            <a:r>
              <a:rPr lang="en-US"/>
              <a:t>Java calling native code</a:t>
            </a:r>
          </a:p>
          <a:p>
            <a:pPr lvl="0"/>
            <a:r>
              <a:rPr lang="en-US"/>
              <a:t>Native code calling into Java</a:t>
            </a:r>
          </a:p>
          <a:p>
            <a:pPr lvl="0"/>
            <a:r>
              <a:rPr lang="en-US"/>
              <a:t>Hosting the JVM (JNI Invocation)</a:t>
            </a:r>
          </a:p>
        </p:txBody>
      </p:sp>
    </p:spTree>
  </p:cSld>
  <p:clrMapOvr>
    <a:masterClrMapping/>
  </p:clrMapOvr>
</p:sld>
</file>

<file path=ppt/slides/slide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JNI</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JNIEnv</a:t>
            </a:r>
          </a:p>
          <a:p>
            <a:pPr lvl="0"/>
            <a:r>
              <a:rPr lang="en-US"/>
              <a:t>this is a struct-of-function-pointers</a:t>
            </a:r>
          </a:p>
          <a:p>
            <a:pPr lvl="0"/>
            <a:r>
              <a:rPr lang="en-US"/>
              <a:t>first three slots "reserved"/empty (historical reasons)</a:t>
            </a:r>
          </a:p>
          <a:p>
            <a:pPr lvl="0"/>
            <a:r>
              <a:rPr lang="en-US"/>
              <a:t>provides open-ended flexibility and encapsulation</a:t>
            </a:r>
          </a:p>
          <a:p>
            <a:pPr lvl="0"/>
            <a:r>
              <a:rPr lang="en-US"/>
              <a:t>C++-friendly</a:t>
            </a:r>
          </a:p>
        </p:txBody>
      </p:sp>
    </p:spTree>
  </p:cSld>
  <p:clrMapOvr>
    <a:masterClrMapping/>
  </p:clrMapOvr>
</p:sld>
</file>

<file path=ppt/slides/slide1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JNI Considerations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Concerns and things of note</a:t>
            </a:r>
            <a:endParaRPr lang="en-US" smtClean="0"/>
          </a:p>
        </p:txBody>
      </p:sp>
    </p:spTree>
  </p:cSld>
  <p:clrMapOvr>
    <a:masterClrMapping/>
  </p:clrMapOvr>
</p:sld>
</file>

<file path=ppt/slides/slide1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JNI Considerations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Important things to think about</a:t>
            </a:r>
          </a:p>
          <a:p>
            <a:pPr lvl="0"/>
            <a:r>
              <a:rPr lang="en-US"/>
              <a:t>Native code discovery: How will JVM find it?</a:t>
            </a:r>
          </a:p>
          <a:p>
            <a:pPr lvl="1"/>
            <a:r>
              <a:rPr lang="en-US">
                <a:latin typeface="Courier New"/>
              </a:rPr>
              <a:t>java.library.path</a:t>
            </a:r>
            <a:r>
              <a:rPr lang="en-US"/>
              <a:t> property</a:t>
            </a:r>
          </a:p>
          <a:p>
            <a:pPr lvl="1"/>
            <a:r>
              <a:rPr lang="en-US"/>
              <a:t>... or the native binary is in a predefined location</a:t>
            </a:r>
          </a:p>
          <a:p>
            <a:pPr lvl="0"/>
            <a:r>
              <a:rPr lang="en-US"/>
              <a:t>Playing nicely with the GC is a high concern</a:t>
            </a:r>
          </a:p>
          <a:p>
            <a:pPr lvl="1"/>
            <a:r>
              <a:rPr lang="en-US"/>
              <a:t>"Handles" help differentiate between movable/immovable pointers</a:t>
            </a:r>
          </a:p>
          <a:p>
            <a:pPr lvl="1"/>
            <a:r>
              <a:rPr lang="en-US"/>
              <a:t>Local: Handle is local to the current stack frame</a:t>
            </a:r>
          </a:p>
          <a:p>
            <a:pPr lvl="1"/>
            <a:r>
              <a:rPr lang="en-US"/>
              <a:t>Global: Handle is pinned until unpinned</a:t>
            </a:r>
          </a:p>
          <a:p>
            <a:pPr lvl="1"/>
            <a:r>
              <a:rPr lang="en-US"/>
              <a:t>prefer local</a:t>
            </a:r>
          </a:p>
          <a:p>
            <a:pPr lvl="0"/>
            <a:r>
              <a:rPr lang="en-US"/>
              <a:t>Java strings are Unicode or UTF-, not </a:t>
            </a:r>
            <a:r>
              <a:rPr lang="en-US">
                <a:latin typeface="Courier New"/>
              </a:rPr>
              <a:t>char*</a:t>
            </a:r>
            <a:r>
              <a:rPr lang="en-US"/>
              <a:t>/ASCII</a:t>
            </a:r>
          </a:p>
          <a:p>
            <a:pPr lvl="1"/>
            <a:r>
              <a:rPr lang="en-US"/>
              <a:t>see "String Operations" in JNI docs for conversion ops</a:t>
            </a:r>
          </a:p>
        </p:txBody>
      </p:sp>
    </p:spTree>
  </p:cSld>
  <p:clrMapOvr>
    <a:masterClrMapping/>
  </p:clrMapOvr>
</p:sld>
</file>

<file path=ppt/slides/slide1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JNI Considerations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Important things to think about</a:t>
            </a:r>
          </a:p>
          <a:p>
            <a:pPr lvl="0"/>
            <a:r>
              <a:rPr lang="en-US"/>
              <a:t>Invocation: thread that creates the VM is the main thread</a:t>
            </a:r>
          </a:p>
          <a:p>
            <a:pPr lvl="1"/>
            <a:r>
              <a:rPr lang="en-US">
                <a:latin typeface="Courier New"/>
              </a:rPr>
              <a:t>JNIEnv*</a:t>
            </a:r>
            <a:r>
              <a:rPr lang="en-US"/>
              <a:t> is only valid on that thread</a:t>
            </a:r>
          </a:p>
          <a:p>
            <a:pPr lvl="1"/>
            <a:r>
              <a:rPr lang="en-US"/>
              <a:t>any other native threads must call </a:t>
            </a:r>
            <a:r>
              <a:rPr lang="en-US">
                <a:latin typeface="Courier New"/>
              </a:rPr>
              <a:t>AttachCurrentThread</a:t>
            </a:r>
          </a:p>
          <a:p>
            <a:pPr lvl="1"/>
            <a:r>
              <a:rPr lang="en-US"/>
              <a:t>when Java-calls-native, your thread can assume it is attached</a:t>
            </a:r>
          </a:p>
          <a:p>
            <a:pPr lvl="0"/>
            <a:r>
              <a:rPr lang="en-US"/>
              <a:t>native threads don't always map to the same Java thread</a:t>
            </a:r>
          </a:p>
          <a:p>
            <a:pPr lvl="1"/>
            <a:r>
              <a:rPr lang="en-US"/>
              <a:t>JVM has freedom to mix-and-match as it sees fit</a:t>
            </a:r>
          </a:p>
          <a:p>
            <a:pPr lvl="1"/>
            <a:r>
              <a:rPr lang="en-US"/>
              <a:t>beware anything that uses thread-local storage</a:t>
            </a:r>
          </a:p>
          <a:p>
            <a:pPr lvl="1"/>
            <a:r>
              <a:rPr lang="en-US"/>
              <a:t>never assume the same thread between two native calls</a:t>
            </a:r>
          </a:p>
        </p:txBody>
      </p:sp>
    </p:spTree>
  </p:cSld>
  <p:clrMapOvr>
    <a:masterClrMapping/>
  </p:clrMapOvr>
</p:sld>
</file>

<file path=ppt/slides/slide1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JNI Considerations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Important things to think about</a:t>
            </a:r>
          </a:p>
          <a:p>
            <a:pPr lvl="0"/>
            <a:r>
              <a:rPr lang="en-US"/>
              <a:t>methods and fields are accessed similar to Reflection</a:t>
            </a:r>
          </a:p>
          <a:p>
            <a:pPr lvl="1"/>
            <a:r>
              <a:rPr lang="en-US"/>
              <a:t>complete access to private members</a:t>
            </a:r>
          </a:p>
          <a:p>
            <a:pPr lvl="1"/>
            <a:r>
              <a:rPr lang="en-US"/>
              <a:t>no SecurityManager can prevent access</a:t>
            </a:r>
          </a:p>
          <a:p>
            <a:pPr lvl="0"/>
            <a:r>
              <a:rPr lang="en-US"/>
              <a:t>manual exception-handling</a:t>
            </a:r>
          </a:p>
          <a:p>
            <a:pPr lvl="1"/>
            <a:r>
              <a:rPr lang="en-US"/>
              <a:t>exception propagation "pauses" in a native stack frame</a:t>
            </a:r>
          </a:p>
          <a:p>
            <a:pPr lvl="1"/>
            <a:r>
              <a:rPr lang="en-US"/>
              <a:t>call into the VM to check if an exception is on the stack</a:t>
            </a:r>
          </a:p>
        </p:txBody>
      </p:sp>
    </p:spTree>
  </p:cSld>
  <p:clrMapOvr>
    <a:masterClrMapping/>
  </p:clrMapOvr>
</p:sld>
</file>

<file path=ppt/slides/slide1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Java-calling-native</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Going from Java code to native code</a:t>
            </a:r>
            <a:endParaRPr lang="en-US" smtClean="0"/>
          </a:p>
        </p:txBody>
      </p:sp>
    </p:spTree>
  </p:cSld>
  <p:clrMapOvr>
    <a:masterClrMapping/>
  </p:clrMapOvr>
</p:sld>
</file>

<file path=ppt/slides/slide1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Steps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Write the Java</a:t>
            </a:r>
          </a:p>
          <a:p>
            <a:pPr lvl="0">
              <a:buAutoNum type="arabicPeriod" startAt="1"/>
            </a:pPr>
            <a:r>
              <a:rPr lang="en-US"/>
              <a:t>Declare a native method in Java class</a:t>
            </a:r>
          </a:p>
          <a:p>
            <a:pPr lvl="1"/>
            <a:r>
              <a:rPr lang="en-US">
                <a:latin typeface="Courier New"/>
              </a:rPr>
              <a:t>native</a:t>
            </a:r>
            <a:r>
              <a:rPr lang="en-US"/>
              <a:t> modifier, no implementation body</a:t>
            </a:r>
          </a:p>
          <a:p>
            <a:pPr lvl="0">
              <a:buAutoNum type="arabicPeriod" startAt="1"/>
            </a:pPr>
            <a:r>
              <a:rPr lang="en-US"/>
              <a:t>Compile the Java code</a:t>
            </a:r>
          </a:p>
          <a:p>
            <a:pPr lvl="1"/>
            <a:r>
              <a:rPr lang="en-US"/>
              <a:t>native method will still have no body</a:t>
            </a:r>
          </a:p>
          <a:p>
            <a:pPr lvl="1"/>
            <a:r>
              <a:rPr lang="en-US"/>
              <a:t>verify with </a:t>
            </a:r>
            <a:r>
              <a:rPr lang="en-US">
                <a:latin typeface="Courier New"/>
              </a:rPr>
              <a:t>javap</a:t>
            </a:r>
            <a:r>
              <a:rPr lang="en-US"/>
              <a:t> if you want to see</a:t>
            </a:r>
          </a:p>
          <a:p>
            <a:pPr lvl="1"/>
            <a:r>
              <a:rPr lang="en-US"/>
              <a:t>running now will generate </a:t>
            </a:r>
            <a:r>
              <a:rPr lang="en-US">
                <a:latin typeface="Courier New"/>
              </a:rPr>
              <a:t>UnsatisfiedLinkError</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lvl="0"/>
            <a:r>
              <a:rPr lang="en-US"/>
              <a:t>When do I use native code?</a:t>
            </a:r>
          </a:p>
          <a:p>
            <a:pPr lvl="0"/>
            <a:r>
              <a:rPr lang="en-US"/>
              <a:t>How does native code work with the JVM?</a:t>
            </a:r>
          </a:p>
          <a:p>
            <a:pPr lvl="0"/>
            <a:r>
              <a:rPr lang="en-US"/>
              <a:t>What is JNI?</a:t>
            </a:r>
          </a:p>
          <a:p>
            <a:pPr lvl="0"/>
            <a:r>
              <a:rPr lang="en-US"/>
              <a:t>Is there an easier API than JNI?</a:t>
            </a:r>
          </a:p>
        </p:txBody>
      </p:sp>
    </p:spTree>
  </p:cSld>
  <p:clrMapOvr>
    <a:masterClrMapping/>
  </p:clrMapOvr>
</p:sld>
</file>

<file path=ppt/slides/slide2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Steps</a:t>
            </a:r>
            <a:endParaRPr lang="en-US" smtClean="0"/>
          </a:p>
        </p:txBody>
      </p:sp>
      <p:sp>
        <p:nvSpPr>
          <p:cNvPr name="TextBox 3" id="3"/>
          <p:cNvSpPr txBox="true"/>
          <p:nvPr/>
        </p:nvSpPr>
        <p:spPr>
          <a:xfrm>
            <a:off x="457200" y="1608138"/>
            <a:ext cx="8229600" cy="522942"/>
          </a:xfrm>
          <a:prstGeom prst="rect">
            <a:avLst/>
          </a:prstGeom>
          <a:solidFill>
            <a:srgbClr val="000000"/>
          </a:solidFill>
        </p:spPr>
        <p:txBody>
          <a:bodyPr anchor="t" rtlCol="false"/>
          <a:lstStyle/>
          <a:p>
            <a:pPr fontAlgn="t"/>
            <a:r>
              <a:rPr lang="en-US" sz="1400" b="false">
                <a:solidFill>
                  <a:srgbClr val="FFFFFF"/>
                </a:solidFill>
                <a:latin typeface="Consolas"/>
              </a:rPr>
              <a:t>&lt;&lt;/Users/tedneward/Projects/Presentations.git/Content/Content/JVM/JNI/code/CallingNative/linux/JNIExample.java NOT FOUND&gt;&gt;</a:t>
            </a:r>
          </a:p>
        </p:txBody>
      </p:sp>
    </p:spTree>
  </p:cSld>
  <p:clrMapOvr>
    <a:masterClrMapping/>
  </p:clrMapOvr>
</p:sld>
</file>

<file path=ppt/slides/slide2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Steps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Write the native implementation</a:t>
            </a:r>
          </a:p>
          <a:p>
            <a:pPr lvl="0">
              <a:buAutoNum type="arabicPeriod" startAt="1"/>
            </a:pPr>
            <a:r>
              <a:rPr lang="en-US"/>
              <a:t>(Optional) Create a C/C++ header</a:t>
            </a:r>
          </a:p>
          <a:p>
            <a:pPr lvl="1"/>
            <a:r>
              <a:rPr lang="en-US">
                <a:latin typeface="Courier New"/>
              </a:rPr>
              <a:t>javah</a:t>
            </a:r>
            <a:r>
              <a:rPr lang="en-US"/>
              <a:t> generates C-style header from Java bytecode</a:t>
            </a:r>
          </a:p>
          <a:p>
            <a:pPr lvl="1"/>
            <a:r>
              <a:rPr lang="en-US"/>
              <a:t>later JDKs actually embed this in </a:t>
            </a:r>
            <a:r>
              <a:rPr lang="en-US">
                <a:latin typeface="Courier New"/>
              </a:rPr>
              <a:t>javac</a:t>
            </a:r>
            <a:r>
              <a:rPr lang="en-US"/>
              <a:t> (see </a:t>
            </a:r>
            <a:r>
              <a:rPr lang="en-US">
                <a:latin typeface="Courier New"/>
              </a:rPr>
              <a:t>-h</a:t>
            </a:r>
            <a:r>
              <a:rPr lang="en-US"/>
              <a:t> parameter)</a:t>
            </a:r>
          </a:p>
          <a:p>
            <a:pPr lvl="0">
              <a:buAutoNum type="arabicPeriod" startAt="1"/>
            </a:pPr>
            <a:r>
              <a:rPr lang="en-US"/>
              <a:t>Implement the expected function endpoint</a:t>
            </a:r>
          </a:p>
          <a:p>
            <a:pPr lvl="1"/>
            <a:r>
              <a:rPr lang="en-US"/>
              <a:t>C/C++: copy the function signature from the header</a:t>
            </a:r>
          </a:p>
          <a:p>
            <a:pPr lvl="1"/>
            <a:r>
              <a:rPr lang="en-US"/>
              <a:t>(others: match the function signature from the header)</a:t>
            </a:r>
          </a:p>
          <a:p>
            <a:pPr lvl="1"/>
            <a:r>
              <a:rPr lang="en-US"/>
              <a:t>first parameter is a </a:t>
            </a:r>
            <a:r>
              <a:rPr lang="en-US">
                <a:latin typeface="Courier New"/>
              </a:rPr>
              <a:t>JNIEnv*</a:t>
            </a:r>
            <a:r>
              <a:rPr lang="en-US"/>
              <a:t>; ignore this for now</a:t>
            </a:r>
          </a:p>
          <a:p>
            <a:pPr lvl="1"/>
            <a:r>
              <a:rPr lang="en-US"/>
              <a:t>second parameter will be a </a:t>
            </a:r>
            <a:r>
              <a:rPr lang="en-US">
                <a:latin typeface="Courier New"/>
              </a:rPr>
              <a:t>jobject</a:t>
            </a:r>
            <a:r>
              <a:rPr lang="en-US"/>
              <a:t> ("this") if non-static</a:t>
            </a:r>
          </a:p>
          <a:p>
            <a:pPr lvl="1"/>
            <a:r>
              <a:rPr lang="en-US"/>
              <a:t>remaining parameters are method params, "JNI-ized"</a:t>
            </a:r>
          </a:p>
          <a:p>
            <a:pPr lvl="0">
              <a:buAutoNum type="arabicPeriod" startAt="1"/>
            </a:pPr>
            <a:r>
              <a:rPr lang="en-US"/>
              <a:t>(Optional) Implement load/unload entry points</a:t>
            </a:r>
          </a:p>
          <a:p>
            <a:pPr lvl="1"/>
            <a:r>
              <a:rPr lang="en-US"/>
              <a:t>These are invoked by JNI to give you initialization/cleanup</a:t>
            </a:r>
          </a:p>
          <a:p>
            <a:pPr lvl="1"/>
            <a:r>
              <a:rPr lang="en-US"/>
              <a:t>Must be exported as </a:t>
            </a:r>
            <a:r>
              <a:rPr lang="en-US">
                <a:latin typeface="Courier New"/>
              </a:rPr>
              <a:t>JNI_OnLoad</a:t>
            </a:r>
            <a:r>
              <a:rPr lang="en-US"/>
              <a:t>/</a:t>
            </a:r>
            <a:r>
              <a:rPr lang="en-US">
                <a:latin typeface="Courier New"/>
              </a:rPr>
              <a:t>JNI_OnUnload</a:t>
            </a:r>
          </a:p>
          <a:p>
            <a:pPr lvl="1"/>
            <a:r>
              <a:rPr lang="en-US"/>
              <a:t>parameters are </a:t>
            </a:r>
            <a:r>
              <a:rPr lang="en-US">
                <a:latin typeface="Courier New"/>
              </a:rPr>
              <a:t>JavaVM*</a:t>
            </a:r>
            <a:r>
              <a:rPr lang="en-US"/>
              <a:t> and "reserved" </a:t>
            </a:r>
            <a:r>
              <a:rPr lang="en-US">
                <a:latin typeface="Courier New"/>
              </a:rPr>
              <a:t>void*</a:t>
            </a:r>
          </a:p>
          <a:p>
            <a:pPr lvl="1"/>
            <a:r>
              <a:rPr lang="en-US"/>
              <a:t>return minimum JNI version from OnLoad (or will fail to load!)</a:t>
            </a:r>
          </a:p>
        </p:txBody>
      </p:sp>
    </p:spTree>
  </p:cSld>
  <p:clrMapOvr>
    <a:masterClrMapping/>
  </p:clrMapOvr>
</p:sld>
</file>

<file path=ppt/slides/slide2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Steps</a:t>
            </a:r>
            <a:endParaRPr lang="en-US" smtClean="0"/>
          </a:p>
        </p:txBody>
      </p:sp>
      <p:sp>
        <p:nvSpPr>
          <p:cNvPr name="TextBox 3" id="3"/>
          <p:cNvSpPr txBox="true"/>
          <p:nvPr/>
        </p:nvSpPr>
        <p:spPr>
          <a:xfrm>
            <a:off x="457200" y="1608138"/>
            <a:ext cx="8229600" cy="522942"/>
          </a:xfrm>
          <a:prstGeom prst="rect">
            <a:avLst/>
          </a:prstGeom>
          <a:solidFill>
            <a:srgbClr val="000000"/>
          </a:solidFill>
        </p:spPr>
        <p:txBody>
          <a:bodyPr anchor="t" rtlCol="false"/>
          <a:lstStyle/>
          <a:p>
            <a:pPr fontAlgn="t"/>
            <a:r>
              <a:rPr lang="en-US" sz="1400" b="false">
                <a:solidFill>
                  <a:srgbClr val="FFFFFF"/>
                </a:solidFill>
                <a:latin typeface="Consolas"/>
              </a:rPr>
              <a:t>&lt;&lt;/Users/tedneward/Projects/Presentations.git/Content/Content/JVM/JNI/code/CallingNative/linux/JNIExample.c NOT FOUND&gt;&gt;</a:t>
            </a:r>
          </a:p>
        </p:txBody>
      </p:sp>
    </p:spTree>
  </p:cSld>
  <p:clrMapOvr>
    <a:masterClrMapping/>
  </p:clrMapOvr>
</p:sld>
</file>

<file path=ppt/slides/slide2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Steps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Load the native library in Java code</a:t>
            </a:r>
          </a:p>
          <a:p>
            <a:pPr lvl="0"/>
            <a:r>
              <a:rPr lang="en-US">
                <a:latin typeface="Courier New"/>
              </a:rPr>
              <a:t>System.loadLibrary</a:t>
            </a:r>
            <a:r>
              <a:rPr lang="en-US"/>
              <a:t> passing in library name</a:t>
            </a:r>
          </a:p>
          <a:p>
            <a:pPr lvl="1"/>
            <a:r>
              <a:rPr lang="en-US"/>
              <a:t>typically done in static initializer so it loads at classload time</a:t>
            </a:r>
          </a:p>
          <a:p>
            <a:pPr lvl="1"/>
            <a:r>
              <a:rPr lang="en-US"/>
              <a:t>leave off the extension or prefix (</a:t>
            </a:r>
            <a:r>
              <a:rPr lang="en-US">
                <a:latin typeface="Courier New"/>
              </a:rPr>
              <a:t>.dll</a:t>
            </a:r>
            <a:r>
              <a:rPr lang="en-US"/>
              <a:t> or </a:t>
            </a:r>
            <a:r>
              <a:rPr lang="en-US">
                <a:latin typeface="Courier New"/>
              </a:rPr>
              <a:t>libXXX.jnilib</a:t>
            </a:r>
            <a:r>
              <a:rPr lang="en-US"/>
              <a:t>)</a:t>
            </a:r>
          </a:p>
          <a:p>
            <a:pPr lvl="0"/>
            <a:r>
              <a:rPr lang="en-US"/>
              <a:t>Make sure the library can be found!</a:t>
            </a:r>
          </a:p>
          <a:p>
            <a:pPr lvl="1"/>
            <a:r>
              <a:rPr lang="en-US"/>
              <a:t>pass in </a:t>
            </a:r>
            <a:r>
              <a:rPr lang="en-US">
                <a:latin typeface="Courier New"/>
              </a:rPr>
              <a:t>-Djava.library.path</a:t>
            </a:r>
            <a:r>
              <a:rPr lang="en-US"/>
              <a:t> at JVM startup</a:t>
            </a:r>
          </a:p>
          <a:p>
            <a:pPr lvl="1"/>
            <a:r>
              <a:rPr lang="en-US"/>
              <a:t>put it in PATH</a:t>
            </a:r>
          </a:p>
          <a:p>
            <a:pPr lvl="1"/>
            <a:r>
              <a:rPr lang="en-US"/>
              <a:t>put it in other built-in dynamic library resolution (DYLD_LIBRARY_PATH, ...)</a:t>
            </a:r>
          </a:p>
        </p:txBody>
      </p:sp>
    </p:spTree>
  </p:cSld>
  <p:clrMapOvr>
    <a:masterClrMapping/>
  </p:clrMapOvr>
</p:sld>
</file>

<file path=ppt/slides/slide2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Java-calling-native</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Native note</a:t>
            </a:r>
          </a:p>
          <a:p>
            <a:pPr lvl="0"/>
            <a:r>
              <a:rPr lang="en-US"/>
              <a:t>any C-binding language can be used here</a:t>
            </a:r>
          </a:p>
          <a:p>
            <a:pPr lvl="1"/>
            <a:r>
              <a:rPr lang="en-US"/>
              <a:t>C++, D, assembler, Delphi, so long as it can "cdecl"-bind</a:t>
            </a:r>
          </a:p>
          <a:p>
            <a:pPr lvl="0"/>
            <a:r>
              <a:rPr lang="en-US"/>
              <a:t>you will need to figure out how to adapt the native/primitive types</a:t>
            </a:r>
          </a:p>
        </p:txBody>
      </p:sp>
    </p:spTree>
  </p:cSld>
  <p:clrMapOvr>
    <a:masterClrMapping/>
  </p:clrMapOvr>
</p:sld>
</file>

<file path=ppt/slides/slide2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Java-calling-native</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Swift (macOS)</a:t>
            </a:r>
          </a:p>
          <a:p>
            <a:pPr lvl="0"/>
            <a:r>
              <a:rPr lang="en-US">
                <a:latin typeface="Courier New"/>
              </a:rPr>
              <a:t>public func foo(...)</a:t>
            </a:r>
            <a:r>
              <a:rPr lang="en-US"/>
              <a:t> creates a standalone function</a:t>
            </a:r>
          </a:p>
          <a:p>
            <a:pPr lvl="0"/>
            <a:r>
              <a:rPr lang="en-US"/>
              <a:t>Use </a:t>
            </a:r>
            <a:r>
              <a:rPr lang="en-US">
                <a:latin typeface="Courier New"/>
              </a:rPr>
              <a:t>@_cdecl</a:t>
            </a:r>
            <a:r>
              <a:rPr lang="en-US"/>
              <a:t> to control name</a:t>
            </a:r>
          </a:p>
          <a:p>
            <a:pPr lvl="0"/>
            <a:r>
              <a:rPr lang="en-US"/>
              <a:t>Close eye on Swift/C interoperability</a:t>
            </a:r>
          </a:p>
          <a:p>
            <a:pPr lvl="1"/>
            <a:r>
              <a:rPr lang="en-US"/>
              <a:t>https://developer.apple.com/documentation/swift/swift_standard_library/c_interoperability</a:t>
            </a:r>
          </a:p>
        </p:txBody>
      </p:sp>
    </p:spTree>
  </p:cSld>
  <p:clrMapOvr>
    <a:masterClrMapping/>
  </p:clrMapOvr>
</p:sld>
</file>

<file path=ppt/slides/slide2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Swift/macOS</a:t>
            </a:r>
            <a:endParaRPr lang="en-US" smtClean="0"/>
          </a:p>
        </p:txBody>
      </p:sp>
      <p:sp>
        <p:nvSpPr>
          <p:cNvPr name="TextBox 3" id="3"/>
          <p:cNvSpPr txBox="true"/>
          <p:nvPr/>
        </p:nvSpPr>
        <p:spPr>
          <a:xfrm>
            <a:off x="457200" y="1608138"/>
            <a:ext cx="8229600" cy="522942"/>
          </a:xfrm>
          <a:prstGeom prst="rect">
            <a:avLst/>
          </a:prstGeom>
          <a:solidFill>
            <a:srgbClr val="000000"/>
          </a:solidFill>
        </p:spPr>
        <p:txBody>
          <a:bodyPr anchor="t" rtlCol="false"/>
          <a:lstStyle/>
          <a:p>
            <a:pPr fontAlgn="t"/>
            <a:r>
              <a:rPr lang="en-US" sz="1400" b="false">
                <a:solidFill>
                  <a:srgbClr val="FFFFFF"/>
                </a:solidFill>
                <a:latin typeface="Consolas"/>
              </a:rPr>
              <a:t>&lt;&lt;/Users/tedneward/Projects/Presentations.git/Content/Content/JVM/JNI/code/CallingNative/macos/JNIExample.swift NOT FOUND&gt;&gt;</a:t>
            </a:r>
          </a:p>
        </p:txBody>
      </p:sp>
    </p:spTree>
  </p:cSld>
  <p:clrMapOvr>
    <a:masterClrMapping/>
  </p:clrMapOvr>
</p:sld>
</file>

<file path=ppt/slides/slide2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Swift/macOS</a:t>
            </a:r>
            <a:endParaRPr lang="en-US" smtClean="0"/>
          </a:p>
        </p:txBody>
      </p:sp>
      <p:sp>
        <p:nvSpPr>
          <p:cNvPr name="TextBox 3" id="3"/>
          <p:cNvSpPr txBox="true"/>
          <p:nvPr/>
        </p:nvSpPr>
        <p:spPr>
          <a:xfrm>
            <a:off x="457200" y="1608138"/>
            <a:ext cx="8229600" cy="522942"/>
          </a:xfrm>
          <a:prstGeom prst="rect">
            <a:avLst/>
          </a:prstGeom>
          <a:solidFill>
            <a:srgbClr val="000000"/>
          </a:solidFill>
        </p:spPr>
        <p:txBody>
          <a:bodyPr anchor="t" rtlCol="false"/>
          <a:lstStyle/>
          <a:p>
            <a:pPr fontAlgn="t"/>
            <a:r>
              <a:rPr lang="en-US" sz="1400" b="false">
                <a:solidFill>
                  <a:srgbClr val="FFFFFF"/>
                </a:solidFill>
                <a:latin typeface="Consolas"/>
              </a:rPr>
              <a:t>&lt;&lt;/Users/tedneward/Projects/Presentations.git/Content/Content/JVM/JNI/code/CallingNative/macos/JNIExample.swift NOT FOUND&gt;&gt;</a:t>
            </a:r>
          </a:p>
        </p:txBody>
      </p:sp>
    </p:spTree>
  </p:cSld>
  <p:clrMapOvr>
    <a:masterClrMapping/>
  </p:clrMapOvr>
</p:sld>
</file>

<file path=ppt/slides/slide2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Native-calling-Java</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Going back into the JVM from native code</a:t>
            </a:r>
            <a:endParaRPr lang="en-US" smtClean="0"/>
          </a:p>
        </p:txBody>
      </p:sp>
    </p:spTree>
  </p:cSld>
  <p:clrMapOvr>
    <a:masterClrMapping/>
  </p:clrMapOvr>
</p:sld>
</file>

<file path=ppt/slides/slide2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Native-calling-Java</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Native code calling Java takes two forms</a:t>
            </a:r>
          </a:p>
          <a:p>
            <a:pPr lvl="0"/>
            <a:r>
              <a:rPr lang="en-US">
                <a:latin typeface="Courier New"/>
              </a:rPr>
              <a:t>#include &lt;java.h&gt;</a:t>
            </a:r>
            <a:r>
              <a:rPr lang="en-US"/>
              <a:t> and </a:t>
            </a:r>
            <a:r>
              <a:rPr lang="en-US">
                <a:latin typeface="Courier New"/>
              </a:rPr>
              <a:t>&lt;win32/java_md.h&gt;</a:t>
            </a:r>
          </a:p>
          <a:p>
            <a:pPr lvl="1"/>
            <a:r>
              <a:rPr lang="en-US"/>
              <a:t>choosing the platform of use where "win32" appears above</a:t>
            </a:r>
          </a:p>
          <a:p>
            <a:pPr lvl="0"/>
            <a:r>
              <a:rPr lang="en-US"/>
              <a:t>link against jvm.lib</a:t>
            </a:r>
          </a:p>
          <a:p>
            <a:pPr lvl="0"/>
            <a:r>
              <a:rPr lang="en-US"/>
              <a:t>calling into the JVM in a native method</a:t>
            </a:r>
          </a:p>
          <a:p>
            <a:pPr lvl="1"/>
            <a:r>
              <a:rPr lang="en-US"/>
              <a:t>everything goes through the </a:t>
            </a:r>
            <a:r>
              <a:rPr lang="en-US">
                <a:latin typeface="Courier New"/>
              </a:rPr>
              <a:t>JNIEnv*</a:t>
            </a:r>
          </a:p>
          <a:p>
            <a:pPr lvl="1"/>
            <a:r>
              <a:rPr lang="en-US"/>
              <a:t>C or C++ API, whichever you prefer</a:t>
            </a:r>
          </a:p>
          <a:p>
            <a:pPr lvl="1"/>
            <a:r>
              <a:rPr lang="en-US"/>
              <a:t>API looks similar to Reflection</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JVM FFI</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The Foreign Function Interface</a:t>
            </a:r>
            <a:endParaRPr lang="en-US" smtClean="0"/>
          </a:p>
        </p:txBody>
      </p:sp>
    </p:spTree>
  </p:cSld>
  <p:clrMapOvr>
    <a:masterClrMapping/>
  </p:clrMapOvr>
</p:sld>
</file>

<file path=ppt/slides/slide3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Native-calling-Java</a:t>
            </a:r>
            <a:endParaRPr lang="en-US" smtClean="0"/>
          </a:p>
        </p:txBody>
      </p:sp>
      <p:sp>
        <p:nvSpPr>
          <p:cNvPr name="TextBox 3" id="3"/>
          <p:cNvSpPr txBox="true"/>
          <p:nvPr/>
        </p:nvSpPr>
        <p:spPr>
          <a:xfrm>
            <a:off x="457200" y="1608138"/>
            <a:ext cx="8229600" cy="522942"/>
          </a:xfrm>
          <a:prstGeom prst="rect">
            <a:avLst/>
          </a:prstGeom>
          <a:solidFill>
            <a:srgbClr val="000000"/>
          </a:solidFill>
        </p:spPr>
        <p:txBody>
          <a:bodyPr anchor="t" rtlCol="false"/>
          <a:lstStyle/>
          <a:p>
            <a:pPr fontAlgn="t"/>
            <a:r>
              <a:rPr lang="en-US" sz="1400" b="false">
                <a:solidFill>
                  <a:srgbClr val="FFFFFF"/>
                </a:solidFill>
                <a:latin typeface="Consolas"/>
              </a:rPr>
              <a:t>&lt;&lt;/Users/tedneward/Projects/Presentations.git/Content/Content/JVM/JNI/code/JN2.cpp NOT FOUND&gt;&gt;</a:t>
            </a:r>
          </a:p>
        </p:txBody>
      </p:sp>
    </p:spTree>
  </p:cSld>
  <p:clrMapOvr>
    <a:masterClrMapping/>
  </p:clrMapOvr>
</p:sld>
</file>

<file path=ppt/slides/slide3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JNI Invocation</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Bringing up the JVM in your native process</a:t>
            </a:r>
            <a:endParaRPr lang="en-US" smtClean="0"/>
          </a:p>
        </p:txBody>
      </p:sp>
    </p:spTree>
  </p:cSld>
  <p:clrMapOvr>
    <a:masterClrMapping/>
  </p:clrMapOvr>
</p:sld>
</file>

<file path=ppt/slides/slide3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JNI Invocation</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JVM is really "just" a set of libraries</a:t>
            </a:r>
          </a:p>
          <a:p>
            <a:pPr lvl="0"/>
            <a:r>
              <a:rPr lang="en-US"/>
              <a:t>Java launcher loads the JVM, loads your command-line class, then executes its main()</a:t>
            </a:r>
          </a:p>
          <a:p>
            <a:pPr lvl="0"/>
            <a:r>
              <a:rPr lang="en-US"/>
              <a:t>any native process can do this, if it wants</a:t>
            </a:r>
          </a:p>
          <a:p>
            <a:pPr lvl="1"/>
            <a:r>
              <a:rPr lang="en-US">
                <a:latin typeface="Courier New"/>
              </a:rPr>
              <a:t>JNI_CreateJavaVM()</a:t>
            </a:r>
            <a:r>
              <a:rPr lang="en-US"/>
              <a:t> creates the JVM instance</a:t>
            </a:r>
          </a:p>
          <a:p>
            <a:pPr lvl="1"/>
            <a:r>
              <a:rPr lang="en-US"/>
              <a:t>JVM arguments come in </a:t>
            </a:r>
            <a:r>
              <a:rPr lang="en-US">
                <a:latin typeface="Courier New"/>
              </a:rPr>
              <a:t>JavaVMInitArgs</a:t>
            </a:r>
            <a:r>
              <a:rPr lang="en-US"/>
              <a:t> structure and </a:t>
            </a:r>
            <a:r>
              <a:rPr lang="en-US">
                <a:latin typeface="Courier New"/>
              </a:rPr>
              <a:t>JavaVMOption</a:t>
            </a:r>
            <a:r>
              <a:rPr lang="en-US"/>
              <a:t> blocks</a:t>
            </a:r>
          </a:p>
          <a:p>
            <a:pPr lvl="1"/>
            <a:r>
              <a:rPr lang="en-US"/>
              <a:t>"returns" a </a:t>
            </a:r>
            <a:r>
              <a:rPr lang="en-US">
                <a:latin typeface="Courier New"/>
              </a:rPr>
              <a:t>JNIEnv*</a:t>
            </a:r>
          </a:p>
          <a:p>
            <a:pPr lvl="1"/>
            <a:r>
              <a:rPr lang="en-US">
                <a:latin typeface="Courier New"/>
              </a:rPr>
              <a:t>DestroyJavaVM</a:t>
            </a:r>
            <a:r>
              <a:rPr lang="en-US"/>
              <a:t> closes down the VM</a:t>
            </a:r>
          </a:p>
          <a:p>
            <a:pPr lvl="0"/>
            <a:r>
              <a:rPr lang="en-US"/>
              <a:t>requires "jvm.dll", either implicitly or explicitly</a:t>
            </a:r>
          </a:p>
          <a:p>
            <a:pPr lvl="1"/>
            <a:r>
              <a:rPr lang="en-US"/>
              <a:t>Java launcher finds it &amp; resolves symbols explicitly</a:t>
            </a:r>
          </a:p>
        </p:txBody>
      </p:sp>
    </p:spTree>
  </p:cSld>
  <p:clrMapOvr>
    <a:masterClrMapping/>
  </p:clrMapOvr>
</p:sld>
</file>

<file path=ppt/slides/slide3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JNI Invocation</a:t>
            </a:r>
            <a:endParaRPr lang="en-US" smtClean="0"/>
          </a:p>
        </p:txBody>
      </p:sp>
      <p:sp>
        <p:nvSpPr>
          <p:cNvPr name="TextBox 3" id="3"/>
          <p:cNvSpPr txBox="true"/>
          <p:nvPr/>
        </p:nvSpPr>
        <p:spPr>
          <a:xfrm>
            <a:off x="457200" y="1608138"/>
            <a:ext cx="8229600" cy="522942"/>
          </a:xfrm>
          <a:prstGeom prst="rect">
            <a:avLst/>
          </a:prstGeom>
          <a:solidFill>
            <a:srgbClr val="000000"/>
          </a:solidFill>
        </p:spPr>
        <p:txBody>
          <a:bodyPr anchor="t" rtlCol="false"/>
          <a:lstStyle/>
          <a:p>
            <a:pPr fontAlgn="t"/>
            <a:r>
              <a:rPr lang="en-US" sz="1400" b="false">
                <a:solidFill>
                  <a:srgbClr val="FFFFFF"/>
                </a:solidFill>
                <a:latin typeface="Consolas"/>
              </a:rPr>
              <a:t>&lt;&lt;/Users/tedneward/Projects/Presentations.git/Content/Content/JVM/JNI/code/Launcher.cpp NOT FOUND&gt;&gt;</a:t>
            </a:r>
          </a:p>
        </p:txBody>
      </p:sp>
    </p:spTree>
  </p:cSld>
  <p:clrMapOvr>
    <a:masterClrMapping/>
  </p:clrMapOvr>
</p:sld>
</file>

<file path=ppt/slides/slide3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JVM FFI</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Recent (circa 2018) efforts</a:t>
            </a:r>
          </a:p>
          <a:p>
            <a:pPr lvl="0"/>
            <a:r>
              <a:rPr lang="en-US"/>
              <a:t>Project Panama (OpenJDK)</a:t>
            </a:r>
          </a:p>
          <a:p>
            <a:pPr lvl="0"/>
            <a:r>
              <a:rPr lang="en-US"/>
              <a:t>GraalVM (via LLVM and Sulong)</a:t>
            </a:r>
          </a:p>
          <a:p>
            <a:pPr lvl="0"/>
            <a:r>
              <a:rPr lang="en-US"/>
              <a:t>JNA</a:t>
            </a:r>
          </a:p>
          <a:p>
            <a:pPr lvl="0"/>
            <a:r>
              <a:rPr lang="en-US"/>
              <a:t>JNR (jnr-ffi)</a:t>
            </a:r>
          </a:p>
        </p:txBody>
      </p:sp>
    </p:spTree>
  </p:cSld>
  <p:clrMapOvr>
    <a:masterClrMapping/>
  </p:clrMapOvr>
</p:sld>
</file>

<file path=ppt/slides/slide3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JNI Resources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
            </a:r>
          </a:p>
          <a:p>
            <a:pPr lvl="0"/>
            <a:r>
              <a:rPr lang="en-US"/>
              <a:t> --</a:t>
            </a:r>
          </a:p>
        </p:txBody>
      </p:sp>
    </p:spTree>
  </p:cSld>
  <p:clrMapOvr>
    <a:masterClrMapping/>
  </p:clrMapOvr>
</p:sld>
</file>

<file path=ppt/slides/slide3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Resources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Online</a:t>
            </a:r>
          </a:p>
          <a:p>
            <a:pPr lvl="0"/>
            <a:r>
              <a:rPr lang="en-US"/>
              <a:t>http://java.sun.com/javase/6/docs/technotes/guides/jni/index.html</a:t>
            </a:r>
          </a:p>
          <a:p>
            <a:pPr lvl="1"/>
            <a:r>
              <a:rPr lang="en-US"/>
              <a:t>The core JNI documentation—always good to read</a:t>
            </a:r>
          </a:p>
          <a:p>
            <a:pPr lvl="0"/>
            <a:r>
              <a:rPr lang="en-US"/>
              <a:t>http://java.sun.com/products/jdk/faq/jnifaq.html</a:t>
            </a:r>
          </a:p>
          <a:p>
            <a:pPr lvl="0"/>
            <a:r>
              <a:rPr lang="en-US"/>
              <a:t>JNA: OSS package to simplify JNI access</a:t>
            </a:r>
          </a:p>
          <a:p>
            <a:pPr lvl="1"/>
            <a:r>
              <a:rPr lang="en-US"/>
              <a:t>https://github.com/java-native-access/jna</a:t>
            </a:r>
          </a:p>
        </p:txBody>
      </p:sp>
    </p:spTree>
  </p:cSld>
  <p:clrMapOvr>
    <a:masterClrMapping/>
  </p:clrMapOvr>
</p:sld>
</file>

<file path=ppt/slides/slide3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Java Native Interface</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The Foreign Function Interface for the JVM</a:t>
            </a:r>
            <a:endParaRPr lang="en-US" smtClean="0"/>
          </a:p>
        </p:txBody>
      </p:sp>
    </p:spTree>
  </p:cSld>
  <p:clrMapOvr>
    <a:masterClrMapping/>
  </p:clrMapOvr>
</p:sld>
</file>

<file path=ppt/slides/slide3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JNI</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History</a:t>
            </a:r>
          </a:p>
          <a:p>
            <a:pPr lvl="0"/>
            <a:r>
              <a:rPr lang="en-US"/>
              <a:t>formally defined in JDK 1.1</a:t>
            </a:r>
          </a:p>
          <a:p>
            <a:pPr lvl="0"/>
            <a:r>
              <a:rPr lang="en-US"/>
              <a:t>incrementally refined in each release since</a:t>
            </a:r>
          </a:p>
        </p:txBody>
      </p:sp>
    </p:spTree>
  </p:cSld>
  <p:clrMapOvr>
    <a:masterClrMapping/>
  </p:clrMapOvr>
</p:sld>
</file>

<file path=ppt/slides/slide3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JNI</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Love-hate relationship</a:t>
            </a:r>
          </a:p>
          <a:p>
            <a:pPr lvl="0"/>
            <a:r>
              <a:rPr lang="en-US"/>
              <a:t>JNI plays havoc with "WORA"</a:t>
            </a:r>
          </a:p>
          <a:p>
            <a:pPr lvl="0"/>
            <a:r>
              <a:rPr lang="en-US"/>
              <a:t>but over time, became more accepted</a:t>
            </a:r>
          </a:p>
          <a:p>
            <a:pPr lvl="1"/>
            <a:r>
              <a:rPr lang="en-US"/>
              <a:t>for certain things</a:t>
            </a:r>
          </a:p>
          <a:p>
            <a:pPr lvl="0"/>
            <a:r>
              <a:rPr lang="en-US"/>
              <a:t>over time, also became less necessary</a:t>
            </a:r>
          </a:p>
          <a:p>
            <a:pPr lvl="1"/>
            <a:r>
              <a:rPr lang="en-US"/>
              <a:t>more things gained standard JVM access libraries</a:t>
            </a:r>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JVM FFI</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The JVM wants/needs to interact with the platform beneath it</a:t>
            </a:r>
          </a:p>
          <a:p>
            <a:pPr lvl="0"/>
            <a:r>
              <a:rPr lang="en-US"/>
              <a:t>filesystem</a:t>
            </a:r>
          </a:p>
          <a:p>
            <a:pPr lvl="0"/>
            <a:r>
              <a:rPr lang="en-US"/>
              <a:t>networking</a:t>
            </a:r>
          </a:p>
          <a:p>
            <a:pPr lvl="0"/>
            <a:r>
              <a:rPr lang="en-US"/>
              <a:t>peripherals</a:t>
            </a:r>
          </a:p>
          <a:p>
            <a:pPr lvl="0"/>
            <a:r>
              <a:rPr lang="en-US"/>
              <a:t>graphics</a:t>
            </a:r>
          </a:p>
          <a:p>
            <a:pPr lvl="0"/>
            <a:r>
              <a:rPr lang="en-US"/>
              <a:t>sound</a:t>
            </a:r>
          </a:p>
          <a:p>
            <a:pPr lvl="0"/>
            <a:r>
              <a:rPr lang="en-US"/>
              <a:t>...</a:t>
            </a:r>
          </a:p>
        </p:txBody>
      </p:sp>
    </p:spTree>
  </p:cSld>
  <p:clrMapOvr>
    <a:masterClrMapping/>
  </p:clrMapOvr>
</p:sld>
</file>

<file path=ppt/slides/slide4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JNI</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Three forms</a:t>
            </a:r>
          </a:p>
          <a:p>
            <a:pPr lvl="0"/>
            <a:r>
              <a:rPr lang="en-US"/>
              <a:t>Java calling native code</a:t>
            </a:r>
          </a:p>
          <a:p>
            <a:pPr lvl="0"/>
            <a:r>
              <a:rPr lang="en-US"/>
              <a:t>Native code calling into Java</a:t>
            </a:r>
          </a:p>
          <a:p>
            <a:pPr lvl="0"/>
            <a:r>
              <a:rPr lang="en-US"/>
              <a:t>Hosting the JVM (JNI Invocation)</a:t>
            </a:r>
          </a:p>
        </p:txBody>
      </p:sp>
    </p:spTree>
  </p:cSld>
  <p:clrMapOvr>
    <a:masterClrMapping/>
  </p:clrMapOvr>
</p:sld>
</file>

<file path=ppt/slides/slide4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JNI</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JNIEnv</a:t>
            </a:r>
          </a:p>
          <a:p>
            <a:pPr lvl="0"/>
            <a:r>
              <a:rPr lang="en-US"/>
              <a:t>this is a struct-of-function-pointers</a:t>
            </a:r>
          </a:p>
          <a:p>
            <a:pPr lvl="0"/>
            <a:r>
              <a:rPr lang="en-US"/>
              <a:t>first three slots "reserved"/empty (historical reasons)</a:t>
            </a:r>
          </a:p>
          <a:p>
            <a:pPr lvl="0"/>
            <a:r>
              <a:rPr lang="en-US"/>
              <a:t>provides open-ended flexibility and encapsulation</a:t>
            </a:r>
          </a:p>
          <a:p>
            <a:pPr lvl="0"/>
            <a:r>
              <a:rPr lang="en-US"/>
              <a:t>C++-friendly</a:t>
            </a:r>
          </a:p>
        </p:txBody>
      </p:sp>
    </p:spTree>
  </p:cSld>
  <p:clrMapOvr>
    <a:masterClrMapping/>
  </p:clrMapOvr>
</p:sld>
</file>

<file path=ppt/slides/slide4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Java-calling-native</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Going from Java code to native code</a:t>
            </a:r>
            <a:endParaRPr lang="en-US" smtClean="0"/>
          </a:p>
        </p:txBody>
      </p:sp>
    </p:spTree>
  </p:cSld>
  <p:clrMapOvr>
    <a:masterClrMapping/>
  </p:clrMapOvr>
</p:sld>
</file>

<file path=ppt/slides/slide4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Steps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Write the Java</a:t>
            </a:r>
          </a:p>
          <a:p>
            <a:pPr lvl="0">
              <a:buAutoNum type="arabicPeriod" startAt="1"/>
            </a:pPr>
            <a:r>
              <a:rPr lang="en-US"/>
              <a:t>Declare a native method in Java class</a:t>
            </a:r>
          </a:p>
          <a:p>
            <a:pPr lvl="1"/>
            <a:r>
              <a:rPr lang="en-US">
                <a:latin typeface="Courier New"/>
              </a:rPr>
              <a:t>native</a:t>
            </a:r>
            <a:r>
              <a:rPr lang="en-US"/>
              <a:t> modifier, no implementation body</a:t>
            </a:r>
          </a:p>
          <a:p>
            <a:pPr lvl="0">
              <a:buAutoNum type="arabicPeriod" startAt="1"/>
            </a:pPr>
            <a:r>
              <a:rPr lang="en-US"/>
              <a:t>Compile the Java code</a:t>
            </a:r>
          </a:p>
          <a:p>
            <a:pPr lvl="1"/>
            <a:r>
              <a:rPr lang="en-US"/>
              <a:t>native method will still have no body</a:t>
            </a:r>
          </a:p>
          <a:p>
            <a:pPr lvl="1"/>
            <a:r>
              <a:rPr lang="en-US"/>
              <a:t>verify with </a:t>
            </a:r>
            <a:r>
              <a:rPr lang="en-US">
                <a:latin typeface="Courier New"/>
              </a:rPr>
              <a:t>javap</a:t>
            </a:r>
            <a:r>
              <a:rPr lang="en-US"/>
              <a:t> if you want to see</a:t>
            </a:r>
          </a:p>
          <a:p>
            <a:pPr lvl="1"/>
            <a:r>
              <a:rPr lang="en-US"/>
              <a:t>running now will generate </a:t>
            </a:r>
            <a:r>
              <a:rPr lang="en-US">
                <a:latin typeface="Courier New"/>
              </a:rPr>
              <a:t>UnsatisfiedLinkError</a:t>
            </a:r>
          </a:p>
        </p:txBody>
      </p:sp>
    </p:spTree>
  </p:cSld>
  <p:clrMapOvr>
    <a:masterClrMapping/>
  </p:clrMapOvr>
</p:sld>
</file>

<file path=ppt/slides/slide4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Steps</a:t>
            </a:r>
            <a:endParaRPr lang="en-US" smtClean="0"/>
          </a:p>
        </p:txBody>
      </p:sp>
      <p:sp>
        <p:nvSpPr>
          <p:cNvPr name="TextBox 3" id="3"/>
          <p:cNvSpPr txBox="true"/>
          <p:nvPr/>
        </p:nvSpPr>
        <p:spPr>
          <a:xfrm>
            <a:off x="457200" y="1608138"/>
            <a:ext cx="8229600" cy="413755"/>
          </a:xfrm>
          <a:prstGeom prst="rect">
            <a:avLst/>
          </a:prstGeom>
          <a:solidFill>
            <a:srgbClr val="000000"/>
          </a:solidFill>
        </p:spPr>
        <p:txBody>
          <a:bodyPr anchor="t" rtlCol="false"/>
          <a:lstStyle/>
          <a:p>
            <a:pPr fontAlgn="t"/>
            <a:r>
              <a:rPr lang="en-US" sz="1400" b="false">
                <a:solidFill>
                  <a:srgbClr val="FFFFFF"/>
                </a:solidFill>
                <a:latin typeface="Consolas"/>
              </a:rPr>
              <a:t/>
            </a:r>
          </a:p>
        </p:txBody>
      </p:sp>
    </p:spTree>
  </p:cSld>
  <p:clrMapOvr>
    <a:masterClrMapping/>
  </p:clrMapOvr>
</p:sld>
</file>

<file path=ppt/slides/slide4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Steps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Write the native implementation</a:t>
            </a:r>
          </a:p>
          <a:p>
            <a:pPr lvl="0">
              <a:buAutoNum type="arabicPeriod" startAt="1"/>
            </a:pPr>
            <a:r>
              <a:rPr lang="en-US"/>
              <a:t>(Optional) Create a C/C++ header</a:t>
            </a:r>
          </a:p>
          <a:p>
            <a:pPr lvl="1"/>
            <a:r>
              <a:rPr lang="en-US">
                <a:latin typeface="Courier New"/>
              </a:rPr>
              <a:t>javah</a:t>
            </a:r>
            <a:r>
              <a:rPr lang="en-US"/>
              <a:t> generates C-style header from Java bytecode</a:t>
            </a:r>
          </a:p>
          <a:p>
            <a:pPr lvl="1"/>
            <a:r>
              <a:rPr lang="en-US"/>
              <a:t>later JDKs actually embed this in </a:t>
            </a:r>
            <a:r>
              <a:rPr lang="en-US">
                <a:latin typeface="Courier New"/>
              </a:rPr>
              <a:t>javac</a:t>
            </a:r>
            <a:r>
              <a:rPr lang="en-US"/>
              <a:t> (see </a:t>
            </a:r>
            <a:r>
              <a:rPr lang="en-US">
                <a:latin typeface="Courier New"/>
              </a:rPr>
              <a:t>-h</a:t>
            </a:r>
            <a:r>
              <a:rPr lang="en-US"/>
              <a:t> parameter)</a:t>
            </a:r>
          </a:p>
          <a:p>
            <a:pPr lvl="0">
              <a:buAutoNum type="arabicPeriod" startAt="1"/>
            </a:pPr>
            <a:r>
              <a:rPr lang="en-US"/>
              <a:t>Implement the expected function endpoint</a:t>
            </a:r>
          </a:p>
          <a:p>
            <a:pPr lvl="1"/>
            <a:r>
              <a:rPr lang="en-US"/>
              <a:t>C/C++: copy the function signature from the header</a:t>
            </a:r>
          </a:p>
          <a:p>
            <a:pPr lvl="1"/>
            <a:r>
              <a:rPr lang="en-US"/>
              <a:t>(others: match the function signature from the header)</a:t>
            </a:r>
          </a:p>
          <a:p>
            <a:pPr lvl="1"/>
            <a:r>
              <a:rPr lang="en-US"/>
              <a:t>first parameter is a </a:t>
            </a:r>
            <a:r>
              <a:rPr lang="en-US">
                <a:latin typeface="Courier New"/>
              </a:rPr>
              <a:t>JNIEnv*</a:t>
            </a:r>
            <a:r>
              <a:rPr lang="en-US"/>
              <a:t>; ignore this for now</a:t>
            </a:r>
          </a:p>
          <a:p>
            <a:pPr lvl="1"/>
            <a:r>
              <a:rPr lang="en-US"/>
              <a:t>second parameter will be a </a:t>
            </a:r>
            <a:r>
              <a:rPr lang="en-US">
                <a:latin typeface="Courier New"/>
              </a:rPr>
              <a:t>jobject</a:t>
            </a:r>
            <a:r>
              <a:rPr lang="en-US"/>
              <a:t> ("this") if non-static</a:t>
            </a:r>
          </a:p>
          <a:p>
            <a:pPr lvl="1"/>
            <a:r>
              <a:rPr lang="en-US"/>
              <a:t>remaining parameters are method params, "JNI-ized"</a:t>
            </a:r>
          </a:p>
          <a:p>
            <a:pPr lvl="0">
              <a:buAutoNum type="arabicPeriod" startAt="1"/>
            </a:pPr>
            <a:r>
              <a:rPr lang="en-US"/>
              <a:t>(Optional) Implement load/unload entry points</a:t>
            </a:r>
          </a:p>
          <a:p>
            <a:pPr lvl="1"/>
            <a:r>
              <a:rPr lang="en-US"/>
              <a:t>These are invoked by JNI to give you initialization/cleanup</a:t>
            </a:r>
          </a:p>
          <a:p>
            <a:pPr lvl="1"/>
            <a:r>
              <a:rPr lang="en-US"/>
              <a:t>Must be exported as </a:t>
            </a:r>
            <a:r>
              <a:rPr lang="en-US">
                <a:latin typeface="Courier New"/>
              </a:rPr>
              <a:t>JNI_OnLoad</a:t>
            </a:r>
            <a:r>
              <a:rPr lang="en-US"/>
              <a:t>/</a:t>
            </a:r>
            <a:r>
              <a:rPr lang="en-US">
                <a:latin typeface="Courier New"/>
              </a:rPr>
              <a:t>JNI_OnUnload</a:t>
            </a:r>
          </a:p>
          <a:p>
            <a:pPr lvl="1"/>
            <a:r>
              <a:rPr lang="en-US"/>
              <a:t>parameters are </a:t>
            </a:r>
            <a:r>
              <a:rPr lang="en-US">
                <a:latin typeface="Courier New"/>
              </a:rPr>
              <a:t>JavaVM*</a:t>
            </a:r>
            <a:r>
              <a:rPr lang="en-US"/>
              <a:t> and "reserved" </a:t>
            </a:r>
            <a:r>
              <a:rPr lang="en-US">
                <a:latin typeface="Courier New"/>
              </a:rPr>
              <a:t>void*</a:t>
            </a:r>
          </a:p>
          <a:p>
            <a:pPr lvl="1"/>
            <a:r>
              <a:rPr lang="en-US"/>
              <a:t>return minimum JNI version from OnLoad (or will fail to load!)</a:t>
            </a:r>
          </a:p>
        </p:txBody>
      </p:sp>
    </p:spTree>
  </p:cSld>
  <p:clrMapOvr>
    <a:masterClrMapping/>
  </p:clrMapOvr>
</p:sld>
</file>

<file path=ppt/slides/slide4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Steps</a:t>
            </a:r>
            <a:endParaRPr lang="en-US" smtClean="0"/>
          </a:p>
        </p:txBody>
      </p:sp>
      <p:sp>
        <p:nvSpPr>
          <p:cNvPr name="TextBox 3" id="3"/>
          <p:cNvSpPr txBox="true"/>
          <p:nvPr/>
        </p:nvSpPr>
        <p:spPr>
          <a:xfrm>
            <a:off x="457200" y="1608138"/>
            <a:ext cx="8229600" cy="2480843"/>
          </a:xfrm>
          <a:prstGeom prst="rect">
            <a:avLst/>
          </a:prstGeom>
          <a:solidFill>
            <a:srgbClr val="000000"/>
          </a:solidFill>
        </p:spPr>
        <p:txBody>
          <a:bodyPr anchor="t" rtlCol="false"/>
          <a:lstStyle/>
          <a:p>
            <a:pPr fontAlgn="t"/>
            <a:r>
              <a:rPr lang="en-US" sz="1400" b="false">
                <a:solidFill>
                  <a:srgbClr val="FFFFFF"/>
                </a:solidFill>
                <a:latin typeface="Consolas"/>
              </a:rPr>
              <a:t>#include &lt;stdio.h&gt;
#include &lt;jni.h&gt;
#include "JNIExample.h"
JNIEXPORT void JNICALL Java_JNIExample_sayHello(JNIEnv *env, jobject object, jint len) {
  printf("Hello from C/C++!\nThe length of your string is %d.\n\n", len);
}
JNIEXPORT jint JNICALL JNI_OnLoad(JavaVM* vm, void* reserved) {
  printf("&gt;&gt;&gt; JNIExample shared library loaded!\n");
  return JNI_VERSION_1_2;
}
JNIEXPORT void JNICALL JNI_OnUnload(JavaVM* vm, void* reserved) {
  printf("&lt;&lt;&lt; JNIExample shared library unloaded!\n");
}</a:t>
            </a:r>
          </a:p>
        </p:txBody>
      </p:sp>
    </p:spTree>
  </p:cSld>
  <p:clrMapOvr>
    <a:masterClrMapping/>
  </p:clrMapOvr>
</p:sld>
</file>

<file path=ppt/slides/slide4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Steps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Load the native library in Java code</a:t>
            </a:r>
          </a:p>
          <a:p>
            <a:pPr lvl="0"/>
            <a:r>
              <a:rPr lang="en-US">
                <a:latin typeface="Courier New"/>
              </a:rPr>
              <a:t>System.loadLibrary</a:t>
            </a:r>
            <a:r>
              <a:rPr lang="en-US"/>
              <a:t> passing in library name</a:t>
            </a:r>
          </a:p>
          <a:p>
            <a:pPr lvl="1"/>
            <a:r>
              <a:rPr lang="en-US"/>
              <a:t>typically done in static initializer so it loads at classload time</a:t>
            </a:r>
          </a:p>
          <a:p>
            <a:pPr lvl="1"/>
            <a:r>
              <a:rPr lang="en-US"/>
              <a:t>leave off the extension or prefix (</a:t>
            </a:r>
            <a:r>
              <a:rPr lang="en-US">
                <a:latin typeface="Courier New"/>
              </a:rPr>
              <a:t>.dll</a:t>
            </a:r>
            <a:r>
              <a:rPr lang="en-US"/>
              <a:t> or </a:t>
            </a:r>
            <a:r>
              <a:rPr lang="en-US">
                <a:latin typeface="Courier New"/>
              </a:rPr>
              <a:t>libXXX.jnilib</a:t>
            </a:r>
            <a:r>
              <a:rPr lang="en-US"/>
              <a:t>)</a:t>
            </a:r>
          </a:p>
          <a:p>
            <a:pPr lvl="0"/>
            <a:r>
              <a:rPr lang="en-US"/>
              <a:t>Make sure the library can be found!</a:t>
            </a:r>
          </a:p>
          <a:p>
            <a:pPr lvl="1"/>
            <a:r>
              <a:rPr lang="en-US"/>
              <a:t>pass in </a:t>
            </a:r>
            <a:r>
              <a:rPr lang="en-US">
                <a:latin typeface="Courier New"/>
              </a:rPr>
              <a:t>-Djava.library.path</a:t>
            </a:r>
            <a:r>
              <a:rPr lang="en-US"/>
              <a:t> at JVM startup</a:t>
            </a:r>
          </a:p>
          <a:p>
            <a:pPr lvl="1"/>
            <a:r>
              <a:rPr lang="en-US"/>
              <a:t>put it in PATH</a:t>
            </a:r>
          </a:p>
          <a:p>
            <a:pPr lvl="1"/>
            <a:r>
              <a:rPr lang="en-US"/>
              <a:t>put it in other built-in dynamic library resolution (DYLD_LIBRARY_PATH, ...)</a:t>
            </a:r>
          </a:p>
        </p:txBody>
      </p:sp>
    </p:spTree>
  </p:cSld>
  <p:clrMapOvr>
    <a:masterClrMapping/>
  </p:clrMapOvr>
</p:sld>
</file>

<file path=ppt/slides/slide4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Java-calling-native</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Native note</a:t>
            </a:r>
          </a:p>
          <a:p>
            <a:pPr lvl="0"/>
            <a:r>
              <a:rPr lang="en-US"/>
              <a:t>any C-binding language can be used here</a:t>
            </a:r>
          </a:p>
          <a:p>
            <a:pPr lvl="1"/>
            <a:r>
              <a:rPr lang="en-US"/>
              <a:t>C++, D, assembler, Delphi, so long as it can "cdecl"-bind</a:t>
            </a:r>
          </a:p>
          <a:p>
            <a:pPr lvl="0"/>
            <a:r>
              <a:rPr lang="en-US"/>
              <a:t>you will need to figure out how to adapt the native/primitive types</a:t>
            </a:r>
          </a:p>
        </p:txBody>
      </p:sp>
    </p:spTree>
  </p:cSld>
  <p:clrMapOvr>
    <a:masterClrMapping/>
  </p:clrMapOvr>
</p:sld>
</file>

<file path=ppt/slides/slide4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Java-calling-native</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Swift (macOS)</a:t>
            </a:r>
          </a:p>
          <a:p>
            <a:pPr lvl="0"/>
            <a:r>
              <a:rPr lang="en-US">
                <a:latin typeface="Courier New"/>
              </a:rPr>
              <a:t>public func foo(...)</a:t>
            </a:r>
            <a:r>
              <a:rPr lang="en-US"/>
              <a:t> creates a standalone function</a:t>
            </a:r>
          </a:p>
          <a:p>
            <a:pPr lvl="0"/>
            <a:r>
              <a:rPr lang="en-US"/>
              <a:t>Use </a:t>
            </a:r>
            <a:r>
              <a:rPr lang="en-US">
                <a:latin typeface="Courier New"/>
              </a:rPr>
              <a:t>@_cdecl</a:t>
            </a:r>
            <a:r>
              <a:rPr lang="en-US"/>
              <a:t> to control name</a:t>
            </a:r>
          </a:p>
          <a:p>
            <a:pPr lvl="0"/>
            <a:r>
              <a:rPr lang="en-US"/>
              <a:t>Close eye on Swift/C interoperability</a:t>
            </a:r>
          </a:p>
          <a:p>
            <a:pPr lvl="1"/>
            <a:r>
              <a:rPr lang="en-US"/>
              <a:t>https://developer.apple.com/documentation/swift/swift_standard_library/c_interoperability</a:t>
            </a:r>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JVM FFI</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FFI: ***foreign function interface***</a:t>
            </a:r>
          </a:p>
          <a:p>
            <a:pPr>
              <a:buNone/>
            </a:pPr>
            <a:r>
              <a:rPr lang="en-US" i="true"/>
              <a:t>The interface by which control transitions between VM-controlled code and "native" code outside the VM's sight or control</a:t>
            </a:r>
          </a:p>
        </p:txBody>
      </p:sp>
    </p:spTree>
  </p:cSld>
  <p:clrMapOvr>
    <a:masterClrMapping/>
  </p:clrMapOvr>
</p:sld>
</file>

<file path=ppt/slides/slide5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Swift/macOS</a:t>
            </a:r>
            <a:endParaRPr lang="en-US" smtClean="0"/>
          </a:p>
        </p:txBody>
      </p:sp>
      <p:sp>
        <p:nvSpPr>
          <p:cNvPr name="TextBox 3" id="3"/>
          <p:cNvSpPr txBox="true"/>
          <p:nvPr/>
        </p:nvSpPr>
        <p:spPr>
          <a:xfrm>
            <a:off x="457200" y="1608138"/>
            <a:ext cx="8229600" cy="1234906"/>
          </a:xfrm>
          <a:prstGeom prst="rect">
            <a:avLst/>
          </a:prstGeom>
          <a:solidFill>
            <a:srgbClr val="000000"/>
          </a:solidFill>
        </p:spPr>
        <p:txBody>
          <a:bodyPr anchor="t" rtlCol="false"/>
          <a:lstStyle/>
          <a:p>
            <a:pPr fontAlgn="t"/>
            <a:r>
              <a:rPr lang="en-US" sz="1400" b="false">
                <a:solidFill>
                  <a:srgbClr val="FFFFFF"/>
                </a:solidFill>
                <a:latin typeface="Consolas"/>
              </a:rPr>
              <a:t>// JNIEXPORT void JNICALL Java_JNIExample_sayHello(JNIEnv *env, jobject object, jint len)
@_cdecl("Java_JNIExample_sayHello")
public func JNIExample_sayHello(_ env: OpaquePointer, _ this: OpaquePointer, _ len: CInt) {
    print("Hello from Swift!")
    print("Your string was \(len) characters long")
}</a:t>
            </a:r>
          </a:p>
        </p:txBody>
      </p:sp>
    </p:spTree>
  </p:cSld>
  <p:clrMapOvr>
    <a:masterClrMapping/>
  </p:clrMapOvr>
</p:sld>
</file>

<file path=ppt/slides/slide5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Swift/macOS</a:t>
            </a:r>
            <a:endParaRPr lang="en-US" smtClean="0"/>
          </a:p>
        </p:txBody>
      </p:sp>
      <p:sp>
        <p:nvSpPr>
          <p:cNvPr name="TextBox 3" id="3"/>
          <p:cNvSpPr txBox="true"/>
          <p:nvPr/>
        </p:nvSpPr>
        <p:spPr>
          <a:xfrm>
            <a:off x="457200" y="1608138"/>
            <a:ext cx="8229600" cy="1056915"/>
          </a:xfrm>
          <a:prstGeom prst="rect">
            <a:avLst/>
          </a:prstGeom>
          <a:solidFill>
            <a:srgbClr val="000000"/>
          </a:solidFill>
        </p:spPr>
        <p:txBody>
          <a:bodyPr anchor="t" rtlCol="false"/>
          <a:lstStyle/>
          <a:p>
            <a:pPr fontAlgn="t"/>
            <a:r>
              <a:rPr lang="en-US" sz="1400" b="false">
                <a:solidFill>
                  <a:srgbClr val="FFFFFF"/>
                </a:solidFill>
                <a:latin typeface="Consolas"/>
              </a:rPr>
              <a:t>//@_cdecl("JNI_OnLoad")
//public func onLoad() -&gt; CInt {
//    print("&gt;&gt;&gt; JNIExample native library loaded")
//    return 65538  // JNI_VERSION_1_2 (from jni.h)
//}</a:t>
            </a:r>
          </a:p>
        </p:txBody>
      </p:sp>
    </p:spTree>
  </p:cSld>
  <p:clrMapOvr>
    <a:masterClrMapping/>
  </p:clrMapOvr>
</p:sld>
</file>

<file path=ppt/slides/slide5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Native-calling-Java</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Going back into the JVM from native code</a:t>
            </a:r>
            <a:endParaRPr lang="en-US" smtClean="0"/>
          </a:p>
        </p:txBody>
      </p:sp>
    </p:spTree>
  </p:cSld>
  <p:clrMapOvr>
    <a:masterClrMapping/>
  </p:clrMapOvr>
</p:sld>
</file>

<file path=ppt/slides/slide5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Native-calling-Java</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Native code calling Java takes two forms</a:t>
            </a:r>
          </a:p>
          <a:p>
            <a:pPr lvl="0"/>
            <a:r>
              <a:rPr lang="en-US">
                <a:latin typeface="Courier New"/>
              </a:rPr>
              <a:t>#include &lt;java.h&gt;</a:t>
            </a:r>
            <a:r>
              <a:rPr lang="en-US"/>
              <a:t> and </a:t>
            </a:r>
            <a:r>
              <a:rPr lang="en-US">
                <a:latin typeface="Courier New"/>
              </a:rPr>
              <a:t>&lt;win32/java_md.h&gt;</a:t>
            </a:r>
          </a:p>
          <a:p>
            <a:pPr lvl="1"/>
            <a:r>
              <a:rPr lang="en-US"/>
              <a:t>choosing the platform of use where "win32" appears above</a:t>
            </a:r>
          </a:p>
          <a:p>
            <a:pPr lvl="0"/>
            <a:r>
              <a:rPr lang="en-US"/>
              <a:t>link against jvm.lib</a:t>
            </a:r>
          </a:p>
          <a:p>
            <a:pPr lvl="0"/>
            <a:r>
              <a:rPr lang="en-US"/>
              <a:t>calling into the JVM in a native method</a:t>
            </a:r>
          </a:p>
          <a:p>
            <a:pPr lvl="1"/>
            <a:r>
              <a:rPr lang="en-US"/>
              <a:t>everything goes through the </a:t>
            </a:r>
            <a:r>
              <a:rPr lang="en-US">
                <a:latin typeface="Courier New"/>
              </a:rPr>
              <a:t>JNIEnv*</a:t>
            </a:r>
          </a:p>
          <a:p>
            <a:pPr lvl="1"/>
            <a:r>
              <a:rPr lang="en-US"/>
              <a:t>C or C++ API, whichever you prefer</a:t>
            </a:r>
          </a:p>
          <a:p>
            <a:pPr lvl="1"/>
            <a:r>
              <a:rPr lang="en-US"/>
              <a:t>API looks similar to Reflection</a:t>
            </a:r>
          </a:p>
        </p:txBody>
      </p:sp>
    </p:spTree>
  </p:cSld>
  <p:clrMapOvr>
    <a:masterClrMapping/>
  </p:clrMapOvr>
</p:sld>
</file>

<file path=ppt/slides/slide5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Native-calling-Java</a:t>
            </a:r>
            <a:endParaRPr lang="en-US" smtClean="0"/>
          </a:p>
        </p:txBody>
      </p:sp>
      <p:sp>
        <p:nvSpPr>
          <p:cNvPr name="TextBox 3" id="3"/>
          <p:cNvSpPr txBox="true"/>
          <p:nvPr/>
        </p:nvSpPr>
        <p:spPr>
          <a:xfrm>
            <a:off x="457200" y="1608138"/>
            <a:ext cx="8229600" cy="522942"/>
          </a:xfrm>
          <a:prstGeom prst="rect">
            <a:avLst/>
          </a:prstGeom>
          <a:solidFill>
            <a:srgbClr val="000000"/>
          </a:solidFill>
        </p:spPr>
        <p:txBody>
          <a:bodyPr anchor="t" rtlCol="false"/>
          <a:lstStyle/>
          <a:p>
            <a:pPr fontAlgn="t"/>
            <a:r>
              <a:rPr lang="en-US" sz="1400" b="false">
                <a:solidFill>
                  <a:srgbClr val="FFFFFF"/>
                </a:solidFill>
                <a:latin typeface="Consolas"/>
              </a:rPr>
              <a:t>&lt;&lt;/Users/tedneward/Projects/Presentations.git/Content/JVM/JNI/code/JN2.cpp NOT FOUND&gt;&gt;</a:t>
            </a:r>
          </a:p>
        </p:txBody>
      </p:sp>
    </p:spTree>
  </p:cSld>
  <p:clrMapOvr>
    <a:masterClrMapping/>
  </p:clrMapOvr>
</p:sld>
</file>

<file path=ppt/slides/slide5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JNI Invocation</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Bringing up the JVM in your native process</a:t>
            </a:r>
            <a:endParaRPr lang="en-US" smtClean="0"/>
          </a:p>
        </p:txBody>
      </p:sp>
    </p:spTree>
  </p:cSld>
  <p:clrMapOvr>
    <a:masterClrMapping/>
  </p:clrMapOvr>
</p:sld>
</file>

<file path=ppt/slides/slide5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JNI Invocation</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JVM is really "just" a set of libraries</a:t>
            </a:r>
          </a:p>
          <a:p>
            <a:pPr lvl="0"/>
            <a:r>
              <a:rPr lang="en-US"/>
              <a:t>Java launcher loads the JVM, loads your command-line class, then executes its main()</a:t>
            </a:r>
          </a:p>
          <a:p>
            <a:pPr lvl="0"/>
            <a:r>
              <a:rPr lang="en-US"/>
              <a:t>any native process can do this, if it wants</a:t>
            </a:r>
          </a:p>
          <a:p>
            <a:pPr lvl="1"/>
            <a:r>
              <a:rPr lang="en-US">
                <a:latin typeface="Courier New"/>
              </a:rPr>
              <a:t>JNI_CreateJavaVM()</a:t>
            </a:r>
            <a:r>
              <a:rPr lang="en-US"/>
              <a:t> creates the JVM instance</a:t>
            </a:r>
          </a:p>
          <a:p>
            <a:pPr lvl="1"/>
            <a:r>
              <a:rPr lang="en-US"/>
              <a:t>JVM arguments come in </a:t>
            </a:r>
            <a:r>
              <a:rPr lang="en-US">
                <a:latin typeface="Courier New"/>
              </a:rPr>
              <a:t>JavaVMInitArgs</a:t>
            </a:r>
            <a:r>
              <a:rPr lang="en-US"/>
              <a:t> structure and </a:t>
            </a:r>
            <a:r>
              <a:rPr lang="en-US">
                <a:latin typeface="Courier New"/>
              </a:rPr>
              <a:t>JavaVMOption</a:t>
            </a:r>
            <a:r>
              <a:rPr lang="en-US"/>
              <a:t> blocks</a:t>
            </a:r>
          </a:p>
          <a:p>
            <a:pPr lvl="1"/>
            <a:r>
              <a:rPr lang="en-US"/>
              <a:t>"returns" a </a:t>
            </a:r>
            <a:r>
              <a:rPr lang="en-US">
                <a:latin typeface="Courier New"/>
              </a:rPr>
              <a:t>JNIEnv*</a:t>
            </a:r>
          </a:p>
          <a:p>
            <a:pPr lvl="1"/>
            <a:r>
              <a:rPr lang="en-US">
                <a:latin typeface="Courier New"/>
              </a:rPr>
              <a:t>DestroyJavaVM</a:t>
            </a:r>
            <a:r>
              <a:rPr lang="en-US"/>
              <a:t> closes down the VM</a:t>
            </a:r>
          </a:p>
          <a:p>
            <a:pPr lvl="0"/>
            <a:r>
              <a:rPr lang="en-US"/>
              <a:t>requires "jvm.dll", either implicitly or explicitly</a:t>
            </a:r>
          </a:p>
          <a:p>
            <a:pPr lvl="1"/>
            <a:r>
              <a:rPr lang="en-US"/>
              <a:t>Java launcher finds it &amp; resolves symbols explicitly</a:t>
            </a:r>
          </a:p>
        </p:txBody>
      </p:sp>
    </p:spTree>
  </p:cSld>
  <p:clrMapOvr>
    <a:masterClrMapping/>
  </p:clrMapOvr>
</p:sld>
</file>

<file path=ppt/slides/slide5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JNI Invocation</a:t>
            </a:r>
            <a:endParaRPr lang="en-US" smtClean="0"/>
          </a:p>
        </p:txBody>
      </p:sp>
      <p:sp>
        <p:nvSpPr>
          <p:cNvPr name="TextBox 3" id="3"/>
          <p:cNvSpPr txBox="true"/>
          <p:nvPr/>
        </p:nvSpPr>
        <p:spPr>
          <a:xfrm>
            <a:off x="457200" y="1608138"/>
            <a:ext cx="8229600" cy="522942"/>
          </a:xfrm>
          <a:prstGeom prst="rect">
            <a:avLst/>
          </a:prstGeom>
          <a:solidFill>
            <a:srgbClr val="000000"/>
          </a:solidFill>
        </p:spPr>
        <p:txBody>
          <a:bodyPr anchor="t" rtlCol="false"/>
          <a:lstStyle/>
          <a:p>
            <a:pPr fontAlgn="t"/>
            <a:r>
              <a:rPr lang="en-US" sz="1400" b="false">
                <a:solidFill>
                  <a:srgbClr val="FFFFFF"/>
                </a:solidFill>
                <a:latin typeface="Consolas"/>
              </a:rPr>
              <a:t>&lt;&lt;/Users/tedneward/Projects/Presentations.git/Content/JVM/JNI/code/Launcher.cpp NOT FOUND&gt;&gt;</a:t>
            </a:r>
          </a:p>
        </p:txBody>
      </p:sp>
    </p:spTree>
  </p:cSld>
  <p:clrMapOvr>
    <a:masterClrMapping/>
  </p:clrMapOvr>
</p:sld>
</file>

<file path=ppt/slides/slide5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JNI Resources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
            </a:r>
          </a:p>
          <a:p>
            <a:pPr lvl="0"/>
            <a:r>
              <a:rPr lang="en-US"/>
              <a:t> --</a:t>
            </a:r>
          </a:p>
        </p:txBody>
      </p:sp>
    </p:spTree>
  </p:cSld>
  <p:clrMapOvr>
    <a:masterClrMapping/>
  </p:clrMapOvr>
</p:sld>
</file>

<file path=ppt/slides/slide5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Resources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Online</a:t>
            </a:r>
          </a:p>
          <a:p>
            <a:pPr lvl="0"/>
            <a:r>
              <a:rPr lang="en-US"/>
              <a:t>http://java.sun.com/javase/6/docs/technotes/guides/jni/index.html</a:t>
            </a:r>
          </a:p>
          <a:p>
            <a:pPr lvl="1"/>
            <a:r>
              <a:rPr lang="en-US"/>
              <a:t>The core JNI documentation—always good to read</a:t>
            </a:r>
          </a:p>
          <a:p>
            <a:pPr lvl="0"/>
            <a:r>
              <a:rPr lang="en-US"/>
              <a:t>http://java.sun.com/products/jdk/faq/jnifaq.html</a:t>
            </a:r>
          </a:p>
          <a:p>
            <a:pPr lvl="0"/>
            <a:r>
              <a:rPr lang="en-US"/>
              <a:t>JNA: OSS package to simplify JNI access</a:t>
            </a:r>
          </a:p>
          <a:p>
            <a:pPr lvl="1"/>
            <a:r>
              <a:rPr lang="en-US"/>
              <a:t>https://github.com/java-native-access/jna</a:t>
            </a:r>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JVM FFI</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FFIs usually offer two things; sometimes three</a:t>
            </a:r>
          </a:p>
          <a:p>
            <a:pPr lvl="0"/>
            <a:r>
              <a:rPr lang="en-US"/>
              <a:t>hosted code "calling out" to native code</a:t>
            </a:r>
          </a:p>
          <a:p>
            <a:pPr lvl="0"/>
            <a:r>
              <a:rPr lang="en-US"/>
              <a:t>native code "calling in" to hosted code</a:t>
            </a:r>
          </a:p>
          <a:p>
            <a:pPr lvl="0"/>
            <a:r>
              <a:rPr lang="en-US"/>
              <a:t>code to boostrap the VM into existence</a:t>
            </a:r>
          </a:p>
        </p:txBody>
      </p:sp>
    </p:spTree>
  </p:cSld>
  <p:clrMapOvr>
    <a:masterClrMapping/>
  </p:clrMapOvr>
</p:sld>
</file>

<file path=ppt/slides/slide6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Native code represents a powerful extension to Java code, but with risks</a:t>
            </a:r>
          </a:p>
          <a:p>
            <a:pPr lvl="0"/>
            <a:r>
              <a:rPr lang="en-US"/>
              <a:t>protect native code as much as possible</a:t>
            </a:r>
          </a:p>
          <a:p>
            <a:pPr lvl="1"/>
            <a:r>
              <a:rPr lang="en-US"/>
              <a:t>C++ exception handlers</a:t>
            </a:r>
          </a:p>
          <a:p>
            <a:pPr lvl="1"/>
            <a:r>
              <a:rPr lang="en-US"/>
              <a:t>native OS signal/exception handlers</a:t>
            </a:r>
          </a:p>
          <a:p>
            <a:pPr lvl="0"/>
            <a:r>
              <a:rPr lang="en-US"/>
              <a:t>for best performance, minimize boundary crossings</a:t>
            </a:r>
          </a:p>
          <a:p>
            <a:pPr lvl="0"/>
            <a:r>
              <a:rPr lang="en-US"/>
              <a:t>note that thanks to Microsoft's C++/CLI, this means that Java and .NET can coexist in the same process using nothing more than what you've seen here</a:t>
            </a:r>
          </a:p>
          <a:p>
            <a:pPr lvl="1"/>
            <a:r>
              <a:rPr lang="en-US"/>
              <a:t>...not that it's easy to write, but it's doable</a:t>
            </a:r>
          </a:p>
          <a:p>
            <a:pPr lvl="1"/>
            <a:r>
              <a:rPr lang="en-US"/>
              <a:t>this offers a high-perf interoperability option</a:t>
            </a:r>
          </a:p>
        </p:txBody>
      </p:sp>
    </p:spTree>
  </p:cSld>
  <p:clrMapOvr>
    <a:masterClrMapping/>
  </p:clrMapOvr>
</p:sld>
</file>

<file path=ppt/slides/slide6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Co-founder, Solidify US</a:t>
            </a:r>
          </a:p>
          <a:p>
            <a:pPr lvl="1"/>
            <a:r>
              <a:rPr lang="en-US"/>
              <a:t>http://www.solidify.dev</a:t>
            </a:r>
          </a:p>
          <a:p>
            <a:pPr lvl="0"/>
            <a:r>
              <a:rPr lang="en-US"/>
              <a:t>Principal -- Neward &amp; Associates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a:p>
            <a:pPr lvl="0"/>
            <a:r>
              <a:rPr lang="en-US"/>
              <a:t>See http://www.newardassociates.com</a:t>
            </a:r>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JVM FFI</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i="true"/>
              <a:t>**NOTE**</a:t>
            </a:r>
            <a:r>
              <a:rPr lang="en-US"/>
              <a:t>: Using any FFI usually requires native knowledge</a:t>
            </a:r>
          </a:p>
          <a:p>
            <a:pPr lvl="0"/>
            <a:r>
              <a:rPr lang="en-US"/>
              <a:t>native code compilation &amp; linking</a:t>
            </a:r>
          </a:p>
          <a:p>
            <a:pPr lvl="0"/>
            <a:r>
              <a:rPr lang="en-US"/>
              <a:t>runtime code resolution &amp; loading</a:t>
            </a:r>
          </a:p>
          <a:p>
            <a:pPr lvl="0"/>
            <a:r>
              <a:rPr lang="en-US"/>
              <a:t>runtime function resolution by name</a:t>
            </a:r>
          </a:p>
          <a:p>
            <a:pPr lvl="0"/>
            <a:r>
              <a:rPr lang="en-US"/>
              <a:t>calling conventions</a:t>
            </a:r>
          </a:p>
          <a:p>
            <a:pPr lvl="0"/>
            <a:r>
              <a:rPr lang="en-US"/>
              <a:t>unmanaged memory (heap allocation/deallocation)</a:t>
            </a:r>
          </a:p>
          <a:p>
            <a:pPr lvl="0"/>
            <a:r>
              <a:rPr lang="en-US"/>
              <a:t>native debugging skills</a:t>
            </a:r>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JVM FFI</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JVM FFI is documented in Java Native Interface spec</a:t>
            </a:r>
          </a:p>
          <a:p>
            <a:pPr lvl="0"/>
            <a:r>
              <a:rPr lang="en-US"/>
              <a:t>describes all three scenarios</a:t>
            </a:r>
          </a:p>
          <a:p>
            <a:pPr lvl="0"/>
            <a:r>
              <a:rPr lang="en-US"/>
              <a:t>in existence since Java 1.1</a:t>
            </a:r>
          </a:p>
          <a:p>
            <a:pPr lvl="0"/>
            <a:r>
              <a:rPr lang="en-US"/>
              <a:t>has changed very little since 1.2</a:t>
            </a:r>
          </a:p>
          <a:p>
            <a:pPr lvl="0"/>
            <a:r>
              <a:rPr lang="en-US"/>
              <a:t>very low-level; almost assembly-language-like</a:t>
            </a:r>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Java Native Interface</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The Foreign Function Interface for the JVM</a:t>
            </a:r>
            <a:endParaRPr lang="en-US"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2022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As much as the Java Virtual Machine and libraries provide a comfortable womb in which to write code, moments appear in every Java developer's life when they just have to call down to code that exists at the native, C-executable, level. Java provides a standard API for doing this--Java Native Interface, or JNI--but its use is at once both darkly mysterious and... well... painful.
In this presentation, we'll look at JNI: how to write a Java native method, how to call back into the JVM from within native code, and how to create an instance of the JVM from within native code (using what JNI calls the JNI Invocation API). We'll discuss how this might work from native-compiling languages other than C/C++ (such as Swift), and some other libraries that might make this easier than JNI.
</dc:description>
  <cp:keywords>JVM</cp:keywords>
  <dcterms:modified xsi:type="dcterms:W3CDTF">2011-08-01T06:04:30Z</dcterms:modified>
  <cp:revision>1</cp:revision>
  <dc:subject>JVM</dc:subject>
  <dc:title>Busy Java Developer's Guide to Native Code</dc:title>
</cp:coreProperties>
</file>