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Java Developer's Guide</a:t>
            </a:r>
          </a:p>
          <a:p>
            <a:r>
              <a:rPr lang="en-US"/>
              <a:t>to Monitoring</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 Concepts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Monitoring can take many forms</a:t>
            </a:r>
          </a:p>
          <a:p>
            <a:pPr lvl="0"/>
            <a:r>
              <a:rPr lang="en-US"/>
              <a:t>Logging</a:t>
            </a:r>
          </a:p>
          <a:p>
            <a:pPr lvl="0"/>
            <a:r>
              <a:rPr lang="en-US"/>
              <a:t>Reports</a:t>
            </a:r>
          </a:p>
          <a:p>
            <a:pPr lvl="0"/>
            <a:r>
              <a:rPr lang="en-US"/>
              <a:t>Statistics</a:t>
            </a:r>
          </a:p>
          <a:p>
            <a:pPr lvl="0"/>
            <a:r>
              <a:rPr lang="en-US"/>
              <a:t>Threshold alerts</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 Concepts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Execution-level monitoring</a:t>
            </a:r>
          </a:p>
          <a:p>
            <a:pPr lvl="0"/>
            <a:r>
              <a:rPr lang="en-US"/>
              <a:t>virtual machines will usually have some amount of monitoring</a:t>
            </a:r>
          </a:p>
          <a:p>
            <a:pPr lvl="1"/>
            <a:r>
              <a:rPr lang="en-US"/>
              <a:t>tracking automatic memory management</a:t>
            </a:r>
          </a:p>
          <a:p>
            <a:pPr lvl="1"/>
            <a:r>
              <a:rPr lang="en-US"/>
              <a:t>identifying thread creation</a:t>
            </a:r>
          </a:p>
          <a:p>
            <a:pPr lvl="1"/>
            <a:r>
              <a:rPr lang="en-US"/>
              <a:t>tracking code-loading</a:t>
            </a:r>
          </a:p>
          <a:p>
            <a:pPr lvl="0"/>
            <a:r>
              <a:rPr lang="en-US"/>
              <a:t>native (OS) monitoring is also often available</a:t>
            </a:r>
          </a:p>
          <a:p>
            <a:pPr lvl="1">
              <a:buChar char=" "/>
            </a:pPr>
            <a:r>
              <a:rPr lang="en-US"/>
              <a:t>specific details depend on the OS</a:t>
            </a:r>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 Concepts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Database monitoring</a:t>
            </a:r>
          </a:p>
          <a:p>
            <a:pPr lvl="0"/>
            <a:r>
              <a:rPr lang="en-US"/>
              <a:t>(Fact: DBAs will likely do most of the production database monitoring, but it helps to know their tools)</a:t>
            </a:r>
          </a:p>
          <a:p>
            <a:pPr lvl="0"/>
            <a:r>
              <a:rPr lang="en-US"/>
              <a:t>Query analyzers: learn to use your database's tool</a:t>
            </a:r>
          </a:p>
          <a:p>
            <a:pPr lvl="0"/>
            <a:r>
              <a:rPr lang="en-US"/>
              <a:t>Protocol interceptor: Wireshark</a:t>
            </a:r>
          </a:p>
          <a:p>
            <a:pPr lvl="0"/>
            <a:r>
              <a:rPr lang="en-US"/>
              <a:t>API interceptors</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 Concepts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App server monitoring</a:t>
            </a:r>
          </a:p>
          <a:p>
            <a:pPr lvl="0"/>
            <a:r>
              <a:rPr lang="en-US"/>
              <a:t>Most production-ready app servers have some form of monitoring capabilities</a:t>
            </a:r>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 Concepts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Application monitoring: Logging</a:t>
            </a:r>
          </a:p>
          <a:p>
            <a:pPr lvl="0"/>
            <a:r>
              <a:rPr lang="en-US"/>
              <a:t>Consider separate logs for developers and administrators (and any other roles)</a:t>
            </a:r>
          </a:p>
          <a:p>
            <a:pPr lvl="0"/>
            <a:r>
              <a:rPr lang="en-US"/>
              <a:t>Ensure a clear definition of verbosity for each level</a:t>
            </a:r>
          </a:p>
          <a:p>
            <a:pPr lvl="0"/>
            <a:r>
              <a:rPr lang="en-US"/>
              <a:t>Consider providing "runtime-connectable" diagnostic sinks (socket) for "hot" viewing</a:t>
            </a:r>
          </a:p>
          <a:p>
            <a:pPr lvl="0"/>
            <a:r>
              <a:rPr lang="en-US"/>
              <a:t>When logging, always explicitly check logging flags</a:t>
            </a:r>
            <a:r>
              <a:rPr lang="en-US"/>
              <a:t>--- if the flags change during execution, logging code can pick up the changes</a:t>
            </a:r>
          </a:p>
          <a:p>
            <a:pPr lvl="0"/>
            <a:r>
              <a:rPr lang="en-US"/>
              <a:t>Consider separate sinks for logs as well as a unified sink for a more holistic view of the system</a:t>
            </a:r>
          </a:p>
        </p:txBody>
      </p:sp>
    </p:spTree>
  </p:cSld>
  <p:clrMapOvr>
    <a:masterClrMapping/>
  </p:clrMapOvr>
</p:sld>
</file>

<file path=ppt/slides/slide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 Concepts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Application monitoring: Statistics</a:t>
            </a:r>
          </a:p>
          <a:p>
            <a:pPr lvl="0"/>
            <a:r>
              <a:rPr lang="en-US"/>
              <a:t>Statistics provide insight into application execution</a:t>
            </a:r>
          </a:p>
          <a:p>
            <a:pPr lvl="0"/>
            <a:r>
              <a:rPr lang="en-US"/>
              <a:t>Step 1: identify useful statistics (you, admins, users)</a:t>
            </a:r>
          </a:p>
          <a:p>
            <a:pPr lvl="1"/>
            <a:r>
              <a:rPr lang="en-US"/>
              <a:t>counts, averages (per min, sec, hour, �)</a:t>
            </a:r>
          </a:p>
          <a:p>
            <a:pPr lvl="1"/>
            <a:r>
              <a:rPr lang="en-US"/>
              <a:t>logins (successful, failed), database (accesses, timeouts, SQL errors), application exceptions (handled, unhandled), transactions (shopping carts purchased), etc</a:t>
            </a:r>
          </a:p>
          <a:p>
            <a:pPr lvl="1"/>
            <a:r>
              <a:rPr lang="en-US"/>
              <a:t>look to PerfMon and/or business analyst's reports for suggestions</a:t>
            </a:r>
          </a:p>
          <a:p>
            <a:pPr lvl="0"/>
            <a:r>
              <a:rPr lang="en-US"/>
              <a:t>Step 2: if not somehow already provided, build instrumentation to track those statistics</a:t>
            </a:r>
          </a:p>
          <a:p>
            <a:pPr lvl="0"/>
            <a:r>
              <a:rPr lang="en-US"/>
              <a:t>Step 3: enable the instrumentation in your running app/server</a:t>
            </a:r>
          </a:p>
          <a:p>
            <a:pPr lvl="1">
              <a:buChar char=" "/>
            </a:pPr>
            <a:r>
              <a:rPr lang="en-US"/>
              <a:t>varies by platform or appserver</a:t>
            </a:r>
          </a:p>
        </p:txBody>
      </p:sp>
    </p:spTree>
  </p:cSld>
  <p:clrMapOvr>
    <a:masterClrMapping/>
  </p:clrMapOvr>
</p:sld>
</file>

<file path=ppt/slides/slide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JVM-specific Monitoring</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Using JVM flags and tools</a:t>
            </a:r>
            <a:endParaRPr lang="en-US" smtClean="0"/>
          </a:p>
        </p:txBody>
      </p:sp>
    </p:spTree>
  </p:cSld>
  <p:clrMapOvr>
    <a:masterClrMapping/>
  </p:clrMapOvr>
</p:sld>
</file>

<file path=ppt/slides/slide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JVM-specific Monitoring</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Some options</a:t>
            </a:r>
          </a:p>
          <a:p>
            <a:pPr lvl="0"/>
            <a:r>
              <a:rPr lang="en-US">
                <a:latin typeface="Courier New"/>
              </a:rPr>
              <a:t>-verbose</a:t>
            </a:r>
            <a:r>
              <a:rPr lang="en-US"/>
              <a:t> command-line options provide diagnostics on GC(!), JNI invocation, and classes loaded(!)</a:t>
            </a:r>
          </a:p>
          <a:p>
            <a:pPr lvl="0"/>
            <a:r>
              <a:rPr lang="en-US">
                <a:latin typeface="Courier New"/>
              </a:rPr>
              <a:t>_JAVA_LAUNCHER_DEBUG</a:t>
            </a:r>
            <a:r>
              <a:rPr lang="en-US"/>
              <a:t> environment variable provides JRE info</a:t>
            </a:r>
          </a:p>
          <a:p>
            <a:pPr lvl="0"/>
            <a:r>
              <a:rPr lang="en-US"/>
              <a:t>jps provides list of Java processes &amp; PIDs</a:t>
            </a:r>
          </a:p>
          <a:p>
            <a:pPr lvl="0"/>
            <a:r>
              <a:rPr lang="en-US"/>
              <a:t>jconsole/visualVM provides nice JVM GUI overview</a:t>
            </a:r>
          </a:p>
          <a:p>
            <a:pPr lvl="1"/>
            <a:r>
              <a:rPr lang="en-US"/>
              <a:t>(5) must launch monitored JVM with property param: -Dcom.sun.management.jmxremote</a:t>
            </a:r>
          </a:p>
          <a:p>
            <a:pPr lvl="1"/>
            <a:r>
              <a:rPr lang="en-US"/>
              <a:t>(6+) no param necessary; agent can be hot-loaded</a:t>
            </a:r>
          </a:p>
          <a:p>
            <a:pPr lvl="0"/>
            <a:r>
              <a:rPr lang="en-US"/>
              <a:t>Custom tools: build your own JMX clients</a:t>
            </a:r>
          </a:p>
        </p:txBody>
      </p:sp>
    </p:spTree>
  </p:cSld>
  <p:clrMapOvr>
    <a:masterClrMapping/>
  </p:clrMapOvr>
</p:sld>
</file>

<file path=ppt/slides/slide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JVM-specific Monitoring</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JVM Profiling</a:t>
            </a:r>
          </a:p>
          <a:p>
            <a:pPr lvl="0"/>
            <a:r>
              <a:rPr lang="en-US"/>
              <a:t>HPROF: sample (!) profiler shipping with Sun JDK</a:t>
            </a:r>
          </a:p>
          <a:p>
            <a:pPr lvl="0"/>
            <a:r>
              <a:rPr lang="en-US">
                <a:latin typeface="Courier New"/>
              </a:rPr>
              <a:t>LoggingMXBean</a:t>
            </a:r>
            <a:r>
              <a:rPr lang="en-US"/>
              <a:t> (Hotspot-specific) provides memory dump during execution</a:t>
            </a:r>
          </a:p>
          <a:p>
            <a:pPr lvl="0"/>
            <a:r>
              <a:rPr lang="en-US"/>
              <a:t>jhat: analyzes HPROF binary output, provides an HTTP connection point to browse the data</a:t>
            </a:r>
          </a:p>
          <a:p>
            <a:pPr lvl="0"/>
            <a:r>
              <a:rPr lang="en-US"/>
              <a:t>jstat: prints from built-in HotSpot instrumentation</a:t>
            </a:r>
          </a:p>
        </p:txBody>
      </p:sp>
    </p:spTree>
  </p:cSld>
  <p:clrMapOvr>
    <a:masterClrMapping/>
  </p:clrMapOvr>
</p:sld>
</file>

<file path=ppt/slides/slide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JVM-specific Monitoring</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JVM Profiling: Build your own</a:t>
            </a:r>
          </a:p>
          <a:p>
            <a:pPr lvl="0"/>
            <a:r>
              <a:rPr lang="en-US"/>
              <a:t>JMX MBeans: purely managed code</a:t>
            </a:r>
          </a:p>
          <a:p>
            <a:pPr lvl="0"/>
            <a:r>
              <a:rPr lang="en-US"/>
              <a:t>JVMTI (JVMDI, JVMPI): C++</a:t>
            </a:r>
          </a:p>
          <a:p>
            <a:pPr lvl="0"/>
            <a:r>
              <a:rPr lang="en-US"/>
              <a:t>Instrumentation (java.lang.instrument)</a:t>
            </a:r>
          </a:p>
          <a:p>
            <a:pPr lvl="0"/>
            <a:r>
              <a:rPr lang="en-US"/>
              <a:t>Thread APIs (java.lang.Thread)</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Objectives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"The code is going into Production"</a:t>
            </a:r>
          </a:p>
          <a:p>
            <a:pPr lvl="0"/>
            <a:r>
              <a:rPr lang="en-US"/>
              <a:t>How do I let others identify problems?</a:t>
            </a:r>
          </a:p>
          <a:p>
            <a:pPr lvl="0"/>
            <a:r>
              <a:rPr lang="en-US"/>
              <a:t>How do I let others fix problems?</a:t>
            </a:r>
          </a:p>
          <a:p>
            <a:pPr lvl="0"/>
            <a:r>
              <a:rPr lang="en-US"/>
              <a:t>How do I identify problems before users do?</a:t>
            </a:r>
          </a:p>
        </p:txBody>
      </p:sp>
    </p:spTree>
  </p:cSld>
  <p:clrMapOvr>
    <a:masterClrMapping/>
  </p:clrMapOvr>
</p:sld>
</file>

<file path=ppt/slides/slide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Resources</a:t>
            </a:r>
            <a:endParaRPr lang="en-US" smtClean="0"/>
          </a:p>
        </p:txBody>
      </p:sp>
      <p:sp xmlns:r="http://schemas.openxmlformats.org/officeDocument/2006/relationships">
        <p:nvSpPr>
          <p:cNvPr id="3" name="Content Placeholder 2"/>
          <p:cNvSpPr>
            <a:spLocks noGrp="1"/>
          </p:cNvSpPr>
          <p:nvPr>
            <p:ph idx="1"/>
          </p:nvPr>
        </p:nvSpPr>
        <p:spPr/>
        <p:txBody>
          <a:bodyPr/>
          <a:lstStyle/>
          <a:p>
            <a:pPr>
              <a:buNone/>
            </a:pPr>
            <a:r>
              <a:rPr lang="en-US"/>
              <a:t>Online resources</a:t>
            </a:r>
          </a:p>
          <a:p>
            <a:pPr lvl="0"/>
            <a:r>
              <a:rPr lang="en-US"/>
              <a:t>http://java.sun.com/javase/6/webnotes/trouble/TSG-VM/TSG-VM.pdf</a:t>
            </a:r>
          </a:p>
          <a:p>
            <a:pPr lvl="1"/>
            <a:r>
              <a:rPr lang="en-US"/>
              <a:t>Troubleshooting Guide</a:t>
            </a:r>
          </a:p>
          <a:p>
            <a:pPr lvl="0"/>
            <a:r>
              <a:rPr lang="en-US"/>
              <a:t>http://java.sun.com/javase/6/webnotes/trouble/TSG-Desktop/TSG-Desktop.pdf</a:t>
            </a:r>
          </a:p>
          <a:p>
            <a:pPr lvl="1"/>
            <a:r>
              <a:rPr lang="en-US"/>
              <a:t>Troubleshooting Guide for Desktop Applications</a:t>
            </a:r>
          </a:p>
          <a:p>
            <a:pPr lvl="0"/>
            <a:r>
              <a:rPr lang="en-US"/>
              <a:t>http://java.sun.com/javase/6/webnotes/trouble/other/matrix6-Windows.html</a:t>
            </a:r>
          </a:p>
          <a:p>
            <a:pPr lvl="1"/>
            <a:r>
              <a:rPr lang="en-US"/>
              <a:t>Quick Troubleshooting Guide</a:t>
            </a:r>
          </a:p>
          <a:p>
            <a:pPr lvl="0"/>
            <a:r>
              <a:rPr lang="en-US"/>
              <a:t>http://java.sun.com/products/hotspot/whitepaper.html</a:t>
            </a:r>
          </a:p>
          <a:p>
            <a:pPr lvl="1"/>
            <a:r>
              <a:rPr lang="en-US"/>
              <a:t>The Java HotSpot Performance Engine Architecture</a:t>
            </a:r>
          </a:p>
          <a:p>
            <a:pPr lvl="0"/>
            <a:r>
              <a:rPr lang="en-US"/>
              <a:t>http://java.sun.com/docs/performance/</a:t>
            </a:r>
          </a:p>
          <a:p>
            <a:pPr lvl="1"/>
            <a:r>
              <a:rPr lang="en-US"/>
              <a:t>Java Performance Documentation</a:t>
            </a:r>
          </a:p>
          <a:p>
            <a:pPr lvl="0"/>
            <a:r>
              <a:rPr lang="en-US"/>
              <a:t>http://java.sun.com/javase/technologies/hotspot/vmoptions.jsp</a:t>
            </a:r>
          </a:p>
          <a:p>
            <a:pPr lvl="1"/>
            <a:r>
              <a:rPr lang="en-US"/>
              <a:t>Java HotSpot VM Options</a:t>
            </a:r>
          </a:p>
        </p:txBody>
      </p:sp>
    </p:spTree>
  </p:cSld>
  <p:clrMapOvr>
    <a:masterClrMapping/>
  </p:clrMapOvr>
</p:sld>
</file>

<file path=ppt/slides/slide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Summary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Monitoring helps prevent embarrassment</a:t>
            </a:r>
          </a:p>
          <a:p>
            <a:pPr lvl="0"/>
            <a:r>
              <a:rPr lang="en-US"/>
              <a:t>use JVM and app server hooks to keep an eye on the infrastructure your system depends on</a:t>
            </a:r>
          </a:p>
          <a:p>
            <a:pPr lvl="0"/>
            <a:r>
              <a:rPr lang="en-US"/>
              <a:t>create application hooks to keep an eye on the core domain functionality your system offers</a:t>
            </a:r>
          </a:p>
          <a:p>
            <a:pPr lvl="0"/>
            <a:r>
              <a:rPr lang="en-US"/>
              <a:t>build/use monitoring tools as necessary to enable monitoring to be more than a developer activity</a:t>
            </a:r>
          </a:p>
        </p:txBody>
      </p:sp>
    </p:spTree>
  </p:cSld>
  <p:clrMapOvr>
    <a:masterClrMapping/>
  </p:clrMapOvr>
</p:sld>
</file>

<file path=ppt/slides/slide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Monitoring</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Keeping an eye on what's going on in the system</a:t>
            </a:r>
            <a:endParaRPr lang="en-US" smtClean="0"/>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Debugging</a:t>
            </a:r>
          </a:p>
          <a:p>
            <a:pPr lvl="0"/>
            <a:r>
              <a:rPr lang="en-US"/>
              <a:t>the art of identifying and fixing a problem after it has been spotted</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Debugging</a:t>
            </a:r>
          </a:p>
          <a:p>
            <a:pPr lvl="0"/>
            <a:r>
              <a:rPr lang="en-US"/>
              <a:t>the art of identifying and fixing a problem after it has been spotted</a:t>
            </a:r>
          </a:p>
          <a:p>
            <a:pPr lvl="0">
              <a:buNone/>
            </a:pPr>
            <a:r>
              <a:rPr lang="en-US" b="true"/>
              <a:t>Monitoring</a:t>
            </a:r>
          </a:p>
          <a:p>
            <a:pPr lvl="0"/>
            <a:r>
              <a:rPr lang="en-US"/>
              <a:t>the art of keeping an eye on the system so as to prevent problems from being spotted or occurring</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Debugging</a:t>
            </a:r>
          </a:p>
          <a:p>
            <a:pPr lvl="0"/>
            <a:r>
              <a:rPr lang="en-US"/>
              <a:t>the art of identifying and fixing a problem after it has been spotted</a:t>
            </a:r>
          </a:p>
          <a:p>
            <a:pPr lvl="0">
              <a:buNone/>
            </a:pPr>
            <a:r>
              <a:rPr lang="en-US" b="true"/>
              <a:t>Monitoring</a:t>
            </a:r>
          </a:p>
          <a:p>
            <a:pPr lvl="0"/>
            <a:r>
              <a:rPr lang="en-US"/>
              <a:t>the art of keeping an eye on the system so as to prevent problems from being spotted or occurring</a:t>
            </a:r>
          </a:p>
          <a:p>
            <a:pPr>
              <a:buNone/>
            </a:pPr>
            <a:r>
              <a:rPr lang="en-US" i="true"/>
              <a:t>of the two, Monitoring is actually more important</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a:t>
            </a:r>
            <a:endParaRPr lang="en-US" smtClean="0"/>
          </a:p>
        </p:txBody>
      </p:sp>
      <p:sp xmlns:r="http://schemas.openxmlformats.org/officeDocument/2006/relationships">
        <p:nvSpPr>
          <p:cNvPr id="3" name="Content Placeholder 2"/>
          <p:cNvSpPr>
            <a:spLocks noGrp="1"/>
          </p:cNvSpPr>
          <p:nvPr>
            <p:ph idx="1"/>
          </p:nvPr>
        </p:nvSpPr>
        <p:spPr/>
        <p:txBody>
          <a:bodyPr/>
          <a:lstStyle/>
          <a:p>
            <a:pPr lvl="0"/>
            <a:r>
              <a:rPr lang="en-US"/>
              <a:t>The worst form of error report is the one that comes from users or customers</a:t>
            </a:r>
          </a:p>
          <a:p>
            <a:pPr lvl="1"/>
            <a:r>
              <a:rPr lang="en-US"/>
              <a:t>your company looks bad</a:t>
            </a:r>
          </a:p>
          <a:p>
            <a:pPr lvl="1"/>
            <a:r>
              <a:rPr lang="en-US"/>
              <a:t>your application looks bad</a:t>
            </a:r>
          </a:p>
          <a:p>
            <a:pPr lvl="1"/>
            <a:r>
              <a:rPr lang="en-US"/>
              <a:t>you look bad</a:t>
            </a:r>
          </a:p>
          <a:p>
            <a:pPr lvl="1"/>
            <a:r>
              <a:rPr lang="en-US"/>
              <a:t>remember, first impressions are everything!</a:t>
            </a:r>
          </a:p>
          <a:p>
            <a:pPr lvl="0"/>
            <a:r>
              <a:rPr lang="en-US"/>
              <a:t>Monitoring allows developers &amp; admins to watch the running system and react to problems before users ever see them</a:t>
            </a:r>
          </a:p>
          <a:p>
            <a:pPr lvl="1"/>
            <a:r>
              <a:rPr lang="en-US"/>
              <a:t>not only deadlocks, crashes, outages, ...</a:t>
            </a:r>
          </a:p>
          <a:p>
            <a:pPr lvl="1"/>
            <a:r>
              <a:rPr lang="en-US"/>
              <a:t>but also slow response times</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Monitoring: Concepts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Getting the big picture</a:t>
            </a:r>
            <a:endParaRPr lang="en-US" smtClean="0"/>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Monitoring: Concepts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Monitoring can occur at all levels</a:t>
            </a:r>
          </a:p>
          <a:p>
            <a:pPr lvl="0"/>
            <a:r>
              <a:rPr lang="en-US"/>
              <a:t>Execution-level monitoring</a:t>
            </a:r>
          </a:p>
          <a:p>
            <a:pPr lvl="0"/>
            <a:r>
              <a:rPr lang="en-US"/>
              <a:t>Database monitoring</a:t>
            </a:r>
          </a:p>
          <a:p>
            <a:pPr lvl="0"/>
            <a:r>
              <a:rPr lang="en-US"/>
              <a:t>App server monitoring</a:t>
            </a:r>
          </a:p>
          <a:p>
            <a:pPr lvl="0"/>
            <a:r>
              <a:rPr lang="en-US"/>
              <a:t>Application monitoring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Production? That's where code that behaves itself, follows the rules, doesn't have any nasty evil bugs in it, and "just runs" eventually ends up, right? And once it's there, it's in the hands of the good people, who we call "system administrators", who will do everything it takes to make sure the code never fails. Unfortunately, while that perspective is tempting, it's rarely true, and developers frequently find themselves forced to answer hard questions like, "How many users can we expect per machine?" or "How do we know if it's going to run out of memory in a week or so?" In this presentation, we'll talk about some of the monitoring tools that Java provides to give us--developers and system administrators alike--a look inside the running Java process, like jconsole, jps, jstat and jhat. Then, because monitoring involves much more than just the JVM itself, we'll look into ways to write your own monitorable beans using JMX, and how to write your own, special-purpose monitoring tools using the same technology backplane. Remember: just because code is feature-complete doesn't mean it's ready for Production; find out how to make it so.
</dc:description>
  <cp:keywords>Java, JVM</cp:keywords>
  <dcterms:modified xsi:type="dcterms:W3CDTF">2011-08-01T06:04:30Z</dcterms:modified>
  <cp:revision>1</cp:revision>
  <dc:subject>Java, JVM</dc:subject>
  <dc:title>Busy Java Developer's Guide to Monitoring</dc:title>
</cp:coreProperties>
</file>