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slides/slide15.xml" Type="http://schemas.openxmlformats.org/officeDocument/2006/relationships/slide"/><Relationship Id="rId21" Target="slides/slide16.xml" Type="http://schemas.openxmlformats.org/officeDocument/2006/relationships/slide"/><Relationship Id="rId22" Target="slides/slide17.xml" Type="http://schemas.openxmlformats.org/officeDocument/2006/relationships/slide"/><Relationship Id="rId23" Target="slides/slide18.xml" Type="http://schemas.openxmlformats.org/officeDocument/2006/relationships/slide"/><Relationship Id="rId24" Target="slides/slide19.xml" Type="http://schemas.openxmlformats.org/officeDocument/2006/relationships/slide"/><Relationship Id="rId25" Target="slides/slide20.xml" Type="http://schemas.openxmlformats.org/officeDocument/2006/relationships/slide"/><Relationship Id="rId26" Target="slides/slide21.xml" Type="http://schemas.openxmlformats.org/officeDocument/2006/relationships/slide"/><Relationship Id="rId27" Target="slides/slide22.xml" Type="http://schemas.openxmlformats.org/officeDocument/2006/relationships/slide"/><Relationship Id="rId28" Target="slides/slide23.xml" Type="http://schemas.openxmlformats.org/officeDocument/2006/relationships/slide"/><Relationship Id="rId29" Target="slides/slide24.xml" Type="http://schemas.openxmlformats.org/officeDocument/2006/relationships/slide"/><Relationship Id="rId3" Target="viewProps.xml" Type="http://schemas.openxmlformats.org/officeDocument/2006/relationships/viewProps"/><Relationship Id="rId30" Target="slides/slide25.xml" Type="http://schemas.openxmlformats.org/officeDocument/2006/relationships/slide"/><Relationship Id="rId31" Target="slides/slide26.xml" Type="http://schemas.openxmlformats.org/officeDocument/2006/relationships/slide"/><Relationship Id="rId32" Target="slides/slide27.xml" Type="http://schemas.openxmlformats.org/officeDocument/2006/relationships/slide"/><Relationship Id="rId33" Target="slides/slide28.xml" Type="http://schemas.openxmlformats.org/officeDocument/2006/relationships/slide"/><Relationship Id="rId34" Target="slides/slide29.xml" Type="http://schemas.openxmlformats.org/officeDocument/2006/relationships/slide"/><Relationship Id="rId35" Target="slides/slide30.xml" Type="http://schemas.openxmlformats.org/officeDocument/2006/relationships/slide"/><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ailto:ted.neward@newardassociates.com" TargetMode="External" Type="http://schemas.openxmlformats.org/officeDocument/2006/relationships/hyperlink"/><Relationship Id="rId3" Target="http://blogs.newardassociates.com" TargetMode="External" Type="http://schemas.openxmlformats.org/officeDocument/2006/relationships/hyperlink"/></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3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ctrTitle"/>
          </p:nvPr>
        </p:nvSpPr>
        <p:spPr>
          <a:xfrm>
            <a:off x="685800" y="2130425"/>
            <a:ext cx="7772400" cy="1470025"/>
          </a:xfrm>
        </p:spPr>
        <p:txBody>
          <a:bodyPr/>
          <a:lstStyle/>
          <a:p>
            <a:r>
              <a:rPr lang="en-US"/>
              <a:t>Busy Java Developer's Guide</a:t>
            </a:r>
          </a:p>
          <a:p>
            <a:r>
              <a:rPr lang="en-US"/>
              <a:t>to the JDK Tools</a:t>
            </a:r>
          </a:p>
        </p:txBody>
      </p:sp>
      <p:sp xmlns:r="http://schemas.openxmlformats.org/officeDocument/2006/relationships">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Ted Neward</a:t>
            </a:r>
          </a:p>
          <a:p>
            <a:r>
              <a:rPr lang="en-US"/>
              <a:t>Neward &amp; Associates</a:t>
            </a:r>
          </a:p>
          <a:p>
            <a:r>
              <a:rPr lang="en-US" sz="2400">
                <a:hlinkClick r:id="rId2" tooltip="ted.neward@newardassociates.com"/>
              </a:rPr>
              <a:t>ted.neward@newardassociates.com</a:t>
            </a:r>
            <a:r>
              <a:rPr lang="en-US"/>
              <a:t> </a:t>
            </a:r>
            <a:r>
              <a:rPr lang="en-US" sz="2400">
                <a:hlinkClick r:id="rId3" tooltip="http://blogs.newardassociates.com"/>
              </a:rPr>
              <a:t>http://blogs.newardassociates.com </a:t>
            </a:r>
          </a:p>
        </p:txBody>
      </p:sp>
    </p:spTree>
  </p:cSld>
  <p:clrMapOvr>
    <a:masterClrMapping/>
  </p:clrMapOvr>
</p:sld>
</file>

<file path=ppt/slides/slide1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jar</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Main Operation Modes</a:t>
            </a:r>
          </a:p>
          <a:p>
            <a:pPr lvl="0"/>
            <a:r>
              <a:rPr lang="en-US">
                <a:latin typeface="Courier New"/>
              </a:rPr>
              <a:t>-c</a:t>
            </a:r>
            <a:r>
              <a:rPr lang="en-US"/>
              <a:t> | </a:t>
            </a:r>
            <a:r>
              <a:rPr lang="en-US">
                <a:latin typeface="Courier New"/>
              </a:rPr>
              <a:t>--create</a:t>
            </a:r>
            <a:r>
              <a:rPr lang="en-US"/>
              <a:t>: Creates the archive</a:t>
            </a:r>
          </a:p>
          <a:p>
            <a:pPr lvl="0"/>
            <a:r>
              <a:rPr lang="en-US">
                <a:latin typeface="Courier New"/>
              </a:rPr>
              <a:t>-t</a:t>
            </a:r>
            <a:r>
              <a:rPr lang="en-US"/>
              <a:t> | </a:t>
            </a:r>
            <a:r>
              <a:rPr lang="en-US">
                <a:latin typeface="Courier New"/>
              </a:rPr>
              <a:t>--list</a:t>
            </a:r>
            <a:r>
              <a:rPr lang="en-US"/>
              <a:t>: Lists the contents for the archive</a:t>
            </a:r>
          </a:p>
          <a:p>
            <a:pPr lvl="0"/>
            <a:r>
              <a:rPr lang="en-US">
                <a:latin typeface="Courier New"/>
              </a:rPr>
              <a:t>-u</a:t>
            </a:r>
            <a:r>
              <a:rPr lang="en-US"/>
              <a:t> | </a:t>
            </a:r>
            <a:r>
              <a:rPr lang="en-US">
                <a:latin typeface="Courier New"/>
              </a:rPr>
              <a:t>--update</a:t>
            </a:r>
            <a:r>
              <a:rPr lang="en-US"/>
              <a:t>: Updates an existing JAR file</a:t>
            </a:r>
          </a:p>
          <a:p>
            <a:pPr lvl="0"/>
            <a:r>
              <a:rPr lang="en-US">
                <a:latin typeface="Courier New"/>
              </a:rPr>
              <a:t>-x</a:t>
            </a:r>
            <a:r>
              <a:rPr lang="en-US"/>
              <a:t> | </a:t>
            </a:r>
            <a:r>
              <a:rPr lang="en-US">
                <a:latin typeface="Courier New"/>
              </a:rPr>
              <a:t>--extract</a:t>
            </a:r>
            <a:r>
              <a:rPr lang="en-US"/>
              <a:t>: Extracts contents of a JAR file</a:t>
            </a:r>
          </a:p>
          <a:p>
            <a:pPr lvl="0">
              <a:buNone/>
            </a:pPr>
            <a:r>
              <a:rPr lang="en-US" b="true"/>
              <a:t>Modifiers</a:t>
            </a:r>
          </a:p>
          <a:p>
            <a:pPr lvl="0"/>
            <a:r>
              <a:rPr lang="en-US">
                <a:latin typeface="Courier New"/>
              </a:rPr>
              <a:t>-v</a:t>
            </a:r>
            <a:r>
              <a:rPr lang="en-US"/>
              <a:t> | </a:t>
            </a:r>
            <a:r>
              <a:rPr lang="en-US">
                <a:latin typeface="Courier New"/>
              </a:rPr>
              <a:t>--verbose</a:t>
            </a:r>
            <a:r>
              <a:rPr lang="en-US"/>
              <a:t>: Print verbose output to stdout</a:t>
            </a:r>
          </a:p>
          <a:p>
            <a:pPr lvl="0"/>
            <a:r>
              <a:rPr lang="en-US">
                <a:latin typeface="Courier New"/>
              </a:rPr>
              <a:t>-f=FILE</a:t>
            </a:r>
            <a:r>
              <a:rPr lang="en-US"/>
              <a:t> | </a:t>
            </a:r>
            <a:r>
              <a:rPr lang="en-US">
                <a:latin typeface="Courier New"/>
              </a:rPr>
              <a:t>--file=FILE</a:t>
            </a:r>
            <a:r>
              <a:rPr lang="en-US"/>
              <a:t>: specifies the archive filename FILE</a:t>
            </a:r>
          </a:p>
          <a:p>
            <a:pPr lvl="0"/>
            <a:r>
              <a:rPr lang="en-US">
                <a:latin typeface="Courier New"/>
              </a:rPr>
              <a:t>-C</a:t>
            </a:r>
            <a:r>
              <a:rPr lang="en-US"/>
              <a:t> </a:t>
            </a:r>
            <a:r>
              <a:rPr lang="en-US" i="true"/>
              <a:t>DIR</a:t>
            </a:r>
            <a:r>
              <a:rPr lang="en-US"/>
              <a:t>: changes to the specified directory and includes the files specified</a:t>
            </a:r>
          </a:p>
          <a:p>
            <a:pPr lvl="0"/>
            <a:r>
              <a:rPr lang="en-US">
                <a:latin typeface="Courier New"/>
              </a:rPr>
              <a:t>@</a:t>
            </a:r>
            <a:r>
              <a:rPr lang="en-US" i="true"/>
              <a:t>FILE</a:t>
            </a:r>
            <a:r>
              <a:rPr lang="en-US"/>
              <a:t>: CLI options can be found in </a:t>
            </a:r>
            <a:r>
              <a:rPr lang="en-US" i="true"/>
              <a:t>FILE</a:t>
            </a:r>
          </a:p>
        </p:txBody>
      </p:sp>
    </p:spTree>
  </p:cSld>
  <p:clrMapOvr>
    <a:masterClrMapping/>
  </p:clrMapOvr>
</p:sld>
</file>

<file path=ppt/slides/slide1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jar</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Examples</a:t>
            </a:r>
          </a:p>
        </p:txBody>
      </p:sp>
      <p:sp>
        <p:nvSpPr>
          <p:cNvPr name="TextBox 4" id="4"/>
          <p:cNvSpPr txBox="true"/>
          <p:nvPr/>
        </p:nvSpPr>
        <p:spPr>
          <a:xfrm>
            <a:off x="457200" y="2058214"/>
            <a:ext cx="8229600" cy="373201"/>
          </a:xfrm>
          <a:prstGeom prst="rect">
            <a:avLst/>
          </a:prstGeom>
          <a:solidFill>
            <a:srgbClr val="000000"/>
          </a:solidFill>
        </p:spPr>
        <p:txBody>
          <a:bodyPr anchor="t" rtlCol="false">
            <a:spAutoFit/>
          </a:bodyPr>
          <a:lstStyle/>
          <a:p>
            <a:pPr fontAlgn="t"/>
            <a:r>
              <a:rPr lang="en-US" sz="1400" b="false">
                <a:solidFill>
                  <a:srgbClr val="FFFFFF"/>
                </a:solidFill>
                <a:latin typeface="Consolas"/>
              </a:rPr>
              <a:t>jar --create --file classes.jar Foo.class Bar.class</a:t>
            </a:r>
          </a:p>
        </p:txBody>
      </p:sp>
      <p:sp>
        <p:nvSpPr>
          <p:cNvPr name="TextBox 5" id="5"/>
          <p:cNvSpPr txBox="true"/>
          <p:nvPr/>
        </p:nvSpPr>
        <p:spPr>
          <a:xfrm>
            <a:off x="457200" y="2494915"/>
            <a:ext cx="8229600" cy="450076"/>
          </a:xfrm>
          <a:prstGeom prst="rect">
            <a:avLst/>
          </a:prstGeom>
        </p:spPr>
        <p:txBody>
          <a:bodyPr anchor="t" rtlCol="false"/>
          <a:lstStyle/>
          <a:p>
            <a:pPr fontAlgn="t"/>
            <a:r>
              <a:rPr lang="en-US"/>
              <a:t>Creates classes.jar containing Foo.class and Bar.class</a:t>
            </a:r>
          </a:p>
        </p:txBody>
      </p:sp>
      <p:sp>
        <p:nvSpPr>
          <p:cNvPr name="TextBox 6" id="6"/>
          <p:cNvSpPr txBox="true"/>
          <p:nvPr/>
        </p:nvSpPr>
        <p:spPr>
          <a:xfrm>
            <a:off x="457200" y="2944991"/>
            <a:ext cx="8229600" cy="373201"/>
          </a:xfrm>
          <a:prstGeom prst="rect">
            <a:avLst/>
          </a:prstGeom>
          <a:solidFill>
            <a:srgbClr val="000000"/>
          </a:solidFill>
        </p:spPr>
        <p:txBody>
          <a:bodyPr anchor="t" rtlCol="false">
            <a:spAutoFit/>
          </a:bodyPr>
          <a:lstStyle/>
          <a:p>
            <a:pPr fontAlgn="t"/>
            <a:r>
              <a:rPr lang="en-US" sz="1400" b="false">
                <a:solidFill>
                  <a:srgbClr val="FFFFFF"/>
                </a:solidFill>
                <a:latin typeface="Consolas"/>
              </a:rPr>
              <a:t>jar -cf classes.jar Foo.class Bar.class</a:t>
            </a:r>
          </a:p>
        </p:txBody>
      </p:sp>
      <p:sp>
        <p:nvSpPr>
          <p:cNvPr name="TextBox 7" id="7"/>
          <p:cNvSpPr txBox="true"/>
          <p:nvPr/>
        </p:nvSpPr>
        <p:spPr>
          <a:xfrm>
            <a:off x="457200" y="3381692"/>
            <a:ext cx="8229600" cy="450076"/>
          </a:xfrm>
          <a:prstGeom prst="rect">
            <a:avLst/>
          </a:prstGeom>
        </p:spPr>
        <p:txBody>
          <a:bodyPr anchor="t" rtlCol="false"/>
          <a:lstStyle/>
          <a:p>
            <a:pPr fontAlgn="t"/>
            <a:r>
              <a:rPr lang="en-US"/>
              <a:t>Synonym to the above</a:t>
            </a:r>
          </a:p>
        </p:txBody>
      </p:sp>
      <p:sp>
        <p:nvSpPr>
          <p:cNvPr name="TextBox 8" id="8"/>
          <p:cNvSpPr txBox="true"/>
          <p:nvPr/>
        </p:nvSpPr>
        <p:spPr>
          <a:xfrm>
            <a:off x="457200" y="3831768"/>
            <a:ext cx="8229600" cy="373201"/>
          </a:xfrm>
          <a:prstGeom prst="rect">
            <a:avLst/>
          </a:prstGeom>
          <a:solidFill>
            <a:srgbClr val="000000"/>
          </a:solidFill>
        </p:spPr>
        <p:txBody>
          <a:bodyPr anchor="t" rtlCol="false">
            <a:spAutoFit/>
          </a:bodyPr>
          <a:lstStyle/>
          <a:p>
            <a:pPr fontAlgn="t"/>
            <a:r>
              <a:rPr lang="en-US" sz="1400" b="false">
                <a:solidFill>
                  <a:srgbClr val="FFFFFF"/>
                </a:solidFill>
                <a:latin typeface="Consolas"/>
              </a:rPr>
              <a:t>jar tvf classes.jar</a:t>
            </a:r>
          </a:p>
        </p:txBody>
      </p:sp>
      <p:sp>
        <p:nvSpPr>
          <p:cNvPr name="TextBox 9" id="9"/>
          <p:cNvSpPr txBox="true"/>
          <p:nvPr/>
        </p:nvSpPr>
        <p:spPr>
          <a:xfrm>
            <a:off x="457200" y="4268469"/>
            <a:ext cx="8229600" cy="450076"/>
          </a:xfrm>
          <a:prstGeom prst="rect">
            <a:avLst/>
          </a:prstGeom>
        </p:spPr>
        <p:txBody>
          <a:bodyPr anchor="t" rtlCol="false"/>
          <a:lstStyle/>
          <a:p>
            <a:pPr fontAlgn="t"/>
            <a:r>
              <a:rPr lang="en-US"/>
              <a:t>Verbosely list all contents of classes.jar</a:t>
            </a:r>
          </a:p>
        </p:txBody>
      </p:sp>
    </p:spTree>
  </p:cSld>
  <p:clrMapOvr>
    <a:masterClrMapping/>
  </p:clrMapOvr>
</p:sld>
</file>

<file path=ppt/slides/slide1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jar</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JAR preserves directory paths</a:t>
            </a:r>
          </a:p>
          <a:p>
            <a:pPr lvl="0"/>
            <a:r>
              <a:rPr lang="en-US"/>
              <a:t>this is necessary for packages to operate correctly</a:t>
            </a:r>
          </a:p>
          <a:p>
            <a:pPr lvl="0"/>
            <a:r>
              <a:rPr lang="en-US">
                <a:latin typeface="Courier New"/>
              </a:rPr>
              <a:t>com.newardassociates.Foo</a:t>
            </a:r>
            <a:r>
              <a:rPr lang="en-US"/>
              <a:t> must be classfile </a:t>
            </a:r>
            <a:r>
              <a:rPr lang="en-US">
                <a:latin typeface="Courier New"/>
              </a:rPr>
              <a:t>Foo.class</a:t>
            </a:r>
            <a:r>
              <a:rPr lang="en-US"/>
              <a:t> in </a:t>
            </a:r>
            <a:r>
              <a:rPr lang="en-US">
                <a:latin typeface="Courier New"/>
              </a:rPr>
              <a:t>com/newardassociates</a:t>
            </a:r>
            <a:r>
              <a:rPr lang="en-US"/>
              <a:t> inside JAR</a:t>
            </a:r>
          </a:p>
          <a:p>
            <a:pPr lvl="0"/>
            <a:r>
              <a:rPr lang="en-US"/>
              <a:t>package root must start from JAR filesystem root</a:t>
            </a:r>
          </a:p>
          <a:p>
            <a:pPr lvl="0"/>
            <a:r>
              <a:rPr lang="en-US">
                <a:latin typeface="Courier New"/>
              </a:rPr>
              <a:t>META-INF</a:t>
            </a:r>
            <a:r>
              <a:rPr lang="en-US"/>
              <a:t> directory is "special" for metadata and related resources</a:t>
            </a:r>
          </a:p>
          <a:p>
            <a:pPr lvl="0"/>
            <a:r>
              <a:rPr lang="en-US">
                <a:latin typeface="Courier New"/>
              </a:rPr>
              <a:t>META-INF/MANIFEST.MF</a:t>
            </a:r>
            <a:r>
              <a:rPr lang="en-US"/>
              <a:t> is a "manifest" file describing the JAR file</a:t>
            </a:r>
          </a:p>
        </p:txBody>
      </p:sp>
    </p:spTree>
  </p:cSld>
  <p:clrMapOvr>
    <a:masterClrMapping/>
  </p:clrMapOvr>
</p:sld>
</file>

<file path=ppt/slides/slide1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jar</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Manifest file</a:t>
            </a:r>
          </a:p>
          <a:p>
            <a:pPr lvl="0"/>
            <a:r>
              <a:rPr lang="en-US"/>
              <a:t>a collection of "</a:t>
            </a:r>
            <a:r>
              <a:rPr lang="en-US" i="true"/>
              <a:t>Name</a:t>
            </a:r>
            <a:r>
              <a:rPr lang="en-US"/>
              <a:t>: </a:t>
            </a:r>
            <a:r>
              <a:rPr lang="en-US" i="true"/>
              <a:t>Value</a:t>
            </a:r>
            <a:r>
              <a:rPr lang="en-US"/>
              <a:t>" pairs, one per line</a:t>
            </a:r>
          </a:p>
          <a:p>
            <a:pPr lvl="0"/>
            <a:r>
              <a:rPr lang="en-US"/>
              <a:t>https://docs.oracle.com/en/java/javase/17/docs/specs/jar/jar.html#jar-manifest</a:t>
            </a:r>
          </a:p>
          <a:p>
            <a:pPr lvl="0"/>
            <a:r>
              <a:rPr lang="en-US"/>
              <a:t>Names are specific to trigger important functionality</a:t>
            </a:r>
          </a:p>
          <a:p>
            <a:pPr lvl="0"/>
            <a:r>
              <a:rPr lang="en-US"/>
              <a:t>include a manifest file in the creation/update via </a:t>
            </a:r>
            <a:r>
              <a:rPr lang="en-US">
                <a:latin typeface="Courier New"/>
              </a:rPr>
              <a:t>-m=</a:t>
            </a:r>
            <a:r>
              <a:rPr lang="en-US" i="true"/>
              <a:t>FILE</a:t>
            </a:r>
            <a:r>
              <a:rPr lang="en-US"/>
              <a:t> or </a:t>
            </a:r>
            <a:r>
              <a:rPr lang="en-US">
                <a:latin typeface="Courier New"/>
              </a:rPr>
              <a:t>--mainfest=</a:t>
            </a:r>
            <a:r>
              <a:rPr lang="en-US" i="true"/>
              <a:t>FILE</a:t>
            </a:r>
          </a:p>
          <a:p>
            <a:pPr lvl="0"/>
            <a:r>
              <a:rPr lang="en-US"/>
              <a:t>specifically do not create a manifest via </a:t>
            </a:r>
            <a:r>
              <a:rPr lang="en-US">
                <a:latin typeface="Courier New"/>
              </a:rPr>
              <a:t>-M</a:t>
            </a:r>
            <a:r>
              <a:rPr lang="en-US"/>
              <a:t> or </a:t>
            </a:r>
            <a:r>
              <a:rPr lang="en-US">
                <a:latin typeface="Courier New"/>
              </a:rPr>
              <a:t>--no-manifest</a:t>
            </a:r>
          </a:p>
        </p:txBody>
      </p:sp>
    </p:spTree>
  </p:cSld>
  <p:clrMapOvr>
    <a:masterClrMapping/>
  </p:clrMapOvr>
</p:sld>
</file>

<file path=ppt/slides/slide1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jar</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Common attributes</a:t>
            </a:r>
          </a:p>
          <a:p>
            <a:pPr lvl="0"/>
            <a:r>
              <a:rPr lang="en-US">
                <a:latin typeface="Courier New"/>
              </a:rPr>
              <a:t>Manifest-Version</a:t>
            </a:r>
            <a:r>
              <a:rPr lang="en-US"/>
              <a:t>: the version of the manifest file</a:t>
            </a:r>
          </a:p>
          <a:p>
            <a:pPr lvl="0"/>
            <a:r>
              <a:rPr lang="en-US">
                <a:latin typeface="Courier New"/>
              </a:rPr>
              <a:t>Class-Path</a:t>
            </a:r>
            <a:r>
              <a:rPr lang="en-US"/>
              <a:t>: relative URLs of dependent libraries</a:t>
            </a:r>
          </a:p>
          <a:p>
            <a:pPr lvl="0"/>
            <a:r>
              <a:rPr lang="en-US">
                <a:latin typeface="Courier New"/>
              </a:rPr>
              <a:t>Main-Class</a:t>
            </a:r>
            <a:r>
              <a:rPr lang="en-US"/>
              <a:t>: the classname whose </a:t>
            </a:r>
            <a:r>
              <a:rPr lang="en-US">
                <a:latin typeface="Courier New"/>
              </a:rPr>
              <a:t>main</a:t>
            </a:r>
            <a:r>
              <a:rPr lang="en-US"/>
              <a:t> to invoke when run with </a:t>
            </a:r>
            <a:r>
              <a:rPr lang="en-US">
                <a:latin typeface="Courier New"/>
              </a:rPr>
              <a:t>java -jar </a:t>
            </a:r>
            <a:r>
              <a:rPr lang="en-US"/>
              <a:t> </a:t>
            </a:r>
            <a:r>
              <a:rPr lang="en-US" i="true"/>
              <a:t>FILE</a:t>
            </a:r>
            <a:r>
              <a:rPr lang="en-US">
                <a:latin typeface="Courier New"/>
              </a:rPr>
              <a:t>.jar</a:t>
            </a:r>
          </a:p>
          <a:p>
            <a:pPr lvl="1">
              <a:buChar char=" "/>
            </a:pPr>
            <a:r>
              <a:rPr lang="en-US"/>
              <a:t>can also specify via </a:t>
            </a:r>
            <a:r>
              <a:rPr lang="en-US">
                <a:latin typeface="Courier New"/>
              </a:rPr>
              <a:t>-e=</a:t>
            </a:r>
            <a:r>
              <a:rPr lang="en-US" i="true"/>
              <a:t>CLASSNAME</a:t>
            </a:r>
            <a:r>
              <a:rPr lang="en-US"/>
              <a:t> or </a:t>
            </a:r>
            <a:r>
              <a:rPr lang="en-US">
                <a:latin typeface="Courier New"/>
              </a:rPr>
              <a:t>--main-class=</a:t>
            </a:r>
            <a:r>
              <a:rPr lang="en-US" i="true"/>
              <a:t>CLASSNAME</a:t>
            </a:r>
          </a:p>
          <a:p>
            <a:pPr lvl="0"/>
            <a:r>
              <a:rPr lang="en-US">
                <a:latin typeface="Courier New"/>
              </a:rPr>
              <a:t>Launcher-Agent-Class</a:t>
            </a:r>
            <a:r>
              <a:rPr lang="en-US"/>
              <a:t>: classname of the </a:t>
            </a:r>
            <a:r>
              <a:rPr lang="en-US" i="true"/>
              <a:t>java agent</a:t>
            </a:r>
            <a:r>
              <a:rPr lang="en-US"/>
              <a:t> to launch before execution</a:t>
            </a:r>
          </a:p>
          <a:p>
            <a:pPr lvl="0"/>
            <a:r>
              <a:rPr lang="en-US"/>
              <a:t>unrecognized attributes are ignored by the JVM</a:t>
            </a:r>
          </a:p>
        </p:txBody>
      </p:sp>
    </p:spTree>
  </p:cSld>
  <p:clrMapOvr>
    <a:masterClrMapping/>
  </p:clrMapOvr>
</p:sld>
</file>

<file path=ppt/slides/slide1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jar</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Multi-release JARs</a:t>
            </a:r>
          </a:p>
          <a:p>
            <a:pPr lvl="0"/>
            <a:r>
              <a:rPr lang="en-US"/>
              <a:t>JAR files can support multiple major versions of Java platform releases</a:t>
            </a:r>
          </a:p>
          <a:p>
            <a:pPr lvl="0"/>
            <a:r>
              <a:rPr lang="en-US"/>
              <a:t>set </a:t>
            </a:r>
            <a:r>
              <a:rPr lang="en-US">
                <a:latin typeface="Courier New"/>
              </a:rPr>
              <a:t>Multi-Release</a:t>
            </a:r>
            <a:r>
              <a:rPr lang="en-US"/>
              <a:t> manifest to </a:t>
            </a:r>
            <a:r>
              <a:rPr lang="en-US">
                <a:latin typeface="Courier New"/>
              </a:rPr>
              <a:t>true</a:t>
            </a:r>
          </a:p>
          <a:p>
            <a:pPr lvl="0"/>
            <a:r>
              <a:rPr lang="en-US"/>
              <a:t>each versioned resource is in its own JAR directory: </a:t>
            </a:r>
            <a:r>
              <a:rPr lang="en-US">
                <a:latin typeface="Courier New"/>
              </a:rPr>
              <a:t>META-INF/versions/</a:t>
            </a:r>
            <a:r>
              <a:rPr lang="en-US" i="true"/>
              <a:t>N</a:t>
            </a:r>
          </a:p>
          <a:p>
            <a:pPr lvl="1">
              <a:buChar char=" "/>
            </a:pPr>
            <a:r>
              <a:rPr lang="en-US"/>
              <a:t>public API must be exactly identical across versions</a:t>
            </a:r>
          </a:p>
        </p:txBody>
      </p:sp>
    </p:spTree>
  </p:cSld>
  <p:clrMapOvr>
    <a:masterClrMapping/>
  </p:clrMapOvr>
</p:sld>
</file>

<file path=ppt/slides/slide1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jar</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JARs and Services</a:t>
            </a:r>
          </a:p>
        </p:txBody>
      </p:sp>
    </p:spTree>
  </p:cSld>
  <p:clrMapOvr>
    <a:masterClrMapping/>
  </p:clrMapOvr>
</p:sld>
</file>

<file path=ppt/slides/slide1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jar</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JARs and Modules</a:t>
            </a:r>
          </a:p>
          <a:p>
            <a:pPr lvl="0"/>
            <a:r>
              <a:rPr lang="en-US"/>
              <a:t>a JAR is a "modular JAR" when it has 1+ module descriptor(s) within it</a:t>
            </a:r>
          </a:p>
          <a:p>
            <a:pPr lvl="1">
              <a:buChar char=" "/>
            </a:pPr>
            <a:r>
              <a:rPr lang="en-US"/>
              <a:t>aka </a:t>
            </a:r>
            <a:r>
              <a:rPr lang="en-US">
                <a:latin typeface="Courier New"/>
              </a:rPr>
              <a:t>module-info.class</a:t>
            </a:r>
            <a:r>
              <a:rPr lang="en-US"/>
              <a:t> in a non-META-INF directory path</a:t>
            </a:r>
          </a:p>
          <a:p>
            <a:pPr lvl="0"/>
            <a:r>
              <a:rPr lang="en-US"/>
              <a:t>this allows for the following CLI parameters:</a:t>
            </a:r>
          </a:p>
          <a:p>
            <a:pPr lvl="1"/>
            <a:r>
              <a:rPr lang="en-US">
                <a:latin typeface="Courier New"/>
              </a:rPr>
              <a:t>--module-version</a:t>
            </a:r>
            <a:r>
              <a:rPr lang="en-US"/>
              <a:t>: Defines the</a:t>
            </a:r>
          </a:p>
          <a:p>
            <a:pPr lvl="1"/>
            <a:r>
              <a:rPr lang="en-US">
                <a:latin typeface="Courier New"/>
              </a:rPr>
              <a:t>--hash-modules</a:t>
            </a:r>
          </a:p>
          <a:p>
            <a:pPr lvl="1"/>
            <a:r>
              <a:rPr lang="en-US">
                <a:latin typeface="Courier New"/>
              </a:rPr>
              <a:t>--module-path</a:t>
            </a:r>
          </a:p>
        </p:txBody>
      </p:sp>
    </p:spTree>
  </p:cSld>
  <p:clrMapOvr>
    <a:masterClrMapping/>
  </p:clrMapOvr>
</p:sld>
</file>

<file path=ppt/slides/slide1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jcmd</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Java Command utility</a:t>
            </a:r>
            <a:endParaRPr lang="en-US" smtClean="0"/>
          </a:p>
        </p:txBody>
      </p:sp>
    </p:spTree>
  </p:cSld>
  <p:clrMapOvr>
    <a:masterClrMapping/>
  </p:clrMapOvr>
</p:sld>
</file>

<file path=ppt/slides/slide1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jcmd</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Overview</a:t>
            </a:r>
          </a:p>
          <a:p>
            <a:pPr lvl="0"/>
            <a:r>
              <a:rPr lang="en-US"/>
              <a:t>send diagnostic commands to local JVM process</a:t>
            </a:r>
          </a:p>
          <a:p>
            <a:pPr lvl="0"/>
            <a:r>
              <a:rPr lang="en-US"/>
              <a:t>issues a diagnostic command</a:t>
            </a:r>
          </a:p>
          <a:p>
            <a:pPr lvl="1">
              <a:buChar char=" "/>
            </a:pPr>
            <a:r>
              <a:rPr lang="en-US"/>
              <a:t>including a complete list of available commands</a:t>
            </a: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Overview</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What are we here to do today?</a:t>
            </a:r>
          </a:p>
          <a:p>
            <a:pPr lvl="0"/>
            <a:r>
              <a:rPr lang="en-US"/>
              <a:t>Learn about some useful and helpful JDK tools</a:t>
            </a:r>
          </a:p>
          <a:p>
            <a:pPr lvl="0"/>
            <a:r>
              <a:rPr lang="en-US"/>
              <a:t>Discover where to find more information about each of them</a:t>
            </a:r>
          </a:p>
          <a:p>
            <a:pPr lvl="0"/>
            <a:r>
              <a:rPr lang="en-US"/>
              <a:t>See a few of them in action</a:t>
            </a:r>
          </a:p>
        </p:txBody>
      </p:sp>
    </p:spTree>
  </p:cSld>
  <p:clrMapOvr>
    <a:masterClrMapping/>
  </p:clrMapOvr>
</p:sld>
</file>

<file path=ppt/slides/slide2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jcmd</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Synopsis</a:t>
            </a:r>
          </a:p>
        </p:txBody>
      </p:sp>
      <p:sp>
        <p:nvSpPr>
          <p:cNvPr name="TextBox 4" id="4"/>
          <p:cNvSpPr txBox="true"/>
          <p:nvPr/>
        </p:nvSpPr>
        <p:spPr>
          <a:xfrm>
            <a:off x="457200" y="2058214"/>
            <a:ext cx="8229600" cy="1087249"/>
          </a:xfrm>
          <a:prstGeom prst="rect">
            <a:avLst/>
          </a:prstGeom>
          <a:solidFill>
            <a:srgbClr val="000000"/>
          </a:solidFill>
        </p:spPr>
        <p:txBody>
          <a:bodyPr anchor="t" rtlCol="false">
            <a:spAutoFit/>
          </a:bodyPr>
          <a:lstStyle/>
          <a:p>
            <a:pPr fontAlgn="t"/>
            <a:r>
              <a:rPr lang="en-US" sz="1400" b="false">
                <a:solidFill>
                  <a:srgbClr val="FFFFFF"/>
                </a:solidFill>
                <a:latin typeface="Consolas"/>
              </a:rPr>
              <a:t>$ jcmd -l
$ jcmd pid|main-class PerfCounter.print
$ jcmd pid|main-class -f filename
$ jcmd pid|main-class command [arguments]</a:t>
            </a:r>
          </a:p>
        </p:txBody>
      </p:sp>
    </p:spTree>
  </p:cSld>
  <p:clrMapOvr>
    <a:masterClrMapping/>
  </p:clrMapOvr>
</p:sld>
</file>

<file path=ppt/slides/slide2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jcmd</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Some useful commands</a:t>
            </a:r>
          </a:p>
          <a:p>
            <a:pPr lvl="0"/>
            <a:r>
              <a:rPr lang="en-US"/>
              <a:t>PerfCounter.print</a:t>
            </a:r>
          </a:p>
          <a:p>
            <a:pPr lvl="1">
              <a:buChar char=" "/>
            </a:pPr>
            <a:r>
              <a:rPr lang="en-US"/>
              <a:t>prints all the performance counters available</a:t>
            </a:r>
          </a:p>
          <a:p>
            <a:pPr lvl="0"/>
            <a:r>
              <a:rPr lang="en-US"/>
              <a:t>help</a:t>
            </a:r>
          </a:p>
          <a:p>
            <a:pPr lvl="1">
              <a:buChar char=" "/>
            </a:pPr>
            <a:r>
              <a:rPr lang="en-US"/>
              <a:t>prints all the commands available on target</a:t>
            </a:r>
          </a:p>
          <a:p>
            <a:pPr lvl="0"/>
            <a:r>
              <a:rPr lang="en-US"/>
              <a:t>JFR.stop | JFR.start | JFR.dump</a:t>
            </a:r>
          </a:p>
          <a:p>
            <a:pPr lvl="1">
              <a:buChar char=" "/>
            </a:pPr>
            <a:r>
              <a:rPr lang="en-US"/>
              <a:t>Java Flight Recorder start/stop/dump</a:t>
            </a:r>
          </a:p>
          <a:p>
            <a:pPr lvl="0"/>
            <a:r>
              <a:rPr lang="en-US"/>
              <a:t>Thread.print</a:t>
            </a:r>
          </a:p>
          <a:p>
            <a:pPr lvl="1">
              <a:buChar char=" "/>
            </a:pPr>
            <a:r>
              <a:rPr lang="en-US"/>
              <a:t>dump thread stack trace</a:t>
            </a:r>
          </a:p>
          <a:p>
            <a:pPr lvl="0"/>
            <a:r>
              <a:rPr lang="en-US"/>
              <a:t>VM.flags | VM.command_line | VM.system_properties</a:t>
            </a:r>
          </a:p>
          <a:p>
            <a:pPr lvl="1">
              <a:buChar char=" "/>
            </a:pPr>
            <a:r>
              <a:rPr lang="en-US"/>
              <a:t>list VM flags/command-line/system properties</a:t>
            </a:r>
          </a:p>
          <a:p>
            <a:pPr lvl="0"/>
            <a:r>
              <a:rPr lang="en-US"/>
              <a:t>GC.heap_dump filename=</a:t>
            </a:r>
            <a:r>
              <a:rPr lang="en-US"/>
              <a:t>filename</a:t>
            </a:r>
          </a:p>
          <a:p>
            <a:pPr lvl="1">
              <a:buChar char=" "/>
            </a:pPr>
            <a:r>
              <a:rPr lang="en-US"/>
              <a:t>create heap dump file</a:t>
            </a:r>
          </a:p>
          <a:p>
            <a:pPr lvl="0"/>
            <a:r>
              <a:rPr lang="en-US"/>
              <a:t>GC.class_histogram filename=</a:t>
            </a:r>
            <a:r>
              <a:rPr lang="en-US"/>
              <a:t>filename</a:t>
            </a:r>
          </a:p>
          <a:p>
            <a:pPr lvl="1">
              <a:buChar char=" "/>
            </a:pPr>
            <a:r>
              <a:rPr lang="en-US"/>
              <a:t>create object histogram</a:t>
            </a:r>
          </a:p>
        </p:txBody>
      </p:sp>
    </p:spTree>
  </p:cSld>
  <p:clrMapOvr>
    <a:masterClrMapping/>
  </p:clrMapOvr>
</p:sld>
</file>

<file path=ppt/slides/slide2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jstack</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Java stack-trace generation tool</a:t>
            </a:r>
            <a:endParaRPr lang="en-US" smtClean="0"/>
          </a:p>
        </p:txBody>
      </p:sp>
    </p:spTree>
  </p:cSld>
  <p:clrMapOvr>
    <a:masterClrMapping/>
  </p:clrMapOvr>
</p:sld>
</file>

<file path=ppt/slides/slide2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jstack</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Overview</a:t>
            </a:r>
          </a:p>
          <a:p>
            <a:pPr lvl="0"/>
            <a:r>
              <a:rPr lang="en-US"/>
              <a:t>generates thread/stack trace</a:t>
            </a:r>
          </a:p>
          <a:p>
            <a:pPr lvl="1"/>
            <a:r>
              <a:rPr lang="en-US"/>
              <a:t>local process</a:t>
            </a:r>
          </a:p>
          <a:p>
            <a:pPr lvl="1"/>
            <a:r>
              <a:rPr lang="en-US"/>
              <a:t>core file</a:t>
            </a:r>
          </a:p>
          <a:p>
            <a:pPr lvl="1"/>
            <a:r>
              <a:rPr lang="en-US"/>
              <a:t>remote debug server</a:t>
            </a:r>
          </a:p>
          <a:p>
            <a:pPr lvl="0"/>
            <a:r>
              <a:rPr lang="en-US"/>
              <a:t>on Windows, requires additional components</a:t>
            </a:r>
          </a:p>
          <a:p>
            <a:pPr lvl="1"/>
            <a:r>
              <a:rPr lang="en-US"/>
              <a:t>dbgeng.dll (Debugging Tools for Windows)</a:t>
            </a:r>
          </a:p>
          <a:p>
            <a:pPr lvl="1"/>
            <a:r>
              <a:rPr lang="en-US"/>
              <a:t>PATH needs to include Hotspot DLL (client.dll | server.dll)</a:t>
            </a:r>
          </a:p>
          <a:p>
            <a:pPr lvl="0"/>
            <a:r>
              <a:rPr lang="en-US"/>
              <a:t>officially experimental and unsupported</a:t>
            </a:r>
          </a:p>
        </p:txBody>
      </p:sp>
    </p:spTree>
  </p:cSld>
  <p:clrMapOvr>
    <a:masterClrMapping/>
  </p:clrMapOvr>
</p:sld>
</file>

<file path=ppt/slides/slide2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jstack</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Options</a:t>
            </a:r>
          </a:p>
          <a:p>
            <a:pPr lvl="0"/>
            <a:r>
              <a:rPr lang="en-US">
                <a:latin typeface="Courier New"/>
              </a:rPr>
              <a:t>jstack</a:t>
            </a:r>
            <a:r>
              <a:rPr lang="en-US"/>
              <a:t> </a:t>
            </a:r>
            <a:r>
              <a:rPr lang="en-US" i="true"/>
              <a:t>options</a:t>
            </a:r>
            <a:r>
              <a:rPr lang="en-US"/>
              <a:t> </a:t>
            </a:r>
            <a:r>
              <a:rPr lang="en-US" i="true"/>
              <a:t>pid</a:t>
            </a:r>
          </a:p>
          <a:p>
            <a:pPr lvl="0"/>
            <a:r>
              <a:rPr lang="en-US"/>
              <a:t>-l</a:t>
            </a:r>
          </a:p>
          <a:p>
            <a:pPr lvl="1">
              <a:buChar char=" "/>
            </a:pPr>
            <a:r>
              <a:rPr lang="en-US"/>
              <a:t>long listing, including information about java.util.concurrent locks</a:t>
            </a:r>
          </a:p>
        </p:txBody>
      </p:sp>
    </p:spTree>
  </p:cSld>
  <p:clrMapOvr>
    <a:masterClrMapping/>
  </p:clrMapOvr>
</p:sld>
</file>

<file path=ppt/slides/slide2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visualvm</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VisualVM: Basic monitoring for Java6</a:t>
            </a:r>
            <a:endParaRPr lang="en-US" smtClean="0"/>
          </a:p>
        </p:txBody>
      </p:sp>
    </p:spTree>
  </p:cSld>
  <p:clrMapOvr>
    <a:masterClrMapping/>
  </p:clrMapOvr>
</p:sld>
</file>

<file path=ppt/slides/slide2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visualvm</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VisualVM</a:t>
            </a:r>
          </a:p>
          <a:p>
            <a:pPr lvl="0"/>
            <a:r>
              <a:rPr lang="en-US"/>
              <a:t>https://visualvm.github.io</a:t>
            </a:r>
          </a:p>
          <a:p>
            <a:pPr lvl="0"/>
            <a:r>
              <a:rPr lang="en-US"/>
              <a:t>GUI monitoring tool for JVM processes</a:t>
            </a:r>
          </a:p>
          <a:p>
            <a:pPr lvl="1">
              <a:buChar char=" "/>
            </a:pPr>
            <a:r>
              <a:rPr lang="en-US"/>
              <a:t>includes lightweight profiling capabilities</a:t>
            </a:r>
          </a:p>
          <a:p>
            <a:pPr lvl="0"/>
            <a:r>
              <a:rPr lang="en-US"/>
              <a:t>successor to JConsole</a:t>
            </a:r>
          </a:p>
          <a:p>
            <a:pPr lvl="0"/>
            <a:r>
              <a:rPr lang="en-US"/>
              <a:t>open-source</a:t>
            </a:r>
          </a:p>
          <a:p>
            <a:pPr lvl="0"/>
            <a:r>
              <a:rPr lang="en-US"/>
              <a:t>supports plugins</a:t>
            </a:r>
          </a:p>
          <a:p>
            <a:pPr lvl="0"/>
            <a:r>
              <a:rPr lang="en-US"/>
              <a:t>well-documented</a:t>
            </a:r>
          </a:p>
        </p:txBody>
      </p:sp>
    </p:spTree>
  </p:cSld>
  <p:clrMapOvr>
    <a:masterClrMapping/>
  </p:clrMapOvr>
</p:sld>
</file>

<file path=ppt/slides/slide2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visualvm</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Starting VisualVM</a:t>
            </a:r>
          </a:p>
          <a:p>
            <a:pPr lvl="0"/>
            <a:r>
              <a:rPr lang="en-US"/>
              <a:t>Install</a:t>
            </a:r>
          </a:p>
          <a:p>
            <a:pPr lvl="1"/>
            <a:r>
              <a:rPr lang="en-US">
                <a:latin typeface="Courier New"/>
              </a:rPr>
              <a:t>brew install visualvm</a:t>
            </a:r>
            <a:r>
              <a:rPr lang="en-US"/>
              <a:t> (or some other package manager)</a:t>
            </a:r>
          </a:p>
          <a:p>
            <a:pPr lvl="1"/>
            <a:r>
              <a:rPr lang="en-US"/>
              <a:t>or download VisualVM and run it</a:t>
            </a:r>
          </a:p>
          <a:p>
            <a:pPr lvl="0"/>
            <a:r>
              <a:rPr lang="en-US"/>
              <a:t>use Applications window to select Java process</a:t>
            </a:r>
          </a:p>
          <a:p>
            <a:pPr lvl="1">
              <a:buChar char=" "/>
            </a:pPr>
            <a:r>
              <a:rPr lang="en-US"/>
              <a:t>even VisualVM itself!</a:t>
            </a:r>
          </a:p>
        </p:txBody>
      </p:sp>
    </p:spTree>
  </p:cSld>
  <p:clrMapOvr>
    <a:masterClrMapping/>
  </p:clrMapOvr>
</p:sld>
</file>

<file path=ppt/slides/slide2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visualvm</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VisualVM tabs</a:t>
            </a:r>
          </a:p>
          <a:p>
            <a:pPr lvl="0"/>
            <a:r>
              <a:rPr lang="en-US"/>
              <a:t>Overview</a:t>
            </a:r>
          </a:p>
          <a:p>
            <a:pPr lvl="1">
              <a:buChar char=" "/>
            </a:pPr>
            <a:r>
              <a:rPr lang="en-US"/>
              <a:t>general view of the JVM settings</a:t>
            </a:r>
          </a:p>
          <a:p>
            <a:pPr lvl="0"/>
            <a:r>
              <a:rPr lang="en-US"/>
              <a:t>Monitor</a:t>
            </a:r>
          </a:p>
          <a:p>
            <a:pPr lvl="1"/>
            <a:r>
              <a:rPr lang="en-US"/>
              <a:t>tracking CPU, Heap, Classes, Threads</a:t>
            </a:r>
          </a:p>
          <a:p>
            <a:pPr lvl="1"/>
            <a:r>
              <a:rPr lang="en-US"/>
              <a:t>can also "Perform GC" and "Heap Dump"</a:t>
            </a:r>
          </a:p>
          <a:p>
            <a:pPr lvl="0"/>
            <a:r>
              <a:rPr lang="en-US"/>
              <a:t>Threads</a:t>
            </a:r>
          </a:p>
          <a:p>
            <a:pPr lvl="1"/>
            <a:r>
              <a:rPr lang="en-US"/>
              <a:t>tracking all threads (live, daemon, finished, etc)</a:t>
            </a:r>
          </a:p>
          <a:p>
            <a:pPr lvl="1"/>
            <a:r>
              <a:rPr lang="en-US"/>
              <a:t>can also "Thread Dump" (stack trace)</a:t>
            </a:r>
          </a:p>
          <a:p>
            <a:pPr lvl="0"/>
            <a:r>
              <a:rPr lang="en-US"/>
              <a:t>Sampler (collecting performance/memory data)</a:t>
            </a:r>
          </a:p>
          <a:p>
            <a:pPr lvl="1"/>
            <a:r>
              <a:rPr lang="en-US"/>
              <a:t>sample CPU</a:t>
            </a:r>
          </a:p>
          <a:p>
            <a:pPr lvl="1"/>
            <a:r>
              <a:rPr lang="en-US"/>
              <a:t>sample Memory</a:t>
            </a:r>
          </a:p>
        </p:txBody>
      </p:sp>
    </p:spTree>
  </p:cSld>
  <p:clrMapOvr>
    <a:masterClrMapping/>
  </p:clrMapOvr>
</p:sld>
</file>

<file path=ppt/slides/slide2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visualvm</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Plugins</a:t>
            </a:r>
          </a:p>
          <a:p>
            <a:pPr lvl="0"/>
            <a:r>
              <a:rPr lang="en-US"/>
              <a:t>select Tools | Plugins</a:t>
            </a:r>
          </a:p>
          <a:p>
            <a:pPr lvl="0"/>
            <a:r>
              <a:rPr lang="en-US"/>
              <a:t>extensions to VisualVM functionality</a:t>
            </a:r>
          </a:p>
          <a:p>
            <a:pPr lvl="1">
              <a:buChar char=" "/>
            </a:pPr>
            <a:r>
              <a:rPr lang="en-US"/>
              <a:t>OQL queries for heap-object queries, BTrace, etc</a:t>
            </a:r>
          </a:p>
          <a:p>
            <a:pPr lvl="0"/>
            <a:r>
              <a:rPr lang="en-US"/>
              <a:t>downloadable directly from VisualVM</a:t>
            </a:r>
          </a:p>
          <a:p>
            <a:pPr lvl="0"/>
            <a:r>
              <a:rPr lang="en-US"/>
              <a:t>open API</a:t>
            </a:r>
          </a:p>
          <a:p>
            <a:pPr lvl="1">
              <a:buChar char=" "/>
            </a:pPr>
            <a:r>
              <a:rPr lang="en-US"/>
              <a:t>see VisualVM website docs</a:t>
            </a:r>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The Tools of the JDK</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A list</a:t>
            </a:r>
            <a:endParaRPr lang="en-US" smtClean="0"/>
          </a:p>
        </p:txBody>
      </p:sp>
    </p:spTree>
  </p:cSld>
  <p:clrMapOvr>
    <a:masterClrMapping/>
  </p:clrMapOvr>
</p:sld>
</file>

<file path=ppt/slides/slide3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Summary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What have we done?</a:t>
            </a:r>
          </a:p>
          <a:p>
            <a:pPr lvl="0"/>
            <a:r>
              <a:rPr lang="en-US"/>
              <a:t>Explored a bunch of tools</a:t>
            </a:r>
          </a:p>
          <a:p>
            <a:pPr lvl="0"/>
            <a:r>
              <a:rPr lang="en-US"/>
              <a:t>Maybe learned a few new tricks?</a:t>
            </a:r>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The Tools of the JDK</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Build tools</a:t>
            </a:r>
          </a:p>
          <a:p>
            <a:pPr lvl="0"/>
            <a:r>
              <a:rPr lang="en-US">
                <a:latin typeface="Courier New"/>
              </a:rPr>
              <a:t>jar</a:t>
            </a:r>
            <a:r>
              <a:rPr lang="en-US"/>
              <a:t> - create an archive for classes and resources, and manipulate or restore individual classes or resources from an archive</a:t>
            </a:r>
          </a:p>
          <a:p>
            <a:pPr lvl="0"/>
            <a:r>
              <a:rPr lang="en-US">
                <a:latin typeface="Courier New"/>
              </a:rPr>
              <a:t>jarsigner</a:t>
            </a:r>
            <a:r>
              <a:rPr lang="en-US"/>
              <a:t> - sign and verify Java Archive (JAR) files</a:t>
            </a:r>
          </a:p>
          <a:p>
            <a:pPr lvl="0"/>
            <a:r>
              <a:rPr lang="en-US">
                <a:latin typeface="Courier New"/>
              </a:rPr>
              <a:t>javac</a:t>
            </a:r>
            <a:r>
              <a:rPr lang="en-US"/>
              <a:t> - read Java class and interface definitions and compile them into bytecode and class files</a:t>
            </a:r>
          </a:p>
          <a:p>
            <a:pPr lvl="0"/>
            <a:r>
              <a:rPr lang="en-US">
                <a:latin typeface="Courier New"/>
              </a:rPr>
              <a:t>javadoc</a:t>
            </a:r>
            <a:r>
              <a:rPr lang="en-US"/>
              <a:t> - generate HTML pages of API documentation from Java source files</a:t>
            </a:r>
          </a:p>
          <a:p>
            <a:pPr lvl="0"/>
            <a:r>
              <a:rPr lang="en-US">
                <a:latin typeface="Courier New"/>
              </a:rPr>
              <a:t>jdeprscan</a:t>
            </a:r>
            <a:r>
              <a:rPr lang="en-US"/>
              <a:t> - static analysis tool that scans for uses of deprecated API elements</a:t>
            </a:r>
          </a:p>
          <a:p>
            <a:pPr lvl="0"/>
            <a:r>
              <a:rPr lang="en-US">
                <a:latin typeface="Courier New"/>
              </a:rPr>
              <a:t>jlink</a:t>
            </a:r>
            <a:r>
              <a:rPr lang="en-US"/>
              <a:t> - assemble and optimize a set of modules and their dependencies into a custom runtime image</a:t>
            </a:r>
          </a:p>
          <a:p>
            <a:pPr lvl="0"/>
            <a:r>
              <a:rPr lang="en-US">
                <a:latin typeface="Courier New"/>
              </a:rPr>
              <a:t>jmod</a:t>
            </a:r>
            <a:r>
              <a:rPr lang="en-US"/>
              <a:t> - create JMOD files and list the content of existing JMOD files</a:t>
            </a:r>
          </a:p>
          <a:p>
            <a:pPr lvl="0"/>
            <a:r>
              <a:rPr lang="en-US">
                <a:latin typeface="Courier New"/>
              </a:rPr>
              <a:t>keytool</a:t>
            </a:r>
            <a:r>
              <a:rPr lang="en-US"/>
              <a:t> - manage a keystore (database) of cryptographic keys, X.509 certificate chains, and trusted certificates</a:t>
            </a:r>
          </a:p>
          <a:p>
            <a:pPr lvl="0"/>
            <a:r>
              <a:rPr lang="en-US">
                <a:latin typeface="Courier New"/>
              </a:rPr>
              <a:t>serialver</a:t>
            </a:r>
            <a:r>
              <a:rPr lang="en-US"/>
              <a:t> - return the </a:t>
            </a:r>
            <a:r>
              <a:rPr lang="en-US">
                <a:latin typeface="Courier New"/>
              </a:rPr>
              <a:t>serialVersionUID</a:t>
            </a:r>
            <a:r>
              <a:rPr lang="en-US"/>
              <a:t> for one or more classes in a form suitable for copying into an evolving class</a:t>
            </a:r>
          </a:p>
        </p:txBody>
      </p:sp>
    </p:spTree>
  </p:cSld>
  <p:clrMapOvr>
    <a:masterClrMapping/>
  </p:clrMapOvr>
</p:sld>
</file>

<file path=ppt/slides/slide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The Tools of the JDK</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Run/Deploy tools</a:t>
            </a:r>
          </a:p>
          <a:p>
            <a:pPr lvl="0"/>
            <a:r>
              <a:rPr lang="en-US">
                <a:latin typeface="Courier New"/>
              </a:rPr>
              <a:t>java</a:t>
            </a:r>
            <a:r>
              <a:rPr lang="en-US"/>
              <a:t> - launch a Java application</a:t>
            </a:r>
          </a:p>
          <a:p>
            <a:pPr lvl="0"/>
            <a:r>
              <a:rPr lang="en-US">
                <a:latin typeface="Courier New"/>
              </a:rPr>
              <a:t>jdeps</a:t>
            </a:r>
            <a:r>
              <a:rPr lang="en-US"/>
              <a:t> - launch the Java class dependency analyzer</a:t>
            </a:r>
          </a:p>
          <a:p>
            <a:pPr lvl="0"/>
            <a:r>
              <a:rPr lang="en-US">
                <a:latin typeface="Courier New"/>
              </a:rPr>
              <a:t>jpackage</a:t>
            </a:r>
            <a:r>
              <a:rPr lang="en-US"/>
              <a:t> - package a self-contained Java application</a:t>
            </a:r>
          </a:p>
          <a:p>
            <a:pPr lvl="0"/>
            <a:r>
              <a:rPr lang="en-US">
                <a:latin typeface="Courier New"/>
              </a:rPr>
              <a:t>jshell</a:t>
            </a:r>
            <a:r>
              <a:rPr lang="en-US"/>
              <a:t> - interactively evaluate declarations, statements, and expressions of the Java programming language in a REPL</a:t>
            </a:r>
          </a:p>
          <a:p>
            <a:pPr lvl="0"/>
            <a:r>
              <a:rPr lang="en-US">
                <a:latin typeface="Courier New"/>
              </a:rPr>
              <a:t>jrunscript</a:t>
            </a:r>
            <a:r>
              <a:rPr lang="en-US"/>
              <a:t> - run a command-line script shell that supports interactive and batch modes</a:t>
            </a:r>
          </a:p>
          <a:p>
            <a:pPr lvl="0"/>
            <a:r>
              <a:rPr lang="en-US">
                <a:latin typeface="Courier New"/>
              </a:rPr>
              <a:t>jwebserver</a:t>
            </a:r>
            <a:r>
              <a:rPr lang="en-US"/>
              <a:t> - launch the Java Simple Web Server</a:t>
            </a:r>
          </a:p>
          <a:p>
            <a:pPr lvl="0"/>
            <a:r>
              <a:rPr lang="en-US">
                <a:latin typeface="Courier New"/>
              </a:rPr>
              <a:t>rmiregistry</a:t>
            </a:r>
            <a:r>
              <a:rPr lang="en-US"/>
              <a:t> - create and start a remote object registry on the specified port on the current host</a:t>
            </a:r>
          </a:p>
        </p:txBody>
      </p:sp>
    </p:spTree>
  </p:cSld>
  <p:clrMapOvr>
    <a:masterClrMapping/>
  </p:clrMapOvr>
</p:sld>
</file>

<file path=ppt/slides/slide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The Tools of the JDK</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Debug tools</a:t>
            </a:r>
          </a:p>
          <a:p>
            <a:pPr lvl="0"/>
            <a:r>
              <a:rPr lang="en-US">
                <a:latin typeface="Courier New"/>
              </a:rPr>
              <a:t>javap</a:t>
            </a:r>
            <a:r>
              <a:rPr lang="en-US"/>
              <a:t> - disassemble one or more class files</a:t>
            </a:r>
          </a:p>
          <a:p>
            <a:pPr lvl="0"/>
            <a:r>
              <a:rPr lang="en-US">
                <a:latin typeface="Courier New"/>
              </a:rPr>
              <a:t>jdb</a:t>
            </a:r>
            <a:r>
              <a:rPr lang="en-US"/>
              <a:t> - find and fix bugs in Java platform programs</a:t>
            </a:r>
          </a:p>
          <a:p>
            <a:pPr lvl="0"/>
            <a:r>
              <a:rPr lang="en-US">
                <a:latin typeface="Courier New"/>
              </a:rPr>
              <a:t>jhsdb</a:t>
            </a:r>
            <a:r>
              <a:rPr lang="en-US"/>
              <a:t> - attach to a Java process or launch a postmortem debugger to analyze the content of a core dump from a crashed JVM</a:t>
            </a:r>
          </a:p>
          <a:p>
            <a:pPr lvl="0"/>
            <a:r>
              <a:rPr lang="en-US">
                <a:latin typeface="Courier New"/>
              </a:rPr>
              <a:t>jmap</a:t>
            </a:r>
            <a:r>
              <a:rPr lang="en-US"/>
              <a:t> - print details of a specified process</a:t>
            </a:r>
          </a:p>
          <a:p>
            <a:pPr lvl="0"/>
            <a:r>
              <a:rPr lang="en-US">
                <a:latin typeface="Courier New"/>
              </a:rPr>
              <a:t>jnativescan</a:t>
            </a:r>
            <a:r>
              <a:rPr lang="en-US"/>
              <a:t> - static analysis tool that scans one or more jar files for uses of native functionalities</a:t>
            </a:r>
          </a:p>
          <a:p>
            <a:pPr lvl="0"/>
            <a:r>
              <a:rPr lang="en-US">
                <a:latin typeface="Courier New"/>
              </a:rPr>
              <a:t>jstack</a:t>
            </a:r>
            <a:r>
              <a:rPr lang="en-US"/>
              <a:t> - print Java stack traces of Java threads for a specified Java process</a:t>
            </a:r>
          </a:p>
        </p:txBody>
      </p:sp>
    </p:spTree>
  </p:cSld>
  <p:clrMapOvr>
    <a:masterClrMapping/>
  </p:clrMapOvr>
</p:sld>
</file>

<file path=ppt/slides/slide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The Tools of the JDK</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Observe tools</a:t>
            </a:r>
          </a:p>
          <a:p>
            <a:pPr lvl="0"/>
            <a:r>
              <a:rPr lang="en-US">
                <a:latin typeface="Courier New"/>
              </a:rPr>
              <a:t>jcmd</a:t>
            </a:r>
            <a:r>
              <a:rPr lang="en-US"/>
              <a:t> - send diagnostic command requests to a running Java Virtual Machine (JVM)</a:t>
            </a:r>
          </a:p>
          <a:p>
            <a:pPr lvl="0"/>
            <a:r>
              <a:rPr lang="en-US">
                <a:latin typeface="Courier New"/>
              </a:rPr>
              <a:t>jconsole</a:t>
            </a:r>
            <a:r>
              <a:rPr lang="en-US"/>
              <a:t> - start a graphical console to monitor and manage Java applications</a:t>
            </a:r>
          </a:p>
          <a:p>
            <a:pPr lvl="0"/>
            <a:r>
              <a:rPr lang="en-US">
                <a:latin typeface="Courier New"/>
              </a:rPr>
              <a:t>jfr</a:t>
            </a:r>
            <a:r>
              <a:rPr lang="en-US"/>
              <a:t> - parse and print Flight Recorder files</a:t>
            </a:r>
          </a:p>
          <a:p>
            <a:pPr lvl="0"/>
            <a:r>
              <a:rPr lang="en-US">
                <a:latin typeface="Courier New"/>
              </a:rPr>
              <a:t>jinfo</a:t>
            </a:r>
            <a:r>
              <a:rPr lang="en-US"/>
              <a:t> - generate Java configuration information for a specified Java process</a:t>
            </a:r>
          </a:p>
          <a:p>
            <a:pPr lvl="0"/>
            <a:r>
              <a:rPr lang="en-US">
                <a:latin typeface="Courier New"/>
              </a:rPr>
              <a:t>jps</a:t>
            </a:r>
            <a:r>
              <a:rPr lang="en-US"/>
              <a:t> - list the instrumented JVMs on the target system</a:t>
            </a:r>
          </a:p>
          <a:p>
            <a:pPr lvl="0"/>
            <a:r>
              <a:rPr lang="en-US">
                <a:latin typeface="Courier New"/>
              </a:rPr>
              <a:t>jstat</a:t>
            </a:r>
            <a:r>
              <a:rPr lang="en-US"/>
              <a:t> - monitor JVM statistics</a:t>
            </a:r>
          </a:p>
          <a:p>
            <a:pPr lvl="0"/>
            <a:r>
              <a:rPr lang="en-US">
                <a:latin typeface="Courier New"/>
              </a:rPr>
              <a:t>jstatd</a:t>
            </a:r>
            <a:r>
              <a:rPr lang="en-US"/>
              <a:t> - monitor the creation and termination of instrumented Java HotSpot VMs</a:t>
            </a:r>
          </a:p>
        </p:txBody>
      </p:sp>
    </p:spTree>
  </p:cSld>
  <p:clrMapOvr>
    <a:masterClrMapping/>
  </p:clrMapOvr>
</p:sld>
</file>

<file path=ppt/slides/slide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jar</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Create an archive for classes and resources, and manipulate or restore individual classes or resources from an archive</a:t>
            </a:r>
            <a:endParaRPr lang="en-US" smtClean="0"/>
          </a:p>
        </p:txBody>
      </p:sp>
    </p:spTree>
  </p:cSld>
  <p:clrMapOvr>
    <a:masterClrMapping/>
  </p:clrMapOvr>
</p:sld>
</file>

<file path=ppt/slides/slide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jar</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Overview</a:t>
            </a:r>
          </a:p>
          <a:p>
            <a:pPr lvl="0">
              <a:buChar char=" "/>
            </a:pPr>
            <a:r>
              <a:rPr lang="en-US"/>
              <a:t>https://docs.oracle.com/en/java/javase/17/docs/specs/man/jar.html</a:t>
            </a:r>
          </a:p>
          <a:p>
            <a:pPr lvl="0">
              <a:buChar char=" "/>
            </a:pPr>
            <a:r>
              <a:rPr lang="en-US"/>
              <a:t>general-purpose archiving/compression tool based on ZIP/ZLIB</a:t>
            </a:r>
          </a:p>
          <a:p>
            <a:pPr lvl="0">
              <a:buChar char=" "/>
            </a:pPr>
            <a:r>
              <a:rPr lang="en-US"/>
              <a:t>preferred packaging/deployment mechanism since Java 1.1</a:t>
            </a:r>
          </a:p>
          <a:p>
            <a:pPr lvl="0">
              <a:buChar char=" "/>
            </a:pPr>
            <a:r>
              <a:rPr lang="en-US"/>
              <a:t>heavily influenced by TAR (</a:t>
            </a:r>
            <a:r>
              <a:rPr lang="en-US" b="true"/>
              <a:t>T</a:t>
            </a:r>
            <a:r>
              <a:rPr lang="en-US"/>
              <a:t>ape </a:t>
            </a:r>
            <a:r>
              <a:rPr lang="en-US" b="true"/>
              <a:t>AR</a:t>
            </a:r>
            <a:r>
              <a:rPr lang="en-US"/>
              <a:t>chive); hence JAR (</a:t>
            </a:r>
            <a:r>
              <a:rPr lang="en-US" b="true"/>
              <a:t>J</a:t>
            </a:r>
            <a:r>
              <a:rPr lang="en-US"/>
              <a:t>ava </a:t>
            </a:r>
            <a:r>
              <a:rPr lang="en-US" b="true"/>
              <a:t>AR</a:t>
            </a:r>
            <a:r>
              <a:rPr lang="en-US"/>
              <a:t>chive)</a:t>
            </a:r>
          </a:p>
          <a:p>
            <a:pPr lvl="0">
              <a:buChar char=" "/>
            </a:pPr>
            <a:r>
              <a:rPr lang="en-US"/>
              <a:t>CLI tool uses Unix-style CLI parameters</a:t>
            </a:r>
          </a:p>
          <a:p>
            <a:pPr lvl="0">
              <a:buChar char=" "/>
            </a:pPr>
            <a:r>
              <a:rPr lang="en-US"/>
              <a:t>built using primarily </a:t>
            </a:r>
            <a:r>
              <a:rPr lang="en-US">
                <a:latin typeface="Courier New"/>
              </a:rPr>
              <a:t>java.base</a:t>
            </a:r>
            <a:r>
              <a:rPr lang="en-US"/>
              <a:t>:</a:t>
            </a:r>
            <a:r>
              <a:rPr lang="en-US">
                <a:latin typeface="Courier New"/>
              </a:rPr>
              <a:t>java.util.jar</a:t>
            </a:r>
            <a:r>
              <a:rPr lang="en-US"/>
              <a:t> APIs</a:t>
            </a:r>
          </a:p>
          <a:p>
            <a:pPr lvl="0">
              <a:buChar char=" "/>
            </a:pPr>
            <a:r>
              <a:rPr lang="en-US"/>
              <a:t>https://docs.oracle.com/en/java/javase/17/docs/specs/jar/jar.html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Copyright (c) 2025 Ted Neward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creator>Ted Neward
Neward &amp; Associates</dc:creator>
  <dc:description>Every release of the JDK, since 1.0, has included a collection of command-line tools designed to help the Java developer better interact with their code, the JVM, or the ecosystem as a whole. Everybody knows "javac", of course, and "java", but some of the tools remain inscrutable (looking at you, jarsigner, keytool) or brand new (hello, jwebserver!), and as such, remain entirely anonymous.
In this presentation, we're going to take a look at wide swath of these tools, describe their purpose and point, and how they can help make you, the JVM-ecosystem-language developer (meaning you too, Kotlin devs!), a more effective and productive member of your team and organization.
</dc:description>
  <cp:keywords>JVM, Languages, Concepts</cp:keywords>
  <dcterms:modified xsi:type="dcterms:W3CDTF">2011-08-01T06:04:30Z</dcterms:modified>
  <cp:revision>1</cp:revision>
  <dc:subject>JVM, Languages, Concepts</dc:subject>
  <dc:title>Busy Java Developer's Guide to the JDK Tools</dc:title>
</cp:coreProperties>
</file>