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slide+xml" PartName="/ppt/slides/slide48.xml"/>
  <Override ContentType="application/vnd.openxmlformats-officedocument.presentationml.slide+xml" PartName="/ppt/slides/slide49.xml"/>
  <Override ContentType="application/vnd.openxmlformats-officedocument.presentationml.slide+xml" PartName="/ppt/slides/slide50.xml"/>
  <Override ContentType="application/vnd.openxmlformats-officedocument.presentationml.slide+xml" PartName="/ppt/slides/slide51.xml"/>
  <Override ContentType="application/vnd.openxmlformats-officedocument.presentationml.slide+xml" PartName="/ppt/slides/slide52.xml"/>
  <Override ContentType="application/vnd.openxmlformats-officedocument.presentationml.slide+xml" PartName="/ppt/slides/slide53.xml"/>
  <Override ContentType="application/vnd.openxmlformats-officedocument.presentationml.slide+xml" PartName="/ppt/slides/slide54.xml"/>
  <Override ContentType="application/vnd.openxmlformats-officedocument.presentationml.slide+xml" PartName="/ppt/slides/slide55.xml"/>
  <Override ContentType="application/vnd.openxmlformats-officedocument.presentationml.slide+xml" PartName="/ppt/slides/slide56.xml"/>
  <Override ContentType="application/vnd.openxmlformats-officedocument.presentationml.slide+xml" PartName="/ppt/slides/slide57.xml"/>
  <Override ContentType="application/vnd.openxmlformats-officedocument.presentationml.slide+xml" PartName="/ppt/slides/slide58.xml"/>
  <Override ContentType="application/vnd.openxmlformats-officedocument.presentationml.slide+xml" PartName="/ppt/slides/slide59.xml"/>
  <Override ContentType="application/vnd.openxmlformats-officedocument.presentationml.slide+xml" PartName="/ppt/slides/slide60.xml"/>
  <Override ContentType="application/vnd.openxmlformats-officedocument.presentationml.slide+xml" PartName="/ppt/slides/slide61.xml"/>
  <Override ContentType="application/vnd.openxmlformats-officedocument.presentationml.slide+xml" PartName="/ppt/slides/slide62.xml"/>
  <Override ContentType="application/vnd.openxmlformats-officedocument.presentationml.slide+xml" PartName="/ppt/slides/slide63.xml"/>
  <Override ContentType="application/vnd.openxmlformats-officedocument.presentationml.slide+xml" PartName="/ppt/slides/slide64.xml"/>
  <Override ContentType="application/vnd.openxmlformats-officedocument.presentationml.slide+xml" PartName="/ppt/slides/slide65.xml"/>
  <Override ContentType="application/vnd.openxmlformats-officedocument.presentationml.slide+xml" PartName="/ppt/slides/slide66.xml"/>
  <Override ContentType="application/vnd.openxmlformats-officedocument.presentationml.slide+xml" PartName="/ppt/slides/slide67.xml"/>
  <Override ContentType="application/vnd.openxmlformats-officedocument.presentationml.slide+xml" PartName="/ppt/slides/slide68.xml"/>
  <Override ContentType="application/vnd.openxmlformats-officedocument.presentationml.slide+xml" PartName="/ppt/slides/slide69.xml"/>
  <Override ContentType="application/vnd.openxmlformats-officedocument.presentationml.slide+xml" PartName="/ppt/slides/slide70.xml"/>
  <Override ContentType="application/vnd.openxmlformats-officedocument.presentationml.slide+xml" PartName="/ppt/slides/slide71.xml"/>
  <Override ContentType="application/vnd.openxmlformats-officedocument.presentationml.slide+xml" PartName="/ppt/slides/slide72.xml"/>
  <Override ContentType="application/vnd.openxmlformats-officedocument.presentationml.slide+xml" PartName="/ppt/slides/slide73.xml"/>
  <Override ContentType="application/vnd.openxmlformats-officedocument.presentationml.slide+xml" PartName="/ppt/slides/slide74.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77.xml"/>
  <Override ContentType="application/vnd.openxmlformats-officedocument.presentationml.slide+xml" PartName="/ppt/slides/slide78.xml"/>
  <Override ContentType="application/vnd.openxmlformats-officedocument.presentationml.slide+xml" PartName="/ppt/slides/slide79.xml"/>
  <Override ContentType="application/vnd.openxmlformats-officedocument.presentationml.slide+xml" PartName="/ppt/slides/slide80.xml"/>
  <Override ContentType="application/vnd.openxmlformats-officedocument.presentationml.slide+xml" PartName="/ppt/slides/slide81.xml"/>
  <Override ContentType="application/vnd.openxmlformats-officedocument.presentationml.slide+xml" PartName="/ppt/slides/slide82.xml"/>
  <Override ContentType="application/vnd.openxmlformats-officedocument.presentationml.slide+xml" PartName="/ppt/slides/slide83.xml"/>
  <Override ContentType="application/vnd.openxmlformats-officedocument.presentationml.slide+xml" PartName="/ppt/slides/slide84.xml"/>
  <Override ContentType="application/vnd.openxmlformats-officedocument.presentationml.slide+xml" PartName="/ppt/slides/slide85.xml"/>
  <Override ContentType="application/vnd.openxmlformats-officedocument.presentationml.slide+xml" PartName="/ppt/slides/slide86.xml"/>
  <Override ContentType="application/vnd.openxmlformats-officedocument.presentationml.slide+xml" PartName="/ppt/slides/slide8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slides/slide18.xml" Type="http://schemas.openxmlformats.org/officeDocument/2006/relationships/slide"/><Relationship Id="rId24" Target="slides/slide19.xml" Type="http://schemas.openxmlformats.org/officeDocument/2006/relationships/slide"/><Relationship Id="rId25" Target="slides/slide20.xml" Type="http://schemas.openxmlformats.org/officeDocument/2006/relationships/slide"/><Relationship Id="rId26" Target="slides/slide21.xml" Type="http://schemas.openxmlformats.org/officeDocument/2006/relationships/slide"/><Relationship Id="rId27" Target="slides/slide22.xml" Type="http://schemas.openxmlformats.org/officeDocument/2006/relationships/slide"/><Relationship Id="rId28" Target="slides/slide23.xml" Type="http://schemas.openxmlformats.org/officeDocument/2006/relationships/slide"/><Relationship Id="rId29" Target="slides/slide24.xml" Type="http://schemas.openxmlformats.org/officeDocument/2006/relationships/slide"/><Relationship Id="rId3" Target="viewProps.xml" Type="http://schemas.openxmlformats.org/officeDocument/2006/relationships/viewProps"/><Relationship Id="rId30" Target="slides/slide25.xml" Type="http://schemas.openxmlformats.org/officeDocument/2006/relationships/slide"/><Relationship Id="rId31" Target="slides/slide26.xml" Type="http://schemas.openxmlformats.org/officeDocument/2006/relationships/slide"/><Relationship Id="rId32" Target="slides/slide27.xml" Type="http://schemas.openxmlformats.org/officeDocument/2006/relationships/slide"/><Relationship Id="rId33" Target="slides/slide28.xml" Type="http://schemas.openxmlformats.org/officeDocument/2006/relationships/slide"/><Relationship Id="rId34" Target="slides/slide29.xml" Type="http://schemas.openxmlformats.org/officeDocument/2006/relationships/slide"/><Relationship Id="rId35" Target="slides/slide30.xml" Type="http://schemas.openxmlformats.org/officeDocument/2006/relationships/slide"/><Relationship Id="rId36" Target="slides/slide31.xml" Type="http://schemas.openxmlformats.org/officeDocument/2006/relationships/slide"/><Relationship Id="rId37" Target="slides/slide32.xml" Type="http://schemas.openxmlformats.org/officeDocument/2006/relationships/slide"/><Relationship Id="rId38" Target="slides/slide33.xml" Type="http://schemas.openxmlformats.org/officeDocument/2006/relationships/slide"/><Relationship Id="rId39" Target="slides/slide34.xml" Type="http://schemas.openxmlformats.org/officeDocument/2006/relationships/slide"/><Relationship Id="rId4" Target="theme/theme1.xml" Type="http://schemas.openxmlformats.org/officeDocument/2006/relationships/theme"/><Relationship Id="rId40" Target="slides/slide35.xml" Type="http://schemas.openxmlformats.org/officeDocument/2006/relationships/slide"/><Relationship Id="rId41" Target="slides/slide36.xml" Type="http://schemas.openxmlformats.org/officeDocument/2006/relationships/slide"/><Relationship Id="rId42" Target="slides/slide37.xml" Type="http://schemas.openxmlformats.org/officeDocument/2006/relationships/slide"/><Relationship Id="rId43" Target="slides/slide38.xml" Type="http://schemas.openxmlformats.org/officeDocument/2006/relationships/slide"/><Relationship Id="rId44" Target="slides/slide39.xml" Type="http://schemas.openxmlformats.org/officeDocument/2006/relationships/slide"/><Relationship Id="rId45" Target="slides/slide40.xml" Type="http://schemas.openxmlformats.org/officeDocument/2006/relationships/slide"/><Relationship Id="rId46" Target="slides/slide41.xml" Type="http://schemas.openxmlformats.org/officeDocument/2006/relationships/slide"/><Relationship Id="rId47" Target="slides/slide42.xml" Type="http://schemas.openxmlformats.org/officeDocument/2006/relationships/slide"/><Relationship Id="rId48" Target="slides/slide43.xml" Type="http://schemas.openxmlformats.org/officeDocument/2006/relationships/slide"/><Relationship Id="rId49" Target="slides/slide44.xml" Type="http://schemas.openxmlformats.org/officeDocument/2006/relationships/slide"/><Relationship Id="rId5" Target="tableStyles.xml" Type="http://schemas.openxmlformats.org/officeDocument/2006/relationships/tableStyles"/><Relationship Id="rId50" Target="slides/slide45.xml" Type="http://schemas.openxmlformats.org/officeDocument/2006/relationships/slide"/><Relationship Id="rId51" Target="slides/slide46.xml" Type="http://schemas.openxmlformats.org/officeDocument/2006/relationships/slide"/><Relationship Id="rId52" Target="slides/slide47.xml" Type="http://schemas.openxmlformats.org/officeDocument/2006/relationships/slide"/><Relationship Id="rId53" Target="slides/slide48.xml" Type="http://schemas.openxmlformats.org/officeDocument/2006/relationships/slide"/><Relationship Id="rId54" Target="slides/slide49.xml" Type="http://schemas.openxmlformats.org/officeDocument/2006/relationships/slide"/><Relationship Id="rId55" Target="slides/slide50.xml" Type="http://schemas.openxmlformats.org/officeDocument/2006/relationships/slide"/><Relationship Id="rId56" Target="slides/slide51.xml" Type="http://schemas.openxmlformats.org/officeDocument/2006/relationships/slide"/><Relationship Id="rId57" Target="slides/slide52.xml" Type="http://schemas.openxmlformats.org/officeDocument/2006/relationships/slide"/><Relationship Id="rId58" Target="slides/slide53.xml" Type="http://schemas.openxmlformats.org/officeDocument/2006/relationships/slide"/><Relationship Id="rId59" Target="slides/slide54.xml" Type="http://schemas.openxmlformats.org/officeDocument/2006/relationships/slide"/><Relationship Id="rId6" Target="slides/slide1.xml" Type="http://schemas.openxmlformats.org/officeDocument/2006/relationships/slide"/><Relationship Id="rId60" Target="slides/slide55.xml" Type="http://schemas.openxmlformats.org/officeDocument/2006/relationships/slide"/><Relationship Id="rId61" Target="slides/slide56.xml" Type="http://schemas.openxmlformats.org/officeDocument/2006/relationships/slide"/><Relationship Id="rId62" Target="slides/slide57.xml" Type="http://schemas.openxmlformats.org/officeDocument/2006/relationships/slide"/><Relationship Id="rId63" Target="slides/slide58.xml" Type="http://schemas.openxmlformats.org/officeDocument/2006/relationships/slide"/><Relationship Id="rId64" Target="slides/slide59.xml" Type="http://schemas.openxmlformats.org/officeDocument/2006/relationships/slide"/><Relationship Id="rId65" Target="slides/slide60.xml" Type="http://schemas.openxmlformats.org/officeDocument/2006/relationships/slide"/><Relationship Id="rId66" Target="slides/slide61.xml" Type="http://schemas.openxmlformats.org/officeDocument/2006/relationships/slide"/><Relationship Id="rId67" Target="slides/slide62.xml" Type="http://schemas.openxmlformats.org/officeDocument/2006/relationships/slide"/><Relationship Id="rId68" Target="slides/slide63.xml" Type="http://schemas.openxmlformats.org/officeDocument/2006/relationships/slide"/><Relationship Id="rId69" Target="slides/slide64.xml" Type="http://schemas.openxmlformats.org/officeDocument/2006/relationships/slide"/><Relationship Id="rId7" Target="slides/slide2.xml" Type="http://schemas.openxmlformats.org/officeDocument/2006/relationships/slide"/><Relationship Id="rId70" Target="slides/slide65.xml" Type="http://schemas.openxmlformats.org/officeDocument/2006/relationships/slide"/><Relationship Id="rId71" Target="slides/slide66.xml" Type="http://schemas.openxmlformats.org/officeDocument/2006/relationships/slide"/><Relationship Id="rId72" Target="slides/slide67.xml" Type="http://schemas.openxmlformats.org/officeDocument/2006/relationships/slide"/><Relationship Id="rId73" Target="slides/slide68.xml" Type="http://schemas.openxmlformats.org/officeDocument/2006/relationships/slide"/><Relationship Id="rId74" Target="slides/slide69.xml" Type="http://schemas.openxmlformats.org/officeDocument/2006/relationships/slide"/><Relationship Id="rId75" Target="slides/slide70.xml" Type="http://schemas.openxmlformats.org/officeDocument/2006/relationships/slide"/><Relationship Id="rId76" Target="slides/slide71.xml" Type="http://schemas.openxmlformats.org/officeDocument/2006/relationships/slide"/><Relationship Id="rId77" Target="slides/slide72.xml" Type="http://schemas.openxmlformats.org/officeDocument/2006/relationships/slide"/><Relationship Id="rId78" Target="slides/slide73.xml" Type="http://schemas.openxmlformats.org/officeDocument/2006/relationships/slide"/><Relationship Id="rId79" Target="slides/slide74.xml" Type="http://schemas.openxmlformats.org/officeDocument/2006/relationships/slide"/><Relationship Id="rId8" Target="slides/slide3.xml" Type="http://schemas.openxmlformats.org/officeDocument/2006/relationships/slide"/><Relationship Id="rId80" Target="slides/slide75.xml" Type="http://schemas.openxmlformats.org/officeDocument/2006/relationships/slide"/><Relationship Id="rId81" Target="slides/slide76.xml" Type="http://schemas.openxmlformats.org/officeDocument/2006/relationships/slide"/><Relationship Id="rId82" Target="slides/slide77.xml" Type="http://schemas.openxmlformats.org/officeDocument/2006/relationships/slide"/><Relationship Id="rId83" Target="slides/slide78.xml" Type="http://schemas.openxmlformats.org/officeDocument/2006/relationships/slide"/><Relationship Id="rId84" Target="slides/slide79.xml" Type="http://schemas.openxmlformats.org/officeDocument/2006/relationships/slide"/><Relationship Id="rId85" Target="slides/slide80.xml" Type="http://schemas.openxmlformats.org/officeDocument/2006/relationships/slide"/><Relationship Id="rId86" Target="slides/slide81.xml" Type="http://schemas.openxmlformats.org/officeDocument/2006/relationships/slide"/><Relationship Id="rId87" Target="slides/slide82.xml" Type="http://schemas.openxmlformats.org/officeDocument/2006/relationships/slide"/><Relationship Id="rId88" Target="slides/slide83.xml" Type="http://schemas.openxmlformats.org/officeDocument/2006/relationships/slide"/><Relationship Id="rId89" Target="slides/slide84.xml" Type="http://schemas.openxmlformats.org/officeDocument/2006/relationships/slide"/><Relationship Id="rId9" Target="slides/slide4.xml" Type="http://schemas.openxmlformats.org/officeDocument/2006/relationships/slide"/><Relationship Id="rId90" Target="slides/slide85.xml" Type="http://schemas.openxmlformats.org/officeDocument/2006/relationships/slide"/><Relationship Id="rId91" Target="slides/slide86.xml" Type="http://schemas.openxmlformats.org/officeDocument/2006/relationships/slide"/><Relationship Id="rId92" Target="slides/slide87.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ailto:ted.neward@newardassociates.com" TargetMode="External" Type="http://schemas.openxmlformats.org/officeDocument/2006/relationships/hyperlink"/><Relationship Id="rId3" Target="http://blogs.newardassociates.com" TargetMode="External" Type="http://schemas.openxmlformats.org/officeDocument/2006/relationships/hyperlink"/></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3.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3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4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59.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0.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2.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8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ctrTitle"/>
          </p:nvPr>
        </p:nvSpPr>
        <p:spPr>
          <a:xfrm>
            <a:off x="685800" y="2130425"/>
            <a:ext cx="7772400" cy="1470025"/>
          </a:xfrm>
        </p:spPr>
        <p:txBody>
          <a:bodyPr/>
          <a:lstStyle/>
          <a:p>
            <a:r>
              <a:rPr lang="en-US"/>
              <a:t>Busy Java Developer's Guide</a:t>
            </a:r>
          </a:p>
          <a:p>
            <a:r>
              <a:rPr lang="en-US"/>
              <a:t>to Cryptography</a:t>
            </a:r>
          </a:p>
        </p:txBody>
      </p:sp>
      <p:sp xmlns:r="http://schemas.openxmlformats.org/officeDocument/2006/relationships">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Ted Neward</a:t>
            </a:r>
          </a:p>
          <a:p>
            <a:r>
              <a:rPr lang="en-US"/>
              <a:t>Neward &amp; Associates</a:t>
            </a:r>
          </a:p>
          <a:p>
            <a:r>
              <a:rPr lang="en-US" sz="2400">
                <a:hlinkClick r:id="rId2" tooltip="ted.neward@newardassociates.com"/>
              </a:rPr>
              <a:t>ted.neward@newardassociates.com</a:t>
            </a:r>
            <a:r>
              <a:rPr lang="en-US"/>
              <a:t> </a:t>
            </a:r>
            <a:r>
              <a:rPr lang="en-US" sz="2400">
                <a:hlinkClick r:id="rId3" tooltip="http://blogs.newardassociates.com"/>
              </a:rPr>
              <a:t>http://blogs.newardassociates.com </a:t>
            </a:r>
          </a:p>
        </p:txBody>
      </p:sp>
    </p:spTree>
  </p:cSld>
  <p:clrMapOvr>
    <a:masterClrMapping/>
  </p:clrMapOvr>
</p:sld>
</file>

<file path=ppt/slides/slide1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Java and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History</a:t>
            </a:r>
          </a:p>
          <a:p>
            <a:pPr lvl="0"/>
            <a:r>
              <a:rPr lang="en-US"/>
              <a:t>Cryptography was export-controlled</a:t>
            </a:r>
          </a:p>
          <a:p>
            <a:pPr lvl="0"/>
            <a:r>
              <a:rPr lang="en-US"/>
              <a:t>So Sun broke Java support into two packages</a:t>
            </a:r>
          </a:p>
          <a:p>
            <a:pPr lvl="1"/>
            <a:r>
              <a:rPr lang="en-US">
                <a:latin typeface="Courier New"/>
              </a:rPr>
              <a:t>java.security</a:t>
            </a:r>
            <a:r>
              <a:rPr lang="en-US"/>
              <a:t>: Non-controlled (part of core JDK)</a:t>
            </a:r>
          </a:p>
          <a:p>
            <a:pPr lvl="1"/>
            <a:r>
              <a:rPr lang="en-US">
                <a:latin typeface="Courier New"/>
              </a:rPr>
              <a:t>javax.crypto</a:t>
            </a:r>
            <a:r>
              <a:rPr lang="en-US"/>
              <a:t>: Export-controlled portions (removable)</a:t>
            </a:r>
          </a:p>
        </p:txBody>
      </p:sp>
    </p:spTree>
  </p:cSld>
  <p:clrMapOvr>
    <a:masterClrMapping/>
  </p:clrMapOvr>
</p:sld>
</file>

<file path=ppt/slides/slide1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Java and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Java11: Modularization</a:t>
            </a:r>
          </a:p>
          <a:p>
            <a:pPr lvl="0"/>
            <a:r>
              <a:rPr lang="en-US"/>
              <a:t>By then, crypto export controls not an issue (as much)</a:t>
            </a:r>
          </a:p>
          <a:p>
            <a:pPr lvl="0"/>
            <a:r>
              <a:rPr lang="en-US"/>
              <a:t>Oracle reorg'ed everything across five modules:</a:t>
            </a:r>
          </a:p>
          <a:p>
            <a:pPr lvl="1"/>
            <a:r>
              <a:rPr lang="en-US">
                <a:latin typeface="Courier New"/>
              </a:rPr>
              <a:t>java.base</a:t>
            </a:r>
            <a:r>
              <a:rPr lang="en-US"/>
              <a:t>: Foundational APIs</a:t>
            </a:r>
          </a:p>
          <a:p>
            <a:pPr lvl="1"/>
            <a:r>
              <a:rPr lang="en-US">
                <a:latin typeface="Courier New"/>
              </a:rPr>
              <a:t>java.security.jgss</a:t>
            </a:r>
            <a:r>
              <a:rPr lang="en-US"/>
              <a:t>: Support for GSS API (Kerberos)</a:t>
            </a:r>
          </a:p>
          <a:p>
            <a:pPr lvl="1"/>
            <a:r>
              <a:rPr lang="en-US">
                <a:latin typeface="Courier New"/>
              </a:rPr>
              <a:t>java.security.sasl</a:t>
            </a:r>
            <a:r>
              <a:rPr lang="en-US"/>
              <a:t>: Support for SASL</a:t>
            </a:r>
          </a:p>
          <a:p>
            <a:pPr lvl="1"/>
            <a:r>
              <a:rPr lang="en-US">
                <a:latin typeface="Courier New"/>
              </a:rPr>
              <a:t>java.xml.crypto</a:t>
            </a:r>
            <a:r>
              <a:rPr lang="en-US"/>
              <a:t>: XML cryptography</a:t>
            </a:r>
          </a:p>
          <a:p>
            <a:pPr lvl="1"/>
            <a:r>
              <a:rPr lang="en-US">
                <a:latin typeface="Courier New"/>
              </a:rPr>
              <a:t>jdk.jartool</a:t>
            </a:r>
            <a:r>
              <a:rPr lang="en-US"/>
              <a:t>: for signing JAR files</a:t>
            </a:r>
          </a:p>
          <a:p>
            <a:pPr lvl="1"/>
            <a:r>
              <a:rPr lang="en-US">
                <a:latin typeface="Courier New"/>
              </a:rPr>
              <a:t>jdk.security.auth</a:t>
            </a:r>
            <a:r>
              <a:rPr lang="en-US"/>
              <a:t>: implementations of authentication</a:t>
            </a:r>
          </a:p>
          <a:p>
            <a:pPr lvl="1"/>
            <a:r>
              <a:rPr lang="en-US">
                <a:latin typeface="Courier New"/>
              </a:rPr>
              <a:t>jdk.security.jgss</a:t>
            </a:r>
            <a:r>
              <a:rPr lang="en-US"/>
              <a:t>: extensions to GSS API</a:t>
            </a:r>
          </a:p>
        </p:txBody>
      </p:sp>
    </p:spTree>
  </p:cSld>
  <p:clrMapOvr>
    <a:masterClrMapping/>
  </p:clrMapOvr>
</p:sld>
</file>

<file path=ppt/slides/slide1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Java and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Basic Security Architecture</a:t>
            </a:r>
          </a:p>
          <a:p>
            <a:pPr lvl="0"/>
            <a:r>
              <a:rPr lang="en-US"/>
              <a:t>Interfaces define access/functionality</a:t>
            </a:r>
          </a:p>
          <a:p>
            <a:pPr lvl="0"/>
            <a:r>
              <a:rPr lang="en-US" b="true"/>
              <a:t>Providers</a:t>
            </a:r>
            <a:r>
              <a:rPr lang="en-US"/>
              <a:t> provide interface implementations</a:t>
            </a:r>
          </a:p>
          <a:p>
            <a:pPr lvl="0"/>
            <a:r>
              <a:rPr lang="en-US"/>
              <a:t>Allows for independence and extensibility</a:t>
            </a:r>
          </a:p>
          <a:p>
            <a:pPr lvl="1"/>
            <a:r>
              <a:rPr lang="en-US"/>
              <a:t>third-party cryptography providers</a:t>
            </a:r>
          </a:p>
          <a:p>
            <a:pPr lvl="1"/>
            <a:r>
              <a:rPr lang="en-US"/>
              <a:t>new algorithms come online/proven out</a:t>
            </a:r>
          </a:p>
          <a:p>
            <a:pPr lvl="0"/>
            <a:r>
              <a:rPr lang="en-US"/>
              <a:t>However, it means indirect construction and usage</a:t>
            </a:r>
          </a:p>
          <a:p>
            <a:pPr lvl="1"/>
            <a:r>
              <a:rPr lang="en-US"/>
              <a:t>Typos can really ruin your entire day</a:t>
            </a:r>
          </a:p>
        </p:txBody>
      </p:sp>
    </p:spTree>
  </p:cSld>
  <p:clrMapOvr>
    <a:masterClrMapping/>
  </p:clrMapOvr>
</p:sld>
</file>

<file path=ppt/slides/slide1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JVM Keystores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Where Java stores sensitive stuff</a:t>
            </a:r>
            <a:endParaRPr lang="en-US" smtClean="0"/>
          </a:p>
        </p:txBody>
      </p:sp>
    </p:spTree>
  </p:cSld>
  <p:clrMapOvr>
    <a:masterClrMapping/>
  </p:clrMapOvr>
</p:sld>
</file>

<file path=ppt/slides/slide1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Keystores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java.security.KeyStore</a:t>
            </a:r>
          </a:p>
          <a:p>
            <a:pPr lvl="0"/>
            <a:r>
              <a:rPr lang="en-US"/>
              <a:t>abstraction over different implementations</a:t>
            </a:r>
          </a:p>
          <a:p>
            <a:pPr lvl="0"/>
            <a:r>
              <a:rPr lang="en-US"/>
              <a:t>default implementation ("JKS") is a file-based store</a:t>
            </a:r>
          </a:p>
          <a:p>
            <a:pPr lvl="0"/>
            <a:r>
              <a:rPr lang="en-US"/>
              <a:t>manage three kinds of entries:</a:t>
            </a:r>
          </a:p>
          <a:p>
            <a:pPr lvl="1"/>
            <a:r>
              <a:rPr lang="en-US"/>
              <a:t>private keys</a:t>
            </a:r>
          </a:p>
          <a:p>
            <a:pPr lvl="1"/>
            <a:r>
              <a:rPr lang="en-US"/>
              <a:t>secret keys</a:t>
            </a:r>
          </a:p>
          <a:p>
            <a:pPr lvl="1"/>
            <a:r>
              <a:rPr lang="en-US"/>
              <a:t>trusted certificates</a:t>
            </a:r>
          </a:p>
          <a:p>
            <a:pPr lvl="0"/>
            <a:r>
              <a:rPr lang="en-US"/>
              <a:t>always password-protected</a:t>
            </a:r>
          </a:p>
        </p:txBody>
      </p:sp>
    </p:spTree>
  </p:cSld>
  <p:clrMapOvr>
    <a:masterClrMapping/>
  </p:clrMapOvr>
</p:sld>
</file>

<file path=ppt/slides/slide1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keytool</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Manage a KeyStore of cryptographic keys, X.509 certificate chains, and trusted certificates</a:t>
            </a:r>
            <a:endParaRPr lang="en-US" smtClean="0"/>
          </a:p>
        </p:txBody>
      </p:sp>
    </p:spTree>
  </p:cSld>
  <p:clrMapOvr>
    <a:masterClrMapping/>
  </p:clrMapOvr>
</p:sld>
</file>

<file path=ppt/slides/slide1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keytool</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Overview</a:t>
            </a:r>
          </a:p>
          <a:p>
            <a:pPr lvl="0"/>
            <a:r>
              <a:rPr lang="en-US"/>
              <a:t>default implementation of KeyStore</a:t>
            </a:r>
          </a:p>
          <a:p>
            <a:pPr lvl="0"/>
            <a:r>
              <a:rPr lang="en-US"/>
              <a:t>shipped with JDK 1.1</a:t>
            </a:r>
          </a:p>
          <a:p>
            <a:pPr lvl="0"/>
            <a:r>
              <a:rPr lang="en-US"/>
              <a:t>used frequently for any key storage</a:t>
            </a:r>
          </a:p>
          <a:p>
            <a:pPr lvl="1"/>
            <a:r>
              <a:rPr lang="en-US"/>
              <a:t>creating signed JARs</a:t>
            </a:r>
          </a:p>
          <a:p>
            <a:pPr lvl="1"/>
            <a:r>
              <a:rPr lang="en-US"/>
              <a:t>for digitally-signing Android applications</a:t>
            </a:r>
          </a:p>
          <a:p>
            <a:pPr lvl="0"/>
            <a:r>
              <a:rPr lang="en-US"/>
              <a:t>but unused anywhere outside of Java</a:t>
            </a:r>
          </a:p>
        </p:txBody>
      </p:sp>
    </p:spTree>
  </p:cSld>
  <p:clrMapOvr>
    <a:masterClrMapping/>
  </p:clrMapOvr>
</p:sld>
</file>

<file path=ppt/slides/slide1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Symmetric Key Cryptography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
            </a:r>
          </a:p>
          <a:p>
            <a:pPr lvl="0"/>
            <a:r>
              <a:rPr lang="en-US"/>
              <a:t> --</a:t>
            </a:r>
          </a:p>
        </p:txBody>
      </p:sp>
    </p:spTree>
  </p:cSld>
  <p:clrMapOvr>
    <a:masterClrMapping/>
  </p:clrMapOvr>
</p:sld>
</file>

<file path=ppt/slides/slide1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Symmetric Key Crypto</a:t>
            </a:r>
          </a:p>
          <a:p>
            <a:pPr lvl="0"/>
            <a:r>
              <a:rPr lang="en-US"/>
              <a:t>define an algorithm</a:t>
            </a:r>
          </a:p>
          <a:p>
            <a:pPr lvl="0"/>
            <a:r>
              <a:rPr lang="en-US"/>
              <a:t>define a key to that algorithm</a:t>
            </a:r>
          </a:p>
          <a:p>
            <a:pPr lvl="0"/>
            <a:r>
              <a:rPr lang="en-US"/>
              <a:t>encrypt(plaintext, key) -&gt; ciphertext</a:t>
            </a:r>
          </a:p>
          <a:p>
            <a:pPr lvl="0"/>
            <a:r>
              <a:rPr lang="en-US"/>
              <a:t>decrypt(ciphertext, key) -&gt; plaintext</a:t>
            </a:r>
          </a:p>
          <a:p>
            <a:pPr lvl="0"/>
            <a:r>
              <a:rPr lang="en-US"/>
              <a:t>"A good cryptosystem is one in which all the security is inherent in knowledge of the key and none is inherent in knowledge of the algorithm." (</a:t>
            </a:r>
            <a:r>
              <a:rPr lang="en-US" i="true"/>
              <a:t>Applied Cryptography</a:t>
            </a:r>
            <a:r>
              <a:rPr lang="en-US"/>
              <a:t>, section 2.2)</a:t>
            </a:r>
          </a:p>
        </p:txBody>
      </p:sp>
    </p:spTree>
  </p:cSld>
  <p:clrMapOvr>
    <a:masterClrMapping/>
  </p:clrMapOvr>
</p:sld>
</file>

<file path=ppt/slides/slide1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Substitution Cipher</a:t>
            </a:r>
          </a:p>
          <a:p>
            <a:pPr lvl="0"/>
            <a:r>
              <a:rPr lang="en-US"/>
              <a:t>substitute plain for cipher and back again</a:t>
            </a:r>
          </a:p>
          <a:p>
            <a:pPr lvl="0"/>
            <a:r>
              <a:rPr lang="en-US"/>
              <a:t>encryption: plain X -&gt; cipher Y</a:t>
            </a:r>
          </a:p>
          <a:p>
            <a:pPr lvl="0"/>
            <a:r>
              <a:rPr lang="en-US"/>
              <a:t>decryption: cipher Y -&gt; plain X</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Objectives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are we going to do today?</a:t>
            </a:r>
          </a:p>
          <a:p>
            <a:pPr lvl="0"/>
            <a:r>
              <a:rPr lang="en-US"/>
              <a:t>learn about cryptography in general</a:t>
            </a:r>
          </a:p>
          <a:p>
            <a:pPr lvl="0"/>
            <a:r>
              <a:rPr lang="en-US"/>
              <a:t>learn how the JVM provides cryptographic services</a:t>
            </a:r>
          </a:p>
        </p:txBody>
      </p:sp>
    </p:spTree>
  </p:cSld>
  <p:clrMapOvr>
    <a:masterClrMapping/>
  </p:clrMapOvr>
</p:sld>
</file>

<file path=ppt/slides/slide2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Substitution Cipher</a:t>
            </a:r>
          </a:p>
          <a:p>
            <a:pPr lvl="0"/>
            <a:r>
              <a:rPr lang="en-US"/>
              <a:t>strength: simplicity of algorithm (mapping of P to C)</a:t>
            </a:r>
          </a:p>
          <a:p>
            <a:pPr lvl="0"/>
            <a:r>
              <a:rPr lang="en-US"/>
              <a:t>strength: simplicity of key (the mappings themselves)</a:t>
            </a:r>
          </a:p>
          <a:p>
            <a:pPr lvl="0"/>
            <a:r>
              <a:rPr lang="en-US"/>
              <a:t>weakness: key management</a:t>
            </a:r>
          </a:p>
          <a:p>
            <a:pPr lvl="0"/>
            <a:r>
              <a:rPr lang="en-US"/>
              <a:t>weakness: easy cryptanalysis</a:t>
            </a:r>
          </a:p>
        </p:txBody>
      </p:sp>
    </p:spTree>
  </p:cSld>
  <p:clrMapOvr>
    <a:masterClrMapping/>
  </p:clrMapOvr>
</p:sld>
</file>

<file path=ppt/slides/slide2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Word-substitution Cipher</a:t>
            </a:r>
          </a:p>
          <a:p>
            <a:pPr lvl="0"/>
            <a:r>
              <a:rPr lang="en-US"/>
              <a:t>apple -&gt; aardvark, banana -&gt; beagle, ...</a:t>
            </a:r>
          </a:p>
          <a:p>
            <a:pPr lvl="0"/>
            <a:r>
              <a:rPr lang="en-US"/>
              <a:t>WW2: Imperial Japanese Navy, Midway -&gt; AF</a:t>
            </a:r>
          </a:p>
          <a:p>
            <a:pPr lvl="0"/>
            <a:r>
              <a:rPr lang="en-US"/>
              <a:t>strength: we don't have to encrypt everything; fast</a:t>
            </a:r>
          </a:p>
          <a:p>
            <a:pPr lvl="0"/>
            <a:r>
              <a:rPr lang="en-US"/>
              <a:t>strength: we can often pass ciphertext as plaintext</a:t>
            </a:r>
          </a:p>
          <a:p>
            <a:pPr lvl="0"/>
            <a:r>
              <a:rPr lang="en-US"/>
              <a:t>weakness: easily contextualized</a:t>
            </a:r>
          </a:p>
          <a:p>
            <a:pPr lvl="1"/>
            <a:r>
              <a:rPr lang="en-US"/>
              <a:t>"the crow flies at midnight!" that's not common speech</a:t>
            </a:r>
          </a:p>
          <a:p>
            <a:pPr lvl="1"/>
            <a:r>
              <a:rPr lang="en-US"/>
              <a:t>"attack the smurfs!" maybe we should figure out who the smurfs are</a:t>
            </a:r>
          </a:p>
          <a:p>
            <a:pPr lvl="0"/>
            <a:r>
              <a:rPr lang="en-US"/>
              <a:t>weakness: key management ("code book")</a:t>
            </a:r>
          </a:p>
          <a:p>
            <a:pPr lvl="0"/>
            <a:r>
              <a:rPr lang="en-US"/>
              <a:t>weakness: chosen-plaintext attack</a:t>
            </a:r>
          </a:p>
        </p:txBody>
      </p:sp>
    </p:spTree>
  </p:cSld>
  <p:clrMapOvr>
    <a:masterClrMapping/>
  </p:clrMapOvr>
</p:sld>
</file>

<file path=ppt/slides/slide2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Letter-substitution Cipher</a:t>
            </a:r>
          </a:p>
          <a:p>
            <a:pPr lvl="0"/>
            <a:r>
              <a:rPr lang="en-US"/>
              <a:t>strength: simplicity of algorithm</a:t>
            </a:r>
          </a:p>
          <a:p>
            <a:pPr lvl="0"/>
            <a:r>
              <a:rPr lang="en-US"/>
              <a:t>weakness: complexity of key (dictionary of words)</a:t>
            </a:r>
          </a:p>
          <a:p>
            <a:pPr lvl="0"/>
            <a:r>
              <a:rPr lang="en-US"/>
              <a:t>weakness: key management</a:t>
            </a:r>
          </a:p>
        </p:txBody>
      </p:sp>
    </p:spTree>
  </p:cSld>
  <p:clrMapOvr>
    <a:masterClrMapping/>
  </p:clrMapOvr>
</p:sld>
</file>

<file path=ppt/slides/slide2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Example: ROTx</a:t>
            </a:r>
          </a:p>
          <a:p>
            <a:pPr lvl="0"/>
            <a:r>
              <a:rPr lang="en-US"/>
              <a:t>algorithm: rotate along a wheel or line</a:t>
            </a:r>
          </a:p>
          <a:p>
            <a:pPr lvl="0"/>
            <a:r>
              <a:rPr lang="en-US"/>
              <a:t>key: # of characters left or right</a:t>
            </a:r>
          </a:p>
        </p:txBody>
      </p:sp>
    </p:spTree>
  </p:cSld>
  <p:clrMapOvr>
    <a:masterClrMapping/>
  </p:clrMapOvr>
</p:sld>
</file>

<file path=ppt/slides/slide2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Example: Vigniere</a:t>
            </a:r>
          </a:p>
          <a:p>
            <a:pPr lvl="0"/>
            <a:r>
              <a:rPr lang="en-US"/>
              <a:t>algorithm: code word + regular ordering after that</a:t>
            </a:r>
          </a:p>
          <a:p>
            <a:pPr lvl="0"/>
            <a:r>
              <a:rPr lang="en-US"/>
              <a:t>key: code word(s) ("ROCKETFAMILY")</a:t>
            </a:r>
          </a:p>
        </p:txBody>
      </p:sp>
    </p:spTree>
  </p:cSld>
  <p:clrMapOvr>
    <a:masterClrMapping/>
  </p:clrMapOvr>
</p:sld>
</file>

<file path=ppt/slides/slide2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Symmetric Key Weaknesses</a:t>
            </a:r>
          </a:p>
          <a:p>
            <a:pPr lvl="0"/>
            <a:r>
              <a:rPr lang="en-US" i="true"/>
              <a:t>Keys must be distributed in secret</a:t>
            </a:r>
          </a:p>
          <a:p>
            <a:pPr lvl="0"/>
            <a:r>
              <a:rPr lang="en-US" i="true"/>
              <a:t>Compromised keys are worse than no keys</a:t>
            </a:r>
          </a:p>
          <a:p>
            <a:pPr lvl="1"/>
            <a:r>
              <a:rPr lang="en-US"/>
              <a:t>Eve can decrypt all message traffic encrypted with that key</a:t>
            </a:r>
          </a:p>
          <a:p>
            <a:pPr lvl="1"/>
            <a:r>
              <a:rPr lang="en-US"/>
              <a:t>Eve can pretend to be one of the parties and produce false messages</a:t>
            </a:r>
          </a:p>
          <a:p>
            <a:pPr lvl="1"/>
            <a:r>
              <a:rPr lang="en-US"/>
              <a:t>Mallory could doctor the messages in-flight and re-send</a:t>
            </a:r>
          </a:p>
          <a:p>
            <a:pPr lvl="0"/>
            <a:r>
              <a:rPr lang="en-US" i="true"/>
              <a:t>Key pairs for every pair of users grow exponentially</a:t>
            </a:r>
          </a:p>
          <a:p>
            <a:pPr lvl="1"/>
            <a:r>
              <a:rPr lang="en-US" i="true"/>
              <a:t>n</a:t>
            </a:r>
            <a:r>
              <a:rPr lang="en-US"/>
              <a:t> users requires </a:t>
            </a:r>
            <a:r>
              <a:rPr lang="en-US" i="true"/>
              <a:t>n</a:t>
            </a:r>
            <a:r>
              <a:rPr lang="en-US"/>
              <a:t>(</a:t>
            </a:r>
            <a:r>
              <a:rPr lang="en-US" i="true"/>
              <a:t>n</a:t>
            </a:r>
            <a:r>
              <a:rPr lang="en-US"/>
              <a:t> − l)/2 keys</a:t>
            </a:r>
          </a:p>
          <a:p>
            <a:pPr lvl="1"/>
            <a:r>
              <a:rPr lang="en-US"/>
              <a:t>10 users require 45 different keys to talk with one another</a:t>
            </a:r>
          </a:p>
          <a:p>
            <a:pPr lvl="1"/>
            <a:r>
              <a:rPr lang="en-US"/>
              <a:t>100 users require 4950 keys</a:t>
            </a:r>
          </a:p>
        </p:txBody>
      </p:sp>
    </p:spTree>
  </p:cSld>
  <p:clrMapOvr>
    <a:masterClrMapping/>
  </p:clrMapOvr>
</p:sld>
</file>

<file path=ppt/slides/slide2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Symmetric Key Crypto</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In Java</a:t>
            </a:r>
            <a:endParaRPr lang="en-US" smtClean="0"/>
          </a:p>
        </p:txBody>
      </p:sp>
    </p:spTree>
  </p:cSld>
  <p:clrMapOvr>
    <a:masterClrMapping/>
  </p:clrMapOvr>
</p:sld>
</file>

<file path=ppt/slides/slide2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Principal Java types</a:t>
            </a:r>
          </a:p>
          <a:p>
            <a:pPr lvl="0"/>
            <a:r>
              <a:rPr lang="en-US">
                <a:latin typeface="Courier New"/>
              </a:rPr>
              <a:t>SecretKey</a:t>
            </a:r>
            <a:r>
              <a:rPr lang="en-US"/>
              <a:t> interface</a:t>
            </a:r>
          </a:p>
          <a:p>
            <a:pPr lvl="0"/>
            <a:r>
              <a:rPr lang="en-US">
                <a:latin typeface="Courier New"/>
              </a:rPr>
              <a:t>KeyGenerator</a:t>
            </a:r>
            <a:r>
              <a:rPr lang="en-US"/>
              <a:t> factory</a:t>
            </a:r>
          </a:p>
          <a:p>
            <a:pPr lvl="0"/>
            <a:r>
              <a:rPr lang="en-US">
                <a:latin typeface="Courier New"/>
              </a:rPr>
              <a:t>Cipher</a:t>
            </a:r>
            <a:r>
              <a:rPr lang="en-US"/>
              <a:t> class</a:t>
            </a:r>
          </a:p>
        </p:txBody>
      </p:sp>
    </p:spTree>
  </p:cSld>
  <p:clrMapOvr>
    <a:masterClrMapping/>
  </p:clrMapOvr>
</p:sld>
</file>

<file path=ppt/slides/slide2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 word about algorithms</a:t>
            </a:r>
          </a:p>
          <a:p>
            <a:pPr lvl="0"/>
            <a:r>
              <a:rPr lang="en-US"/>
              <a:t>lots of different symmetric-key algorithms</a:t>
            </a:r>
          </a:p>
          <a:p>
            <a:pPr lvl="0"/>
            <a:r>
              <a:rPr lang="en-US"/>
              <a:t>DES, AES, and more</a:t>
            </a:r>
          </a:p>
          <a:p>
            <a:pPr lvl="0"/>
            <a:r>
              <a:rPr lang="en-US"/>
              <a:t>stick with AES (unless you know enough to differentiate)</a:t>
            </a:r>
          </a:p>
        </p:txBody>
      </p:sp>
    </p:spTree>
  </p:cSld>
  <p:clrMapOvr>
    <a:masterClrMapping/>
  </p:clrMapOvr>
</p:sld>
</file>

<file path=ppt/slides/slide2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Generating a SecretKey</a:t>
            </a:r>
          </a:p>
          <a:p>
            <a:pPr lvl="0"/>
            <a:r>
              <a:rPr lang="en-US"/>
              <a:t>use </a:t>
            </a:r>
            <a:r>
              <a:rPr lang="en-US">
                <a:latin typeface="Courier New"/>
              </a:rPr>
              <a:t>KeyGenerator</a:t>
            </a:r>
            <a:r>
              <a:rPr lang="en-US"/>
              <a:t> to create an instance based on algorithm</a:t>
            </a:r>
          </a:p>
          <a:p>
            <a:pPr lvl="0"/>
            <a:r>
              <a:rPr lang="en-US"/>
              <a:t>before use, intialize the </a:t>
            </a:r>
            <a:r>
              <a:rPr lang="en-US">
                <a:latin typeface="Courier New"/>
              </a:rPr>
              <a:t>KeyGenerator</a:t>
            </a:r>
            <a:r>
              <a:rPr lang="en-US"/>
              <a:t> via </a:t>
            </a:r>
            <a:r>
              <a:rPr lang="en-US">
                <a:latin typeface="Courier New"/>
              </a:rPr>
              <a:t>init</a:t>
            </a:r>
            <a:r>
              <a:rPr lang="en-US"/>
              <a:t>, passing key size (128)</a:t>
            </a:r>
          </a:p>
          <a:p>
            <a:pPr lvl="0"/>
            <a:r>
              <a:rPr lang="en-US"/>
              <a:t>can now </a:t>
            </a:r>
            <a:r>
              <a:rPr lang="en-US">
                <a:latin typeface="Courier New"/>
              </a:rPr>
              <a:t>generateKey()</a:t>
            </a:r>
            <a:r>
              <a:rPr lang="en-US"/>
              <a:t> to obtain a </a:t>
            </a:r>
            <a:r>
              <a:rPr lang="en-US">
                <a:latin typeface="Courier New"/>
              </a:rPr>
              <a:t>SecretKey</a:t>
            </a:r>
            <a:r>
              <a:rPr lang="en-US"/>
              <a:t> instance</a:t>
            </a:r>
          </a:p>
          <a:p>
            <a:pPr lvl="0"/>
            <a:r>
              <a:rPr lang="en-US"/>
              <a:t>this is the key, and key management kicks in!</a:t>
            </a:r>
          </a:p>
          <a:p>
            <a:pPr lvl="0"/>
            <a:r>
              <a:rPr lang="en-US"/>
              <a:t>we can obtain the raw </a:t>
            </a:r>
            <a:r>
              <a:rPr lang="en-US">
                <a:latin typeface="Courier New"/>
              </a:rPr>
              <a:t>byte[]</a:t>
            </a:r>
            <a:r>
              <a:rPr lang="en-US"/>
              <a:t> for the key using </a:t>
            </a:r>
            <a:r>
              <a:rPr lang="en-US">
                <a:latin typeface="Courier New"/>
              </a:rPr>
              <a:t>getEncoded()</a:t>
            </a:r>
          </a:p>
          <a:p>
            <a:pPr lvl="0"/>
            <a:r>
              <a:rPr lang="en-US">
                <a:latin typeface="Courier New"/>
              </a:rPr>
              <a:t>SecretKeySpec</a:t>
            </a:r>
            <a:r>
              <a:rPr lang="en-US"/>
              <a:t> is useful for representing/transporting key material</a:t>
            </a: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Cryptography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Hiding secrets in plain sight</a:t>
            </a:r>
            <a:endParaRPr lang="en-US" smtClean="0"/>
          </a:p>
        </p:txBody>
      </p:sp>
    </p:spTree>
  </p:cSld>
  <p:clrMapOvr>
    <a:masterClrMapping/>
  </p:clrMapOvr>
</p:sld>
</file>

<file path=ppt/slides/slide3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Generating a SecretKey</a:t>
            </a:r>
          </a:p>
        </p:txBody>
      </p:sp>
      <p:sp>
        <p:nvSpPr>
          <p:cNvPr name="TextBox 4" id="4"/>
          <p:cNvSpPr txBox="true"/>
          <p:nvPr/>
        </p:nvSpPr>
        <p:spPr>
          <a:xfrm>
            <a:off x="457200" y="2058214"/>
            <a:ext cx="8229600" cy="2515344"/>
          </a:xfrm>
          <a:prstGeom prst="rect">
            <a:avLst/>
          </a:prstGeom>
          <a:solidFill>
            <a:srgbClr val="000000"/>
          </a:solidFill>
        </p:spPr>
        <p:txBody>
          <a:bodyPr anchor="t" rtlCol="false">
            <a:spAutoFit/>
          </a:bodyPr>
          <a:lstStyle/>
          <a:p>
            <a:pPr fontAlgn="t"/>
            <a:r>
              <a:rPr lang="en-US" sz="1400" b="false">
                <a:solidFill>
                  <a:srgbClr val="FFFFFF"/>
                </a:solidFill>
                <a:latin typeface="Consolas"/>
              </a:rPr>
              <a:t>        // Generate secret key
        KeyGenerator keygen = KeyGenerator.getInstance(ALGORITHM);
        keygen.init(128);
        SecretKey aesKey = keygen.generateKey();
        // Store into args[0]
        try (FileOutputStream fos = new FileOutputStream(args[0] + ".key")) {
            byte[] rawKey = aesKey.getEncoded();
            fos.write(rawKey);
        }</a:t>
            </a:r>
          </a:p>
        </p:txBody>
      </p:sp>
    </p:spTree>
  </p:cSld>
  <p:clrMapOvr>
    <a:masterClrMapping/>
  </p:clrMapOvr>
</p:sld>
</file>

<file path=ppt/slides/slide3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the SecretKey</a:t>
            </a:r>
          </a:p>
          <a:p>
            <a:pPr lvl="0"/>
            <a:r>
              <a:rPr lang="en-US"/>
              <a:t>typically it's just a parameter to another call</a:t>
            </a:r>
          </a:p>
          <a:p>
            <a:pPr lvl="0"/>
            <a:r>
              <a:rPr lang="en-US"/>
              <a:t>such as using the </a:t>
            </a:r>
            <a:r>
              <a:rPr lang="en-US">
                <a:latin typeface="Courier New"/>
              </a:rPr>
              <a:t>Cipher</a:t>
            </a:r>
            <a:r>
              <a:rPr lang="en-US"/>
              <a:t> to encrypt/decrypt</a:t>
            </a:r>
          </a:p>
          <a:p>
            <a:pPr lvl="0"/>
            <a:r>
              <a:rPr lang="en-US"/>
              <a:t>remember, though, it's the critical piece to the process</a:t>
            </a:r>
          </a:p>
          <a:p>
            <a:pPr lvl="0"/>
            <a:r>
              <a:rPr lang="en-US"/>
              <a:t>"strength lies in the key not the algorithm"</a:t>
            </a:r>
          </a:p>
        </p:txBody>
      </p:sp>
    </p:spTree>
  </p:cSld>
  <p:clrMapOvr>
    <a:masterClrMapping/>
  </p:clrMapOvr>
</p:sld>
</file>

<file path=ppt/slides/slide3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Cipher</a:t>
            </a:r>
          </a:p>
          <a:p>
            <a:pPr lvl="0"/>
            <a:r>
              <a:rPr lang="en-US"/>
              <a:t>use </a:t>
            </a:r>
            <a:r>
              <a:rPr lang="en-US">
                <a:latin typeface="Courier New"/>
              </a:rPr>
              <a:t>Cipher.getInstance()</a:t>
            </a:r>
            <a:r>
              <a:rPr lang="en-US"/>
              <a:t> based on algorithm</a:t>
            </a:r>
          </a:p>
          <a:p>
            <a:pPr lvl="0"/>
            <a:r>
              <a:rPr lang="en-US"/>
              <a:t>initialize (</a:t>
            </a:r>
            <a:r>
              <a:rPr lang="en-US">
                <a:latin typeface="Courier New"/>
              </a:rPr>
              <a:t>init()</a:t>
            </a:r>
            <a:r>
              <a:rPr lang="en-US"/>
              <a:t>) to either encrypt or decrypt along with </a:t>
            </a:r>
            <a:r>
              <a:rPr lang="en-US">
                <a:latin typeface="Courier New"/>
              </a:rPr>
              <a:t>SecretKey</a:t>
            </a:r>
          </a:p>
          <a:p>
            <a:pPr lvl="0"/>
            <a:r>
              <a:rPr lang="en-US"/>
              <a:t>pass data in via </a:t>
            </a:r>
            <a:r>
              <a:rPr lang="en-US">
                <a:latin typeface="Courier New"/>
              </a:rPr>
              <a:t>update</a:t>
            </a:r>
            <a:r>
              <a:rPr lang="en-US"/>
              <a:t> calls</a:t>
            </a:r>
          </a:p>
          <a:p>
            <a:pPr lvl="0"/>
            <a:r>
              <a:rPr lang="en-US"/>
              <a:t>last call must be </a:t>
            </a:r>
            <a:r>
              <a:rPr lang="en-US">
                <a:latin typeface="Courier New"/>
              </a:rPr>
              <a:t>doFinal</a:t>
            </a:r>
            <a:r>
              <a:rPr lang="en-US"/>
              <a:t>, which returns encrypted data stream</a:t>
            </a:r>
          </a:p>
        </p:txBody>
      </p:sp>
    </p:spTree>
  </p:cSld>
  <p:clrMapOvr>
    <a:masterClrMapping/>
  </p:clrMapOvr>
</p:sld>
</file>

<file path=ppt/slides/slide3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Encrypting</a:t>
            </a:r>
          </a:p>
        </p:txBody>
      </p:sp>
      <p:sp>
        <p:nvSpPr>
          <p:cNvPr name="TextBox 4" id="4"/>
          <p:cNvSpPr txBox="true"/>
          <p:nvPr/>
        </p:nvSpPr>
        <p:spPr>
          <a:xfrm>
            <a:off x="457200" y="2058214"/>
            <a:ext cx="8229600" cy="849233"/>
          </a:xfrm>
          <a:prstGeom prst="rect">
            <a:avLst/>
          </a:prstGeom>
          <a:solidFill>
            <a:srgbClr val="000000"/>
          </a:solidFill>
        </p:spPr>
        <p:txBody>
          <a:bodyPr anchor="t" rtlCol="false">
            <a:spAutoFit/>
          </a:bodyPr>
          <a:lstStyle/>
          <a:p>
            <a:pPr fontAlgn="t"/>
            <a:r>
              <a:rPr lang="en-US" sz="1400" b="false">
                <a:solidFill>
                  <a:srgbClr val="FFFFFF"/>
                </a:solidFill>
                <a:latin typeface="Consolas"/>
              </a:rPr>
              <a:t>        Cipher cipher = Cipher.getInstance(ALGORITHM);
        cipher.init(Cipher.ENCRYPT_MODE, secretKey);
        byte[] cipherdata = cipher.doFinal(cleartext);</a:t>
            </a:r>
          </a:p>
        </p:txBody>
      </p:sp>
    </p:spTree>
  </p:cSld>
  <p:clrMapOvr>
    <a:masterClrMapping/>
  </p:clrMapOvr>
</p:sld>
</file>

<file path=ppt/slides/slide3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Decrypting</a:t>
            </a:r>
          </a:p>
        </p:txBody>
      </p:sp>
      <p:sp>
        <p:nvSpPr>
          <p:cNvPr name="TextBox 4" id="4"/>
          <p:cNvSpPr txBox="true"/>
          <p:nvPr/>
        </p:nvSpPr>
        <p:spPr>
          <a:xfrm>
            <a:off x="457200" y="2058214"/>
            <a:ext cx="8229600" cy="849233"/>
          </a:xfrm>
          <a:prstGeom prst="rect">
            <a:avLst/>
          </a:prstGeom>
          <a:solidFill>
            <a:srgbClr val="000000"/>
          </a:solidFill>
        </p:spPr>
        <p:txBody>
          <a:bodyPr anchor="t" rtlCol="false">
            <a:spAutoFit/>
          </a:bodyPr>
          <a:lstStyle/>
          <a:p>
            <a:pPr fontAlgn="t"/>
            <a:r>
              <a:rPr lang="en-US" sz="1400" b="false">
                <a:solidFill>
                  <a:srgbClr val="FFFFFF"/>
                </a:solidFill>
                <a:latin typeface="Consolas"/>
              </a:rPr>
              <a:t>        Cipher cipher = Cipher.getInstance(ALGORITHM);
        cipher.init(Cipher.DECRYPT_MODE, secretKey);
        byte[] plaindata = cipher.doFinal(ciphertext);</a:t>
            </a:r>
          </a:p>
        </p:txBody>
      </p:sp>
    </p:spTree>
  </p:cSld>
  <p:clrMapOvr>
    <a:masterClrMapping/>
  </p:clrMapOvr>
</p:sld>
</file>

<file path=ppt/slides/slide3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Symmetric Key Crypto</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I/O streams</a:t>
            </a:r>
          </a:p>
          <a:p>
            <a:pPr lvl="0"/>
            <a:r>
              <a:rPr lang="en-US">
                <a:latin typeface="Courier New"/>
              </a:rPr>
              <a:t>CipherInputStream</a:t>
            </a:r>
            <a:r>
              <a:rPr lang="en-US"/>
              <a:t>: wraps around an </a:t>
            </a:r>
            <a:r>
              <a:rPr lang="en-US">
                <a:latin typeface="Courier New"/>
              </a:rPr>
              <a:t>InputStream</a:t>
            </a:r>
            <a:r>
              <a:rPr lang="en-US"/>
              <a:t> w/a </a:t>
            </a:r>
            <a:r>
              <a:rPr lang="en-US">
                <a:latin typeface="Courier New"/>
              </a:rPr>
              <a:t>Cipher</a:t>
            </a:r>
          </a:p>
          <a:p>
            <a:pPr lvl="0"/>
            <a:r>
              <a:rPr lang="en-US">
                <a:latin typeface="Courier New"/>
              </a:rPr>
              <a:t>CipherOutputStream</a:t>
            </a:r>
            <a:r>
              <a:rPr lang="en-US"/>
              <a:t>: wraps around an </a:t>
            </a:r>
            <a:r>
              <a:rPr lang="en-US">
                <a:latin typeface="Courier New"/>
              </a:rPr>
              <a:t>OutputStream</a:t>
            </a:r>
            <a:r>
              <a:rPr lang="en-US"/>
              <a:t> w/a </a:t>
            </a:r>
            <a:r>
              <a:rPr lang="en-US">
                <a:latin typeface="Courier New"/>
              </a:rPr>
              <a:t>Cipher</a:t>
            </a:r>
          </a:p>
          <a:p>
            <a:pPr lvl="0"/>
            <a:r>
              <a:rPr lang="en-US"/>
              <a:t>each is then used in the usual (I/O stream) way</a:t>
            </a:r>
          </a:p>
        </p:txBody>
      </p:sp>
    </p:spTree>
  </p:cSld>
  <p:clrMapOvr>
    <a:masterClrMapping/>
  </p:clrMapOvr>
</p:sld>
</file>

<file path=ppt/slides/slide3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Cryptographic functions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Some foundational pieces</a:t>
            </a:r>
            <a:endParaRPr lang="en-US" smtClean="0"/>
          </a:p>
        </p:txBody>
      </p:sp>
    </p:spTree>
  </p:cSld>
  <p:clrMapOvr>
    <a:masterClrMapping/>
  </p:clrMapOvr>
</p:sld>
</file>

<file path=ppt/slides/slide3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Cryptographic functions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One-way functions</a:t>
            </a:r>
          </a:p>
          <a:p>
            <a:pPr lvl="0"/>
            <a:r>
              <a:rPr lang="en-US"/>
              <a:t>relatively easy to </a:t>
            </a:r>
            <a:r>
              <a:rPr lang="en-US" i="true"/>
              <a:t>compute</a:t>
            </a:r>
            <a:r>
              <a:rPr lang="en-US"/>
              <a:t>, but significantly harder to </a:t>
            </a:r>
            <a:r>
              <a:rPr lang="en-US" i="true"/>
              <a:t>reverse</a:t>
            </a:r>
          </a:p>
          <a:p>
            <a:pPr lvl="0"/>
            <a:r>
              <a:rPr lang="en-US"/>
              <a:t>that is, given </a:t>
            </a:r>
            <a:r>
              <a:rPr lang="en-US" i="true"/>
              <a:t>x</a:t>
            </a:r>
            <a:r>
              <a:rPr lang="en-US"/>
              <a:t> it is easy to compute </a:t>
            </a:r>
            <a:r>
              <a:rPr lang="en-US" i="true"/>
              <a:t>f(x)</a:t>
            </a:r>
          </a:p>
          <a:p>
            <a:pPr lvl="0"/>
            <a:r>
              <a:rPr lang="en-US"/>
              <a:t>but given </a:t>
            </a:r>
            <a:r>
              <a:rPr lang="en-US" i="true"/>
              <a:t>f(x)</a:t>
            </a:r>
            <a:r>
              <a:rPr lang="en-US"/>
              <a:t> it is hard to compute </a:t>
            </a:r>
            <a:r>
              <a:rPr lang="en-US" i="true"/>
              <a:t>x</a:t>
            </a:r>
          </a:p>
          <a:p>
            <a:pPr lvl="0"/>
            <a:r>
              <a:rPr lang="en-US"/>
              <a:t>breaking a plate is a good example</a:t>
            </a:r>
          </a:p>
        </p:txBody>
      </p:sp>
    </p:spTree>
  </p:cSld>
  <p:clrMapOvr>
    <a:masterClrMapping/>
  </p:clrMapOvr>
</p:sld>
</file>

<file path=ppt/slides/slide3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Cryptographic functions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Hash functions</a:t>
            </a:r>
          </a:p>
          <a:p>
            <a:pPr lvl="0"/>
            <a:r>
              <a:rPr lang="en-US"/>
              <a:t>takes a variable-length input string (called a pre-image) and converts it to a fixed-length (generally smaller) output string (called a hash value)</a:t>
            </a:r>
          </a:p>
          <a:p>
            <a:pPr lvl="1"/>
            <a:r>
              <a:rPr lang="en-US"/>
              <a:t>take a file and return its length in bytes</a:t>
            </a:r>
          </a:p>
          <a:p>
            <a:pPr lvl="1"/>
            <a:r>
              <a:rPr lang="en-US"/>
              <a:t>or take a string and return a cumulative XOR of all bytes</a:t>
            </a:r>
          </a:p>
          <a:p>
            <a:pPr lvl="1"/>
            <a:r>
              <a:rPr lang="en-US"/>
              <a:t>in essence, hash(long-input) -&gt; short-result</a:t>
            </a:r>
          </a:p>
          <a:p>
            <a:pPr lvl="0"/>
            <a:r>
              <a:rPr lang="en-US"/>
              <a:t>goal: produce a value that indicates whether a candidate pre-image is likely to be the same as the real pre-image</a:t>
            </a:r>
          </a:p>
        </p:txBody>
      </p:sp>
    </p:spTree>
  </p:cSld>
  <p:clrMapOvr>
    <a:masterClrMapping/>
  </p:clrMapOvr>
</p:sld>
</file>

<file path=ppt/slides/slide3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Cryptographic functions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One-way hash function</a:t>
            </a:r>
          </a:p>
          <a:p>
            <a:pPr lvl="0"/>
            <a:r>
              <a:rPr lang="en-US"/>
              <a:t>hash function that works in one direction</a:t>
            </a:r>
          </a:p>
          <a:p>
            <a:pPr lvl="0"/>
            <a:r>
              <a:rPr lang="en-US"/>
              <a:t>easy to compute a hash value from pre-image</a:t>
            </a:r>
          </a:p>
          <a:p>
            <a:pPr lvl="0"/>
            <a:r>
              <a:rPr lang="en-US"/>
              <a:t>hard to generate a pre-image that hashes to a particular value</a:t>
            </a:r>
          </a:p>
          <a:p>
            <a:pPr lvl="0"/>
            <a:r>
              <a:rPr lang="en-US"/>
              <a:t>good one is also </a:t>
            </a:r>
            <a:r>
              <a:rPr lang="en-US" i="true"/>
              <a:t>collision-free</a:t>
            </a:r>
          </a:p>
          <a:p>
            <a:pPr lvl="1"/>
            <a:r>
              <a:rPr lang="en-US"/>
              <a:t>hard to generate two pre-images with the same hash value</a:t>
            </a: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Cryptography</a:t>
            </a:r>
          </a:p>
          <a:p>
            <a:pPr lvl="0"/>
            <a:r>
              <a:rPr lang="en-US"/>
              <a:t>"secret writing" (Greek)</a:t>
            </a:r>
          </a:p>
          <a:p>
            <a:pPr lvl="1"/>
            <a:r>
              <a:rPr lang="en-US" i="true"/>
              <a:t>kryptos</a:t>
            </a:r>
            <a:r>
              <a:rPr lang="en-US"/>
              <a:t>: hidden</a:t>
            </a:r>
          </a:p>
          <a:p>
            <a:pPr lvl="1"/>
            <a:r>
              <a:rPr lang="en-US" i="true"/>
              <a:t>graphos</a:t>
            </a:r>
            <a:r>
              <a:rPr lang="en-US"/>
              <a:t>: communication/writing</a:t>
            </a:r>
          </a:p>
          <a:p>
            <a:pPr lvl="0"/>
            <a:r>
              <a:rPr lang="en-US"/>
              <a:t>transforming plain text into ciphertext (and back again)</a:t>
            </a:r>
          </a:p>
          <a:p>
            <a:pPr lvl="0"/>
            <a:r>
              <a:rPr lang="en-US"/>
              <a:t>an art and science that has been developing for thousands of years</a:t>
            </a:r>
          </a:p>
        </p:txBody>
      </p:sp>
    </p:spTree>
  </p:cSld>
  <p:clrMapOvr>
    <a:masterClrMapping/>
  </p:clrMapOvr>
</p:sld>
</file>

<file path=ppt/slides/slide4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Cryptographic functions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Message Authentication Code (MAC)</a:t>
            </a:r>
          </a:p>
          <a:p>
            <a:pPr lvl="0"/>
            <a:r>
              <a:rPr lang="en-US"/>
              <a:t>aka data authentication code (DAC)</a:t>
            </a:r>
          </a:p>
          <a:p>
            <a:pPr lvl="0"/>
            <a:r>
              <a:rPr lang="en-US"/>
              <a:t>one-way hash function with the addition of a secret key</a:t>
            </a:r>
          </a:p>
          <a:p>
            <a:pPr lvl="0"/>
            <a:r>
              <a:rPr lang="en-US"/>
              <a:t>only someone with the key can verify the hash value</a:t>
            </a:r>
          </a:p>
        </p:txBody>
      </p:sp>
    </p:spTree>
  </p:cSld>
  <p:clrMapOvr>
    <a:masterClrMapping/>
  </p:clrMapOvr>
</p:sld>
</file>

<file path=ppt/slides/slide4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Message Digests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Ensure message integrity</a:t>
            </a:r>
            <a:endParaRPr lang="en-US" smtClean="0"/>
          </a:p>
        </p:txBody>
      </p:sp>
    </p:spTree>
  </p:cSld>
  <p:clrMapOvr>
    <a:masterClrMapping/>
  </p:clrMapOvr>
</p:sld>
</file>

<file path=ppt/slides/slide4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Message Digests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are they?</a:t>
            </a:r>
          </a:p>
          <a:p>
            <a:pPr lvl="0"/>
            <a:r>
              <a:rPr lang="en-US"/>
              <a:t>a numeric representation of a message computed by a cryptographic hash algorithm or a function</a:t>
            </a:r>
          </a:p>
          <a:p>
            <a:pPr lvl="0"/>
            <a:r>
              <a:rPr lang="en-US"/>
              <a:t>a fixed-size content-based hash of a document of any size</a:t>
            </a:r>
          </a:p>
          <a:p>
            <a:pPr lvl="0"/>
            <a:r>
              <a:rPr lang="en-US"/>
              <a:t>if the content changes, the hash changes in turn</a:t>
            </a:r>
          </a:p>
          <a:p>
            <a:pPr lvl="1"/>
            <a:r>
              <a:rPr lang="en-US"/>
              <a:t>hash collisions are possible, but rare</a:t>
            </a:r>
          </a:p>
          <a:p>
            <a:pPr lvl="1"/>
            <a:r>
              <a:rPr lang="en-US"/>
              <a:t>moreover, hash collisions would come from wildly-varying input</a:t>
            </a:r>
          </a:p>
          <a:p>
            <a:pPr lvl="0"/>
            <a:r>
              <a:rPr lang="en-US"/>
              <a:t>used to assert that the content is the same as the time the hash was generated</a:t>
            </a:r>
          </a:p>
        </p:txBody>
      </p:sp>
    </p:spTree>
  </p:cSld>
  <p:clrMapOvr>
    <a:masterClrMapping/>
  </p:clrMapOvr>
</p:sld>
</file>

<file path=ppt/slides/slide4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Message Digests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Different digests</a:t>
            </a:r>
          </a:p>
          <a:p>
            <a:pPr lvl="0"/>
            <a:r>
              <a:rPr lang="en-US"/>
              <a:t>MD5 hashes have 32 characters</a:t>
            </a:r>
          </a:p>
          <a:p>
            <a:pPr lvl="0"/>
            <a:r>
              <a:rPr lang="en-US"/>
              <a:t>SHA1 hashes have 40 characters</a:t>
            </a:r>
          </a:p>
          <a:p>
            <a:pPr lvl="0"/>
            <a:r>
              <a:rPr lang="en-US"/>
              <a:t>MD5, SHA1 most commonly used; others may vary in size</a:t>
            </a:r>
          </a:p>
        </p:txBody>
      </p:sp>
    </p:spTree>
  </p:cSld>
  <p:clrMapOvr>
    <a:masterClrMapping/>
  </p:clrMapOvr>
</p:sld>
</file>

<file path=ppt/slides/slide4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JVM Message Digest API</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Producing or consuming</a:t>
            </a:r>
            <a:endParaRPr lang="en-US" smtClean="0"/>
          </a:p>
        </p:txBody>
      </p:sp>
    </p:spTree>
  </p:cSld>
  <p:clrMapOvr>
    <a:masterClrMapping/>
  </p:clrMapOvr>
</p:sld>
</file>

<file path=ppt/slides/slide4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Message Digest API</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 types</a:t>
            </a:r>
          </a:p>
          <a:p>
            <a:pPr lvl="0"/>
            <a:r>
              <a:rPr lang="en-US">
                <a:latin typeface="Courier New"/>
              </a:rPr>
              <a:t>java.security.MessageDigest</a:t>
            </a:r>
            <a:r>
              <a:rPr lang="en-US"/>
              <a:t> (abstract class)</a:t>
            </a:r>
          </a:p>
          <a:p>
            <a:pPr lvl="0"/>
            <a:r>
              <a:rPr lang="en-US"/>
              <a:t>provider-based implementation; use </a:t>
            </a:r>
            <a:r>
              <a:rPr lang="en-US">
                <a:latin typeface="Courier New"/>
              </a:rPr>
              <a:t>getInstance</a:t>
            </a:r>
            <a:r>
              <a:rPr lang="en-US"/>
              <a:t> to create one</a:t>
            </a:r>
          </a:p>
          <a:p>
            <a:pPr lvl="0"/>
            <a:r>
              <a:rPr lang="en-US"/>
              <a:t>algorithm name passed to </a:t>
            </a:r>
            <a:r>
              <a:rPr lang="en-US">
                <a:latin typeface="Courier New"/>
              </a:rPr>
              <a:t>getInstance</a:t>
            </a:r>
            <a:r>
              <a:rPr lang="en-US"/>
              <a:t> (eg. "SHA-256")</a:t>
            </a:r>
          </a:p>
        </p:txBody>
      </p:sp>
    </p:spTree>
  </p:cSld>
  <p:clrMapOvr>
    <a:masterClrMapping/>
  </p:clrMapOvr>
</p:sld>
</file>

<file path=ppt/slides/slide4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Message Digest API</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Usage</a:t>
            </a:r>
          </a:p>
          <a:p>
            <a:pPr lvl="0"/>
            <a:r>
              <a:rPr lang="en-US"/>
              <a:t>construct </a:t>
            </a:r>
            <a:r>
              <a:rPr lang="en-US">
                <a:latin typeface="Courier New"/>
              </a:rPr>
              <a:t>MessageDigest</a:t>
            </a:r>
          </a:p>
          <a:p>
            <a:pPr lvl="0"/>
            <a:r>
              <a:rPr lang="en-US"/>
              <a:t>pass data in via </a:t>
            </a:r>
            <a:r>
              <a:rPr lang="en-US">
                <a:latin typeface="Courier New"/>
              </a:rPr>
              <a:t>update</a:t>
            </a:r>
            <a:r>
              <a:rPr lang="en-US"/>
              <a:t> calls</a:t>
            </a:r>
          </a:p>
          <a:p>
            <a:pPr lvl="0"/>
            <a:r>
              <a:rPr lang="en-US"/>
              <a:t>when complete, call </a:t>
            </a:r>
            <a:r>
              <a:rPr lang="en-US">
                <a:latin typeface="Courier New"/>
              </a:rPr>
              <a:t>digest</a:t>
            </a:r>
            <a:r>
              <a:rPr lang="en-US"/>
              <a:t> to get result of completed hash computation</a:t>
            </a:r>
          </a:p>
          <a:p>
            <a:pPr lvl="0"/>
            <a:r>
              <a:rPr lang="en-US">
                <a:latin typeface="Courier New"/>
              </a:rPr>
              <a:t>reset</a:t>
            </a:r>
            <a:r>
              <a:rPr lang="en-US"/>
              <a:t> starts over, for calculating a new digest</a:t>
            </a:r>
          </a:p>
        </p:txBody>
      </p:sp>
    </p:spTree>
  </p:cSld>
  <p:clrMapOvr>
    <a:masterClrMapping/>
  </p:clrMapOvr>
</p:sld>
</file>

<file path=ppt/slides/slide4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Asymmetric Key Cryptography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Solving the key management problem</a:t>
            </a:r>
            <a:endParaRPr lang="en-US" smtClean="0"/>
          </a:p>
        </p:txBody>
      </p:sp>
    </p:spTree>
  </p:cSld>
  <p:clrMapOvr>
    <a:masterClrMapping/>
  </p:clrMapOvr>
</p:sld>
</file>

<file path=ppt/slides/slide4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Asymmetric Keys</a:t>
            </a:r>
          </a:p>
          <a:p>
            <a:pPr lvl="0"/>
            <a:r>
              <a:rPr lang="en-US"/>
              <a:t>imagine an algorithm such that</a:t>
            </a:r>
          </a:p>
          <a:p>
            <a:pPr lvl="1"/>
            <a:r>
              <a:rPr lang="en-US"/>
              <a:t>Alg(plain, K1) -&gt; cipher</a:t>
            </a:r>
          </a:p>
          <a:p>
            <a:pPr lvl="1"/>
            <a:r>
              <a:rPr lang="en-US"/>
              <a:t>Alg(cipher, K1) -&gt; garbage</a:t>
            </a:r>
          </a:p>
          <a:p>
            <a:pPr lvl="1"/>
            <a:r>
              <a:rPr lang="en-US"/>
              <a:t>Alg(cipher, K2) -&gt; A</a:t>
            </a:r>
          </a:p>
          <a:p>
            <a:pPr lvl="0"/>
            <a:r>
              <a:rPr lang="en-US"/>
              <a:t>K1,K2 are "pairs" and can only work together</a:t>
            </a:r>
          </a:p>
          <a:p>
            <a:pPr lvl="1"/>
            <a:r>
              <a:rPr lang="en-US"/>
              <a:t>one I give out to everyone: </a:t>
            </a:r>
            <a:r>
              <a:rPr lang="en-US" i="true"/>
              <a:t>public key</a:t>
            </a:r>
          </a:p>
          <a:p>
            <a:pPr lvl="1"/>
            <a:r>
              <a:rPr lang="en-US"/>
              <a:t>one I never trust to anyone: </a:t>
            </a:r>
            <a:r>
              <a:rPr lang="en-US" i="true"/>
              <a:t>private key</a:t>
            </a:r>
          </a:p>
          <a:p>
            <a:pPr lvl="0"/>
            <a:r>
              <a:rPr lang="en-US"/>
              <a:t>think of it as a locked mailbox</a:t>
            </a:r>
          </a:p>
          <a:p>
            <a:pPr lvl="1"/>
            <a:r>
              <a:rPr lang="en-US"/>
              <a:t>anyone can put mail into the box</a:t>
            </a:r>
          </a:p>
          <a:p>
            <a:pPr lvl="1"/>
            <a:r>
              <a:rPr lang="en-US"/>
              <a:t>only with the key can get you get mail out</a:t>
            </a:r>
          </a:p>
        </p:txBody>
      </p:sp>
    </p:spTree>
  </p:cSld>
  <p:clrMapOvr>
    <a:masterClrMapping/>
  </p:clrMapOvr>
</p:sld>
</file>

<file path=ppt/slides/slide4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Usage</a:t>
            </a:r>
          </a:p>
          <a:p>
            <a:pPr lvl="0"/>
            <a:r>
              <a:rPr lang="en-US"/>
              <a:t>encrypt a message with a private key</a:t>
            </a:r>
          </a:p>
          <a:p>
            <a:pPr lvl="1"/>
            <a:r>
              <a:rPr lang="en-US"/>
              <a:t>only the corresponding public key can decrypt it</a:t>
            </a:r>
          </a:p>
          <a:p>
            <a:pPr lvl="1"/>
            <a:r>
              <a:rPr lang="en-US"/>
              <a:t>this verifies it was sent by the private key owner</a:t>
            </a:r>
          </a:p>
          <a:p>
            <a:pPr lvl="0"/>
            <a:r>
              <a:rPr lang="en-US"/>
              <a:t>encrypt a message with a public key</a:t>
            </a:r>
          </a:p>
          <a:p>
            <a:pPr lvl="1"/>
            <a:r>
              <a:rPr lang="en-US"/>
              <a:t>only the corresponding private key can decrypt it</a:t>
            </a:r>
          </a:p>
          <a:p>
            <a:pPr lvl="1"/>
            <a:r>
              <a:rPr lang="en-US"/>
              <a:t>this verifies that only the private key owner can read it</a:t>
            </a:r>
          </a:p>
          <a:p>
            <a:pPr lvl="1"/>
            <a:r>
              <a:rPr lang="en-US"/>
              <a:t>(this option is considered less secure, but still works)</a:t>
            </a:r>
          </a:p>
          <a:p>
            <a:pPr lvl="0"/>
            <a:r>
              <a:rPr lang="en-US"/>
              <a:t>public keys can thus be sent over untrusted media</a:t>
            </a:r>
          </a:p>
        </p:txBody>
      </p:sp>
    </p:spTree>
  </p:cSld>
  <p:clrMapOvr>
    <a:masterClrMapping/>
  </p:clrMapOvr>
</p:sld>
</file>

<file path=ppt/slides/slide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Quick comparison</a:t>
            </a:r>
          </a:p>
          <a:p>
            <a:pPr lvl="0"/>
            <a:r>
              <a:rPr lang="en-US"/>
              <a:t>do not confuse with </a:t>
            </a:r>
            <a:r>
              <a:rPr lang="en-US" i="true"/>
              <a:t>steganography</a:t>
            </a:r>
            <a:r>
              <a:rPr lang="en-US"/>
              <a:t> (obscured message)</a:t>
            </a:r>
          </a:p>
          <a:p>
            <a:pPr lvl="1"/>
            <a:r>
              <a:rPr lang="en-US"/>
              <a:t>"obscured" writing</a:t>
            </a:r>
          </a:p>
          <a:p>
            <a:pPr lvl="1"/>
            <a:r>
              <a:rPr lang="en-US"/>
              <a:t>example: I write a message in plain text but hide it in a painting</a:t>
            </a:r>
          </a:p>
          <a:p>
            <a:pPr lvl="0"/>
            <a:r>
              <a:rPr lang="en-US"/>
              <a:t>many stories around "cryptography" involve both forms</a:t>
            </a:r>
          </a:p>
          <a:p>
            <a:pPr lvl="1"/>
            <a:r>
              <a:rPr lang="en-US"/>
              <a:t>hide the message</a:t>
            </a:r>
          </a:p>
          <a:p>
            <a:pPr lvl="1"/>
            <a:r>
              <a:rPr lang="en-US"/>
              <a:t>the message is in code</a:t>
            </a:r>
          </a:p>
          <a:p>
            <a:pPr lvl="0"/>
            <a:r>
              <a:rPr lang="en-US"/>
              <a:t>very popular movie trope (</a:t>
            </a:r>
            <a:r>
              <a:rPr lang="en-US" i="true"/>
              <a:t>DaVinci Code</a:t>
            </a:r>
            <a:r>
              <a:rPr lang="en-US"/>
              <a:t>, </a:t>
            </a:r>
            <a:r>
              <a:rPr lang="en-US" i="true"/>
              <a:t>National Treasure</a:t>
            </a:r>
            <a:r>
              <a:rPr lang="en-US"/>
              <a:t>, etc)</a:t>
            </a:r>
          </a:p>
        </p:txBody>
      </p:sp>
    </p:spTree>
  </p:cSld>
  <p:clrMapOvr>
    <a:masterClrMapping/>
  </p:clrMapOvr>
</p:sld>
</file>

<file path=ppt/slides/slide5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Weaknesses</a:t>
            </a:r>
          </a:p>
          <a:p>
            <a:pPr lvl="0"/>
            <a:r>
              <a:rPr lang="en-US"/>
              <a:t>public-key algorithms are not a replacement for symmetric ones</a:t>
            </a:r>
          </a:p>
          <a:p>
            <a:pPr lvl="0"/>
            <a:r>
              <a:rPr lang="en-US"/>
              <a:t>slow: generally 1000 times slower than symmetric algorithms</a:t>
            </a:r>
          </a:p>
          <a:p>
            <a:pPr lvl="0"/>
            <a:r>
              <a:rPr lang="en-US"/>
              <a:t>vulnerable to </a:t>
            </a:r>
            <a:r>
              <a:rPr lang="en-US" i="true"/>
              <a:t>chosen-plaintext attacks</a:t>
            </a:r>
          </a:p>
        </p:txBody>
      </p:sp>
    </p:spTree>
  </p:cSld>
  <p:clrMapOvr>
    <a:masterClrMapping/>
  </p:clrMapOvr>
</p:sld>
</file>

<file path=ppt/slides/slide5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Asymmetric Key Cryptography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In Java</a:t>
            </a:r>
            <a:endParaRPr lang="en-US" smtClean="0"/>
          </a:p>
        </p:txBody>
      </p:sp>
    </p:spTree>
  </p:cSld>
  <p:clrMapOvr>
    <a:masterClrMapping/>
  </p:clrMapOvr>
</p:sld>
</file>

<file path=ppt/slides/slide5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Principal Java types</a:t>
            </a:r>
          </a:p>
          <a:p>
            <a:pPr lvl="0"/>
            <a:r>
              <a:rPr lang="en-US">
                <a:latin typeface="Courier New"/>
              </a:rPr>
              <a:t>KeyPair</a:t>
            </a:r>
            <a:r>
              <a:rPr lang="en-US"/>
              <a:t>/</a:t>
            </a:r>
            <a:r>
              <a:rPr lang="en-US">
                <a:latin typeface="Courier New"/>
              </a:rPr>
              <a:t>PublicKey</a:t>
            </a:r>
            <a:r>
              <a:rPr lang="en-US"/>
              <a:t>/</a:t>
            </a:r>
            <a:r>
              <a:rPr lang="en-US">
                <a:latin typeface="Courier New"/>
              </a:rPr>
              <a:t>PrivateKey</a:t>
            </a:r>
          </a:p>
          <a:p>
            <a:pPr lvl="0"/>
            <a:r>
              <a:rPr lang="en-US">
                <a:latin typeface="Courier New"/>
              </a:rPr>
              <a:t>KeyPairGenerator</a:t>
            </a:r>
          </a:p>
          <a:p>
            <a:pPr lvl="0"/>
            <a:r>
              <a:rPr lang="en-US">
                <a:latin typeface="Courier New"/>
              </a:rPr>
              <a:t>Cipher</a:t>
            </a:r>
          </a:p>
        </p:txBody>
      </p:sp>
    </p:spTree>
  </p:cSld>
  <p:clrMapOvr>
    <a:masterClrMapping/>
  </p:clrMapOvr>
</p:sld>
</file>

<file path=ppt/slides/slide5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 word about algorithms</a:t>
            </a:r>
          </a:p>
          <a:p>
            <a:pPr lvl="0"/>
            <a:r>
              <a:rPr lang="en-US"/>
              <a:t>lots of different symmetric-key algorithms</a:t>
            </a:r>
          </a:p>
          <a:p>
            <a:pPr lvl="0"/>
            <a:r>
              <a:rPr lang="en-US"/>
              <a:t>RSA, DSA, Diffie-Hellmann, and more</a:t>
            </a:r>
          </a:p>
          <a:p>
            <a:pPr lvl="0"/>
            <a:r>
              <a:rPr lang="en-US"/>
              <a:t>stick with "RSA" (unless you know enough to differentiate)</a:t>
            </a:r>
          </a:p>
        </p:txBody>
      </p:sp>
    </p:spTree>
  </p:cSld>
  <p:clrMapOvr>
    <a:masterClrMapping/>
  </p:clrMapOvr>
</p:sld>
</file>

<file path=ppt/slides/slide5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Generating a KeyPair</a:t>
            </a:r>
          </a:p>
          <a:p>
            <a:pPr lvl="0"/>
            <a:r>
              <a:rPr lang="en-US"/>
              <a:t>use </a:t>
            </a:r>
            <a:r>
              <a:rPr lang="en-US">
                <a:latin typeface="Courier New"/>
              </a:rPr>
              <a:t>KeyPairGenerator</a:t>
            </a:r>
            <a:r>
              <a:rPr lang="en-US"/>
              <a:t> to create an instance based on algorithm</a:t>
            </a:r>
          </a:p>
          <a:p>
            <a:pPr lvl="0"/>
            <a:r>
              <a:rPr lang="en-US"/>
              <a:t>before use, intialize the </a:t>
            </a:r>
            <a:r>
              <a:rPr lang="en-US">
                <a:latin typeface="Courier New"/>
              </a:rPr>
              <a:t>KeyPairGenerator</a:t>
            </a:r>
            <a:r>
              <a:rPr lang="en-US"/>
              <a:t> via </a:t>
            </a:r>
            <a:r>
              <a:rPr lang="en-US">
                <a:latin typeface="Courier New"/>
              </a:rPr>
              <a:t>init</a:t>
            </a:r>
            <a:r>
              <a:rPr lang="en-US"/>
              <a:t>, passing key size (2048)</a:t>
            </a:r>
          </a:p>
          <a:p>
            <a:pPr lvl="0"/>
            <a:r>
              <a:rPr lang="en-US"/>
              <a:t>can now </a:t>
            </a:r>
            <a:r>
              <a:rPr lang="en-US">
                <a:latin typeface="Courier New"/>
              </a:rPr>
              <a:t>generateKeyPair()</a:t>
            </a:r>
            <a:r>
              <a:rPr lang="en-US"/>
              <a:t> to obtain a </a:t>
            </a:r>
            <a:r>
              <a:rPr lang="en-US">
                <a:latin typeface="Courier New"/>
              </a:rPr>
              <a:t>KeyPair</a:t>
            </a:r>
            <a:r>
              <a:rPr lang="en-US"/>
              <a:t> instance</a:t>
            </a:r>
          </a:p>
          <a:p>
            <a:pPr lvl="0"/>
            <a:r>
              <a:rPr lang="en-US"/>
              <a:t>public key can be shared freely; private key must be squirreled away!</a:t>
            </a:r>
          </a:p>
        </p:txBody>
      </p:sp>
    </p:spTree>
  </p:cSld>
  <p:clrMapOvr>
    <a:masterClrMapping/>
  </p:clrMapOvr>
</p:sld>
</file>

<file path=ppt/slides/slide5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Generating a SecretKey</a:t>
            </a:r>
          </a:p>
        </p:txBody>
      </p:sp>
      <p:sp>
        <p:nvSpPr>
          <p:cNvPr name="TextBox 4" id="4"/>
          <p:cNvSpPr txBox="true"/>
          <p:nvPr/>
        </p:nvSpPr>
        <p:spPr>
          <a:xfrm>
            <a:off x="457200" y="2058214"/>
            <a:ext cx="8229600" cy="1087249"/>
          </a:xfrm>
          <a:prstGeom prst="rect">
            <a:avLst/>
          </a:prstGeom>
          <a:solidFill>
            <a:srgbClr val="000000"/>
          </a:solidFill>
        </p:spPr>
        <p:txBody>
          <a:bodyPr anchor="t" rtlCol="false">
            <a:spAutoFit/>
          </a:bodyPr>
          <a:lstStyle/>
          <a:p>
            <a:pPr fontAlgn="t"/>
            <a:r>
              <a:rPr lang="en-US" sz="1400" b="false">
                <a:solidFill>
                  <a:srgbClr val="FFFFFF"/>
                </a:solidFill>
                <a:latin typeface="Consolas"/>
              </a:rPr>
              <a:t>        // Generate pub/priv key
        KeyPairGenerator kpg = KeyPairGenerator.getInstance(ALGORITHM);
        kpg.initialize(2048);
        KeyPair pair = kpg.generateKeyPair();</a:t>
            </a:r>
          </a:p>
        </p:txBody>
      </p:sp>
    </p:spTree>
  </p:cSld>
  <p:clrMapOvr>
    <a:masterClrMapping/>
  </p:clrMapOvr>
</p:sld>
</file>

<file path=ppt/slides/slide5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the KeyPair</a:t>
            </a:r>
          </a:p>
          <a:p>
            <a:pPr lvl="0"/>
            <a:r>
              <a:rPr lang="en-US"/>
              <a:t>do you want the public key, private key, or both?</a:t>
            </a:r>
          </a:p>
          <a:p>
            <a:pPr lvl="1"/>
            <a:r>
              <a:rPr lang="en-US">
                <a:latin typeface="Courier New"/>
              </a:rPr>
              <a:t>getPublic()</a:t>
            </a:r>
            <a:r>
              <a:rPr lang="en-US"/>
              <a:t> gives public key</a:t>
            </a:r>
          </a:p>
          <a:p>
            <a:pPr lvl="1"/>
            <a:r>
              <a:rPr lang="en-US">
                <a:latin typeface="Courier New"/>
              </a:rPr>
              <a:t>getPrivate()</a:t>
            </a:r>
            <a:r>
              <a:rPr lang="en-US"/>
              <a:t> gives private key</a:t>
            </a:r>
          </a:p>
          <a:p>
            <a:pPr lvl="0"/>
            <a:r>
              <a:rPr lang="en-US"/>
              <a:t>each can have raw bytes retrived via </a:t>
            </a:r>
            <a:r>
              <a:rPr lang="en-US">
                <a:latin typeface="Courier New"/>
              </a:rPr>
              <a:t>getEncoded()</a:t>
            </a:r>
          </a:p>
          <a:p>
            <a:pPr lvl="0"/>
            <a:r>
              <a:rPr lang="en-US"/>
              <a:t>restore public key from bytes using </a:t>
            </a:r>
            <a:r>
              <a:rPr lang="en-US">
                <a:latin typeface="Courier New"/>
              </a:rPr>
              <a:t>X509EncodedKeySpec</a:t>
            </a:r>
          </a:p>
          <a:p>
            <a:pPr lvl="0"/>
            <a:r>
              <a:rPr lang="en-US"/>
              <a:t>restore private key from bytes using </a:t>
            </a:r>
            <a:r>
              <a:rPr lang="en-US">
                <a:latin typeface="Courier New"/>
              </a:rPr>
              <a:t>PKCS8EncodedKeySpec</a:t>
            </a:r>
          </a:p>
        </p:txBody>
      </p:sp>
    </p:spTree>
  </p:cSld>
  <p:clrMapOvr>
    <a:masterClrMapping/>
  </p:clrMapOvr>
</p:sld>
</file>

<file path=ppt/slides/slide5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the KeyPair</a:t>
            </a:r>
          </a:p>
          <a:p>
            <a:pPr lvl="0"/>
            <a:r>
              <a:rPr lang="en-US"/>
              <a:t>regardless of public or private, these are just parameters to pass</a:t>
            </a:r>
          </a:p>
          <a:p>
            <a:pPr lvl="0"/>
            <a:r>
              <a:rPr lang="en-US"/>
              <a:t>such as using the </a:t>
            </a:r>
            <a:r>
              <a:rPr lang="en-US">
                <a:latin typeface="Courier New"/>
              </a:rPr>
              <a:t>Cipher</a:t>
            </a:r>
            <a:r>
              <a:rPr lang="en-US"/>
              <a:t> to encrypt/decrypt</a:t>
            </a:r>
          </a:p>
          <a:p>
            <a:pPr lvl="0"/>
            <a:r>
              <a:rPr lang="en-US"/>
              <a:t>remember, though, the key is the critical piece to the process</a:t>
            </a:r>
          </a:p>
          <a:p>
            <a:pPr lvl="0"/>
            <a:r>
              <a:rPr lang="en-US"/>
              <a:t>"strength lies in the key not the algorithm"</a:t>
            </a:r>
          </a:p>
        </p:txBody>
      </p:sp>
    </p:spTree>
  </p:cSld>
  <p:clrMapOvr>
    <a:masterClrMapping/>
  </p:clrMapOvr>
</p:sld>
</file>

<file path=ppt/slides/slide5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Cipher</a:t>
            </a:r>
          </a:p>
          <a:p>
            <a:pPr lvl="0"/>
            <a:r>
              <a:rPr lang="en-US"/>
              <a:t>use </a:t>
            </a:r>
            <a:r>
              <a:rPr lang="en-US">
                <a:latin typeface="Courier New"/>
              </a:rPr>
              <a:t>Cipher.getInstance()</a:t>
            </a:r>
            <a:r>
              <a:rPr lang="en-US"/>
              <a:t> based on algorithm</a:t>
            </a:r>
          </a:p>
          <a:p>
            <a:pPr lvl="0"/>
            <a:r>
              <a:rPr lang="en-US"/>
              <a:t>initialize (</a:t>
            </a:r>
            <a:r>
              <a:rPr lang="en-US">
                <a:latin typeface="Courier New"/>
              </a:rPr>
              <a:t>init()</a:t>
            </a:r>
            <a:r>
              <a:rPr lang="en-US"/>
              <a:t>) to either encrypt or decrypt along with key</a:t>
            </a:r>
          </a:p>
          <a:p>
            <a:pPr lvl="0"/>
            <a:r>
              <a:rPr lang="en-US"/>
              <a:t>pass data in via </a:t>
            </a:r>
            <a:r>
              <a:rPr lang="en-US">
                <a:latin typeface="Courier New"/>
              </a:rPr>
              <a:t>update</a:t>
            </a:r>
            <a:r>
              <a:rPr lang="en-US"/>
              <a:t> calls</a:t>
            </a:r>
          </a:p>
          <a:p>
            <a:pPr lvl="0"/>
            <a:r>
              <a:rPr lang="en-US"/>
              <a:t>last call must be </a:t>
            </a:r>
            <a:r>
              <a:rPr lang="en-US">
                <a:latin typeface="Courier New"/>
              </a:rPr>
              <a:t>doFinal</a:t>
            </a:r>
            <a:r>
              <a:rPr lang="en-US"/>
              <a:t>, which returns encrypted data stream</a:t>
            </a:r>
          </a:p>
        </p:txBody>
      </p:sp>
    </p:spTree>
  </p:cSld>
  <p:clrMapOvr>
    <a:masterClrMapping/>
  </p:clrMapOvr>
</p:sld>
</file>

<file path=ppt/slides/slide5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Encrypting</a:t>
            </a:r>
          </a:p>
        </p:txBody>
      </p:sp>
      <p:sp>
        <p:nvSpPr>
          <p:cNvPr name="TextBox 4" id="4"/>
          <p:cNvSpPr txBox="true"/>
          <p:nvPr/>
        </p:nvSpPr>
        <p:spPr>
          <a:xfrm>
            <a:off x="457200" y="2058214"/>
            <a:ext cx="8229600" cy="849233"/>
          </a:xfrm>
          <a:prstGeom prst="rect">
            <a:avLst/>
          </a:prstGeom>
          <a:solidFill>
            <a:srgbClr val="000000"/>
          </a:solidFill>
        </p:spPr>
        <p:txBody>
          <a:bodyPr anchor="t" rtlCol="false">
            <a:spAutoFit/>
          </a:bodyPr>
          <a:lstStyle/>
          <a:p>
            <a:pPr fontAlgn="t"/>
            <a:r>
              <a:rPr lang="en-US" sz="1400" b="false">
                <a:solidFill>
                  <a:srgbClr val="FFFFFF"/>
                </a:solidFill>
                <a:latin typeface="Consolas"/>
              </a:rPr>
              <a:t>        Cipher cipher = Cipher.getInstance(ALGORITHM);
        cipher.init(Cipher.ENCRYPT_MODE, privateKey);
        byte[] cipherdata = cipher.doFinal(cleartext);</a:t>
            </a:r>
          </a:p>
        </p:txBody>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Dramatis Personae</a:t>
            </a:r>
          </a:p>
          <a:p>
            <a:pPr lvl="0"/>
            <a:r>
              <a:rPr lang="en-US"/>
              <a:t>Alice: first party, usually sender/originator</a:t>
            </a:r>
          </a:p>
          <a:p>
            <a:pPr lvl="0"/>
            <a:r>
              <a:rPr lang="en-US"/>
              <a:t>Bob: secod party, usually receipient</a:t>
            </a:r>
          </a:p>
          <a:p>
            <a:pPr lvl="0"/>
            <a:r>
              <a:rPr lang="en-US"/>
              <a:t>Mallory: malicious user, seeks to change the message</a:t>
            </a:r>
          </a:p>
          <a:p>
            <a:pPr lvl="0"/>
            <a:r>
              <a:rPr lang="en-US"/>
              <a:t>Eve: eavesdropper, seeks to read the message</a:t>
            </a:r>
          </a:p>
          <a:p>
            <a:pPr lvl="0"/>
            <a:r>
              <a:rPr lang="en-US"/>
              <a:t>Trent: trusted third-party</a:t>
            </a:r>
          </a:p>
        </p:txBody>
      </p:sp>
    </p:spTree>
  </p:cSld>
  <p:clrMapOvr>
    <a:masterClrMapping/>
  </p:clrMapOvr>
</p:sld>
</file>

<file path=ppt/slides/slide6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Decrypting</a:t>
            </a:r>
          </a:p>
        </p:txBody>
      </p:sp>
      <p:sp>
        <p:nvSpPr>
          <p:cNvPr name="TextBox 4" id="4"/>
          <p:cNvSpPr txBox="true"/>
          <p:nvPr/>
        </p:nvSpPr>
        <p:spPr>
          <a:xfrm>
            <a:off x="457200" y="2058214"/>
            <a:ext cx="8229600" cy="849233"/>
          </a:xfrm>
          <a:prstGeom prst="rect">
            <a:avLst/>
          </a:prstGeom>
          <a:solidFill>
            <a:srgbClr val="000000"/>
          </a:solidFill>
        </p:spPr>
        <p:txBody>
          <a:bodyPr anchor="t" rtlCol="false">
            <a:spAutoFit/>
          </a:bodyPr>
          <a:lstStyle/>
          <a:p>
            <a:pPr fontAlgn="t"/>
            <a:r>
              <a:rPr lang="en-US" sz="1400" b="false">
                <a:solidFill>
                  <a:srgbClr val="FFFFFF"/>
                </a:solidFill>
                <a:latin typeface="Consolas"/>
              </a:rPr>
              <a:t>        Cipher cipher = Cipher.getInstance(ALGORITHM);
        cipher.init(Cipher.DECRYPT_MODE, publicKey);
        byte[] cipherdata = cipher.doFinal(cleartext);</a:t>
            </a:r>
          </a:p>
        </p:txBody>
      </p:sp>
    </p:spTree>
  </p:cSld>
  <p:clrMapOvr>
    <a:masterClrMapping/>
  </p:clrMapOvr>
</p:sld>
</file>

<file path=ppt/slides/slide6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Asymmetric Key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Using I/O streams</a:t>
            </a:r>
          </a:p>
          <a:p>
            <a:pPr lvl="0"/>
            <a:r>
              <a:rPr lang="en-US">
                <a:latin typeface="Courier New"/>
              </a:rPr>
              <a:t>CipherInputStream</a:t>
            </a:r>
            <a:r>
              <a:rPr lang="en-US"/>
              <a:t>: wraps around an </a:t>
            </a:r>
            <a:r>
              <a:rPr lang="en-US">
                <a:latin typeface="Courier New"/>
              </a:rPr>
              <a:t>InputStream</a:t>
            </a:r>
            <a:r>
              <a:rPr lang="en-US"/>
              <a:t> w/a Cipher</a:t>
            </a:r>
          </a:p>
          <a:p>
            <a:pPr lvl="0"/>
            <a:r>
              <a:rPr lang="en-US">
                <a:latin typeface="Courier New"/>
              </a:rPr>
              <a:t>CipherOutputStream</a:t>
            </a:r>
            <a:r>
              <a:rPr lang="en-US"/>
              <a:t>: wraps around an </a:t>
            </a:r>
            <a:r>
              <a:rPr lang="en-US">
                <a:latin typeface="Courier New"/>
              </a:rPr>
              <a:t>OutputStream</a:t>
            </a:r>
            <a:r>
              <a:rPr lang="en-US"/>
              <a:t> w/a Cipher</a:t>
            </a:r>
          </a:p>
          <a:p>
            <a:pPr lvl="0"/>
            <a:r>
              <a:rPr lang="en-US"/>
              <a:t>each is then used in the usual (I/O stream) way</a:t>
            </a:r>
          </a:p>
        </p:txBody>
      </p:sp>
    </p:spTree>
  </p:cSld>
  <p:clrMapOvr>
    <a:masterClrMapping/>
  </p:clrMapOvr>
</p:sld>
</file>

<file path=ppt/slides/slide6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Digital Certificates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Secure ways to exchange public keys</a:t>
            </a:r>
            <a:endParaRPr lang="en-US" smtClean="0"/>
          </a:p>
        </p:txBody>
      </p:sp>
    </p:spTree>
  </p:cSld>
  <p:clrMapOvr>
    <a:masterClrMapping/>
  </p:clrMapOvr>
</p:sld>
</file>

<file path=ppt/slides/slide6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Certificates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What are they?</a:t>
            </a:r>
          </a:p>
          <a:p>
            <a:pPr lvl="0"/>
            <a:r>
              <a:rPr lang="en-US"/>
              <a:t>trusted means of obtaining public keys</a:t>
            </a:r>
          </a:p>
          <a:p>
            <a:pPr lvl="0"/>
            <a:r>
              <a:rPr lang="en-US"/>
              <a:t>verified by trusted sources ("certificate authorities")</a:t>
            </a:r>
          </a:p>
          <a:p>
            <a:pPr lvl="0"/>
            <a:r>
              <a:rPr lang="en-US"/>
              <a:t>in a hierarchical manner ("certificate chains")</a:t>
            </a:r>
          </a:p>
        </p:txBody>
      </p:sp>
    </p:spTree>
  </p:cSld>
  <p:clrMapOvr>
    <a:masterClrMapping/>
  </p:clrMapOvr>
</p:sld>
</file>

<file path=ppt/slides/slide6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Digital Signatures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Ensuring what was sent was sent by you</a:t>
            </a:r>
            <a:endParaRPr lang="en-US" smtClean="0"/>
          </a:p>
        </p:txBody>
      </p:sp>
    </p:spTree>
  </p:cSld>
  <p:clrMapOvr>
    <a:masterClrMapping/>
  </p:clrMapOvr>
</p:sld>
</file>

<file path=ppt/slides/slide6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The case for handwritten signatures</a:t>
            </a:r>
          </a:p>
          <a:p>
            <a:pPr lvl="0"/>
            <a:r>
              <a:rPr lang="en-US"/>
              <a:t>"authentic": signature convinces others the document was deliberately signed by signer</a:t>
            </a:r>
          </a:p>
          <a:p>
            <a:pPr lvl="0"/>
            <a:r>
              <a:rPr lang="en-US"/>
              <a:t>"unforgeable": only the signer--and no one else--could produce this signature</a:t>
            </a:r>
          </a:p>
          <a:p>
            <a:pPr lvl="0"/>
            <a:r>
              <a:rPr lang="en-US"/>
              <a:t>"not reusable": signature is part of the document and cannot be re-purposed/moved</a:t>
            </a:r>
          </a:p>
          <a:p>
            <a:pPr lvl="0"/>
            <a:r>
              <a:rPr lang="en-US"/>
              <a:t>"unalterable": after the document is signed, it cannot be altered</a:t>
            </a:r>
          </a:p>
          <a:p>
            <a:pPr lvl="0"/>
            <a:r>
              <a:rPr lang="en-US"/>
              <a:t>"unrepudiatable": signature and document are physical things, evidence that the signer did sign it</a:t>
            </a:r>
          </a:p>
        </p:txBody>
      </p:sp>
    </p:spTree>
  </p:cSld>
  <p:clrMapOvr>
    <a:masterClrMapping/>
  </p:clrMapOvr>
</p:sld>
</file>

<file path=ppt/slides/slide6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The case for handwritten signatures</a:t>
            </a:r>
          </a:p>
          <a:p>
            <a:pPr lvl="0"/>
            <a:r>
              <a:rPr lang="en-US"/>
              <a:t>None of this is actually true, of course</a:t>
            </a:r>
          </a:p>
        </p:txBody>
      </p:sp>
    </p:spTree>
  </p:cSld>
  <p:clrMapOvr>
    <a:masterClrMapping/>
  </p:clrMapOvr>
</p:sld>
</file>

<file path=ppt/slides/slide6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Digital signatures</a:t>
            </a:r>
          </a:p>
          <a:p>
            <a:pPr lvl="0"/>
            <a:r>
              <a:rPr lang="en-US"/>
              <a:t>we want a similar kind of system, but...</a:t>
            </a:r>
          </a:p>
          <a:p>
            <a:pPr lvl="1"/>
            <a:r>
              <a:rPr lang="en-US"/>
              <a:t>computer files are trivial to copy</a:t>
            </a:r>
          </a:p>
          <a:p>
            <a:pPr lvl="1"/>
            <a:r>
              <a:rPr lang="en-US"/>
              <a:t>documents permit frequent cut-and-paste of contents</a:t>
            </a:r>
          </a:p>
          <a:p>
            <a:pPr lvl="1"/>
            <a:r>
              <a:rPr lang="en-US"/>
              <a:t>computer files are easy to modify post-signature</a:t>
            </a:r>
          </a:p>
          <a:p>
            <a:pPr lvl="1"/>
            <a:r>
              <a:rPr lang="en-US"/>
              <a:t>and leave no trace of modification</a:t>
            </a:r>
          </a:p>
          <a:p>
            <a:pPr lvl="0"/>
            <a:r>
              <a:rPr lang="en-US"/>
              <a:t>so we can't just use handwritten signatures "lifted naively" into documents</a:t>
            </a:r>
          </a:p>
        </p:txBody>
      </p:sp>
    </p:spTree>
  </p:cSld>
  <p:clrMapOvr>
    <a:masterClrMapping/>
  </p:clrMapOvr>
</p:sld>
</file>

<file path=ppt/slides/slide6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Digital signatures</a:t>
            </a:r>
          </a:p>
          <a:p>
            <a:pPr lvl="0"/>
            <a:r>
              <a:rPr lang="en-US"/>
              <a:t>what we want is to know the original document</a:t>
            </a:r>
          </a:p>
          <a:p>
            <a:pPr lvl="1"/>
            <a:r>
              <a:rPr lang="en-US"/>
              <a:t>was not altered</a:t>
            </a:r>
          </a:p>
          <a:p>
            <a:pPr lvl="1"/>
            <a:r>
              <a:rPr lang="en-US"/>
              <a:t>came from the source</a:t>
            </a:r>
          </a:p>
          <a:p>
            <a:pPr lvl="0"/>
            <a:r>
              <a:rPr lang="en-US"/>
              <a:t>so if we run a one-way hash, using something unique to source</a:t>
            </a:r>
          </a:p>
          <a:p>
            <a:pPr lvl="0"/>
            <a:r>
              <a:rPr lang="en-US"/>
              <a:t>and the same calculation works, it must be unaltered/original</a:t>
            </a:r>
          </a:p>
        </p:txBody>
      </p:sp>
    </p:spTree>
  </p:cSld>
  <p:clrMapOvr>
    <a:masterClrMapping/>
  </p:clrMapOvr>
</p:sld>
</file>

<file path=ppt/slides/slide6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Possible solution</a:t>
            </a:r>
          </a:p>
          <a:p>
            <a:pPr lvl="0"/>
            <a:r>
              <a:rPr lang="en-US"/>
              <a:t>Symmetric Crypto + Arbitrator</a:t>
            </a:r>
          </a:p>
          <a:p>
            <a:pPr lvl="0"/>
            <a:r>
              <a:rPr lang="en-US"/>
              <a:t>Alice wants to sign a digital message and send it to Bob</a:t>
            </a:r>
          </a:p>
          <a:p>
            <a:pPr lvl="0"/>
            <a:r>
              <a:rPr lang="en-US"/>
              <a:t>Trent + symmetric crypto = success!</a:t>
            </a:r>
          </a:p>
          <a:p>
            <a:pPr lvl="0"/>
            <a:r>
              <a:rPr lang="en-US"/>
              <a:t>Trent shares secret keys</a:t>
            </a:r>
          </a:p>
          <a:p>
            <a:pPr lvl="1"/>
            <a:r>
              <a:rPr lang="en-US"/>
              <a:t>Ka to Alice</a:t>
            </a:r>
          </a:p>
          <a:p>
            <a:pPr lvl="1"/>
            <a:r>
              <a:rPr lang="en-US"/>
              <a:t>Kb to Bob</a:t>
            </a:r>
          </a:p>
        </p:txBody>
      </p:sp>
    </p:spTree>
  </p:cSld>
  <p:clrMapOvr>
    <a:masterClrMapping/>
  </p:clrMapOvr>
</p:sld>
</file>

<file path=ppt/slides/slide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Cryptography: A History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Stretching back through the ages</a:t>
            </a:r>
            <a:endParaRPr lang="en-US" smtClean="0"/>
          </a:p>
        </p:txBody>
      </p:sp>
    </p:spTree>
  </p:cSld>
  <p:clrMapOvr>
    <a:masterClrMapping/>
  </p:clrMapOvr>
</p:sld>
</file>

<file path=ppt/slides/slide7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Possible solution</a:t>
            </a:r>
          </a:p>
          <a:p>
            <a:pPr lvl="0"/>
            <a:r>
              <a:rPr lang="en-US"/>
              <a:t>Trenth then insists on the following process:</a:t>
            </a:r>
          </a:p>
          <a:p>
            <a:pPr lvl="1"/>
            <a:r>
              <a:rPr lang="en-US"/>
              <a:t>Alice encrypts her message with Ka (</a:t>
            </a:r>
            <a:r>
              <a:rPr lang="en-US" i="true"/>
              <a:t>E(Ka, P)</a:t>
            </a:r>
            <a:r>
              <a:rPr lang="en-US"/>
              <a:t> -&gt; X1), sends it to Trent</a:t>
            </a:r>
          </a:p>
          <a:p>
            <a:pPr lvl="1"/>
            <a:r>
              <a:rPr lang="en-US"/>
              <a:t>Trent decrypts X1: </a:t>
            </a:r>
            <a:r>
              <a:rPr lang="en-US" i="true"/>
              <a:t>D(Ka, X1)</a:t>
            </a:r>
            <a:r>
              <a:rPr lang="en-US"/>
              <a:t> -&gt; P</a:t>
            </a:r>
          </a:p>
          <a:p>
            <a:pPr lvl="1"/>
            <a:r>
              <a:rPr lang="en-US"/>
              <a:t>Trent encrypts P and a receipt using Kb </a:t>
            </a:r>
            <a:r>
              <a:rPr lang="en-US" i="true"/>
              <a:t>E(Kb, P + R)</a:t>
            </a:r>
            <a:r>
              <a:rPr lang="en-US"/>
              <a:t> -&gt; X2, sends it to Bob</a:t>
            </a:r>
          </a:p>
          <a:p>
            <a:pPr lvl="1"/>
            <a:r>
              <a:rPr lang="en-US"/>
              <a:t>Bob decrypts X2: </a:t>
            </a:r>
            <a:r>
              <a:rPr lang="en-US" i="true"/>
              <a:t>D(Kb, X2)</a:t>
            </a:r>
            <a:r>
              <a:rPr lang="en-US"/>
              <a:t> -&gt; P + R</a:t>
            </a:r>
          </a:p>
          <a:p>
            <a:pPr lvl="0"/>
            <a:r>
              <a:rPr lang="en-US"/>
              <a:t>We know it's from Alice, and can't be altered</a:t>
            </a:r>
          </a:p>
        </p:txBody>
      </p:sp>
    </p:spTree>
  </p:cSld>
  <p:clrMapOvr>
    <a:masterClrMapping/>
  </p:clrMapOvr>
</p:sld>
</file>

<file path=ppt/slides/slide7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Analysis</a:t>
            </a:r>
          </a:p>
          <a:p>
            <a:pPr lvl="0"/>
            <a:r>
              <a:rPr lang="en-US"/>
              <a:t>authentic: Trent is trusted, and Trent knows Alice sent P</a:t>
            </a:r>
          </a:p>
          <a:p>
            <a:pPr lvl="0"/>
            <a:r>
              <a:rPr lang="en-US"/>
              <a:t>unforgeable: Only Alice and Trent knows Ka; only Alice and Bob knows Kb</a:t>
            </a:r>
          </a:p>
          <a:p>
            <a:pPr lvl="0"/>
            <a:r>
              <a:rPr lang="en-US"/>
              <a:t>unreusable: Bob's attempt to take Trent's certification and reuse it will be obvious (he could not produce Ka)</a:t>
            </a:r>
          </a:p>
          <a:p>
            <a:pPr lvl="0"/>
            <a:r>
              <a:rPr lang="en-US"/>
              <a:t>unalterable: Bob's attempt to modify P would be obvious (Trent could prove the difference)</a:t>
            </a:r>
          </a:p>
          <a:p>
            <a:pPr lvl="0"/>
            <a:r>
              <a:rPr lang="en-US"/>
              <a:t>unrepudiatable: Alice cannot repudiate, because Trent has a copy</a:t>
            </a:r>
          </a:p>
        </p:txBody>
      </p:sp>
    </p:spTree>
  </p:cSld>
  <p:clrMapOvr>
    <a:masterClrMapping/>
  </p:clrMapOvr>
</p:sld>
</file>

<file path=ppt/slides/slide7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Analysis</a:t>
            </a:r>
          </a:p>
          <a:p>
            <a:pPr lvl="0"/>
            <a:r>
              <a:rPr lang="en-US"/>
              <a:t>but what if Trent becomes untrusted?</a:t>
            </a:r>
          </a:p>
          <a:p>
            <a:pPr lvl="0"/>
            <a:r>
              <a:rPr lang="en-US"/>
              <a:t>Trent also is spending a lot of time serving as a middleman for communication</a:t>
            </a:r>
          </a:p>
          <a:p>
            <a:pPr lvl="0"/>
            <a:r>
              <a:rPr lang="en-US"/>
              <a:t>the collection of secret keys must be absolutely secure</a:t>
            </a:r>
          </a:p>
        </p:txBody>
      </p:sp>
    </p:spTree>
  </p:cSld>
  <p:clrMapOvr>
    <a:masterClrMapping/>
  </p:clrMapOvr>
</p:sld>
</file>

<file path=ppt/slides/slide7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Another solution: Asymmetric Crypto</a:t>
            </a:r>
          </a:p>
          <a:p>
            <a:pPr lvl="0"/>
            <a:r>
              <a:rPr lang="en-US"/>
              <a:t>Alice encrypts document </a:t>
            </a:r>
            <a:r>
              <a:rPr lang="en-US" i="true"/>
              <a:t>P</a:t>
            </a:r>
            <a:r>
              <a:rPr lang="en-US"/>
              <a:t> with her private key </a:t>
            </a:r>
            <a:r>
              <a:rPr lang="en-US" i="true"/>
              <a:t>VKa</a:t>
            </a:r>
            <a:r>
              <a:rPr lang="en-US"/>
              <a:t>: </a:t>
            </a:r>
            <a:r>
              <a:rPr lang="en-US" i="true"/>
              <a:t>E(VKa, P)</a:t>
            </a:r>
            <a:r>
              <a:rPr lang="en-US"/>
              <a:t> -&gt; X</a:t>
            </a:r>
          </a:p>
          <a:p>
            <a:pPr lvl="0"/>
            <a:r>
              <a:rPr lang="en-US"/>
              <a:t>Alice sends X to Bob</a:t>
            </a:r>
          </a:p>
          <a:p>
            <a:pPr lvl="0"/>
            <a:r>
              <a:rPr lang="en-US"/>
              <a:t>Bob decrypts ciphertext X using Alice's public key </a:t>
            </a:r>
            <a:r>
              <a:rPr lang="en-US" i="true"/>
              <a:t>PKa</a:t>
            </a:r>
            <a:r>
              <a:rPr lang="en-US"/>
              <a:t>: </a:t>
            </a:r>
            <a:r>
              <a:rPr lang="en-US" i="true"/>
              <a:t>D(PKa, X)</a:t>
            </a:r>
            <a:r>
              <a:rPr lang="en-US"/>
              <a:t> -&gt; P</a:t>
            </a:r>
          </a:p>
        </p:txBody>
      </p:sp>
    </p:spTree>
  </p:cSld>
  <p:clrMapOvr>
    <a:masterClrMapping/>
  </p:clrMapOvr>
</p:sld>
</file>

<file path=ppt/slides/slide7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Analysis</a:t>
            </a:r>
          </a:p>
          <a:p>
            <a:pPr lvl="0"/>
            <a:r>
              <a:rPr lang="en-US"/>
              <a:t>no Trent needed</a:t>
            </a:r>
          </a:p>
          <a:p>
            <a:pPr lvl="0"/>
            <a:r>
              <a:rPr lang="en-US"/>
              <a:t>only Alice's public key will decrypt X</a:t>
            </a:r>
          </a:p>
          <a:p>
            <a:pPr lvl="0"/>
            <a:r>
              <a:rPr lang="en-US"/>
              <a:t>any attempt to decrypt-and-reencrypt will not yield P when using </a:t>
            </a:r>
            <a:r>
              <a:rPr lang="en-US" i="true"/>
              <a:t>PKa</a:t>
            </a:r>
          </a:p>
          <a:p>
            <a:pPr lvl="0"/>
            <a:r>
              <a:rPr lang="en-US"/>
              <a:t>Bob could decrypt the message multiple times</a:t>
            </a:r>
          </a:p>
          <a:p>
            <a:pPr lvl="1"/>
            <a:r>
              <a:rPr lang="en-US"/>
              <a:t>not a problem if it's a contract, but what if it's a digital check/transaction?</a:t>
            </a:r>
          </a:p>
          <a:p>
            <a:pPr lvl="1"/>
            <a:r>
              <a:rPr lang="en-US"/>
              <a:t>for this reason most digital signatures include timestamps</a:t>
            </a:r>
          </a:p>
          <a:p>
            <a:pPr lvl="0"/>
            <a:r>
              <a:rPr lang="en-US"/>
              <a:t>asymmetric key crypto is </a:t>
            </a:r>
            <a:r>
              <a:rPr lang="en-US" i="true"/>
              <a:t>**slow**</a:t>
            </a:r>
          </a:p>
          <a:p>
            <a:pPr lvl="1"/>
            <a:r>
              <a:rPr lang="en-US"/>
              <a:t>encrypting/decrypting all of P could be long if P is big</a:t>
            </a:r>
          </a:p>
        </p:txBody>
      </p:sp>
    </p:spTree>
  </p:cSld>
  <p:clrMapOvr>
    <a:masterClrMapping/>
  </p:clrMapOvr>
</p:sld>
</file>

<file path=ppt/slides/slide7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Asymmetric Key + One-Way Hash Functions</a:t>
            </a:r>
          </a:p>
          <a:p>
            <a:pPr lvl="0"/>
            <a:r>
              <a:rPr lang="en-US"/>
              <a:t>Alice runs a one-way hash (digest) of </a:t>
            </a:r>
            <a:r>
              <a:rPr lang="en-US" i="true"/>
              <a:t>P</a:t>
            </a:r>
            <a:r>
              <a:rPr lang="en-US"/>
              <a:t> to produce </a:t>
            </a:r>
            <a:r>
              <a:rPr lang="en-US" i="true"/>
              <a:t>Ph</a:t>
            </a:r>
          </a:p>
          <a:p>
            <a:pPr lvl="0"/>
            <a:r>
              <a:rPr lang="en-US"/>
              <a:t>Alice encrypts </a:t>
            </a:r>
            <a:r>
              <a:rPr lang="en-US" i="true"/>
              <a:t>Ph</a:t>
            </a:r>
            <a:r>
              <a:rPr lang="en-US"/>
              <a:t> with her private key </a:t>
            </a:r>
            <a:r>
              <a:rPr lang="en-US" i="true"/>
              <a:t>VKa</a:t>
            </a:r>
            <a:r>
              <a:rPr lang="en-US"/>
              <a:t>: </a:t>
            </a:r>
            <a:r>
              <a:rPr lang="en-US" i="true"/>
              <a:t>E(VKa, Ph)</a:t>
            </a:r>
            <a:r>
              <a:rPr lang="en-US"/>
              <a:t> -&gt; Xh</a:t>
            </a:r>
          </a:p>
          <a:p>
            <a:pPr lvl="0"/>
            <a:r>
              <a:rPr lang="en-US"/>
              <a:t>Alice sends P and Xh to Bob</a:t>
            </a:r>
          </a:p>
          <a:p>
            <a:pPr lvl="0"/>
            <a:r>
              <a:rPr lang="en-US"/>
              <a:t>Bob decrypts ciphertext Xh using Alice's public key </a:t>
            </a:r>
            <a:r>
              <a:rPr lang="en-US" i="true"/>
              <a:t>PKa</a:t>
            </a:r>
            <a:r>
              <a:rPr lang="en-US"/>
              <a:t>: </a:t>
            </a:r>
            <a:r>
              <a:rPr lang="en-US" i="true"/>
              <a:t>D(PKa, Xh)</a:t>
            </a:r>
            <a:r>
              <a:rPr lang="en-US"/>
              <a:t> -&gt; Ph</a:t>
            </a:r>
          </a:p>
          <a:p>
            <a:pPr lvl="0"/>
            <a:r>
              <a:rPr lang="en-US"/>
              <a:t>Bob runs one-way hash of </a:t>
            </a:r>
            <a:r>
              <a:rPr lang="en-US" i="true"/>
              <a:t>P</a:t>
            </a:r>
            <a:r>
              <a:rPr lang="en-US"/>
              <a:t> and compares it against </a:t>
            </a:r>
            <a:r>
              <a:rPr lang="en-US" i="true"/>
              <a:t>Ph</a:t>
            </a:r>
          </a:p>
          <a:p>
            <a:pPr lvl="1"/>
            <a:r>
              <a:rPr lang="en-US"/>
              <a:t>if they match, it's verified</a:t>
            </a:r>
          </a:p>
          <a:p>
            <a:pPr lvl="1"/>
            <a:r>
              <a:rPr lang="en-US"/>
              <a:t>if they don't, Bob knows Ph was not produced from P</a:t>
            </a:r>
          </a:p>
          <a:p>
            <a:pPr lvl="0"/>
            <a:r>
              <a:rPr lang="en-US"/>
              <a:t>Digital Signatures!</a:t>
            </a:r>
          </a:p>
        </p:txBody>
      </p:sp>
    </p:spTree>
  </p:cSld>
  <p:clrMapOvr>
    <a:masterClrMapping/>
  </p:clrMapOvr>
</p:sld>
</file>

<file path=ppt/slides/slide7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JVM Digital Signatures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Is that REALLy from you?</a:t>
            </a:r>
            <a:endParaRPr lang="en-US" smtClean="0"/>
          </a:p>
        </p:txBody>
      </p:sp>
    </p:spTree>
  </p:cSld>
  <p:clrMapOvr>
    <a:masterClrMapping/>
  </p:clrMapOvr>
</p:sld>
</file>

<file path=ppt/slides/slide7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Core Java types</a:t>
            </a:r>
          </a:p>
          <a:p>
            <a:pPr lvl="0"/>
            <a:r>
              <a:rPr lang="en-US">
                <a:latin typeface="Courier New"/>
              </a:rPr>
              <a:t>Signature</a:t>
            </a:r>
            <a:r>
              <a:rPr lang="en-US"/>
              <a:t> abstract class</a:t>
            </a:r>
          </a:p>
          <a:p>
            <a:pPr lvl="0"/>
            <a:r>
              <a:rPr lang="en-US"/>
              <a:t>provider-based implementation</a:t>
            </a:r>
          </a:p>
          <a:p>
            <a:pPr lvl="0"/>
            <a:r>
              <a:rPr lang="en-US"/>
              <a:t>signature requires use of </a:t>
            </a:r>
            <a:r>
              <a:rPr lang="en-US">
                <a:latin typeface="Courier New"/>
              </a:rPr>
              <a:t>PrivateKey</a:t>
            </a:r>
          </a:p>
          <a:p>
            <a:pPr lvl="0"/>
            <a:r>
              <a:rPr lang="en-US"/>
              <a:t>validation requires use of </a:t>
            </a:r>
            <a:r>
              <a:rPr lang="en-US">
                <a:latin typeface="Courier New"/>
              </a:rPr>
              <a:t>PublicKey</a:t>
            </a:r>
          </a:p>
          <a:p>
            <a:pPr lvl="0"/>
            <a:r>
              <a:rPr lang="en-US"/>
              <a:t>remember this is not encryption! this is tamper-detection</a:t>
            </a:r>
          </a:p>
        </p:txBody>
      </p:sp>
    </p:spTree>
  </p:cSld>
  <p:clrMapOvr>
    <a:masterClrMapping/>
  </p:clrMapOvr>
</p:sld>
</file>

<file path=ppt/slides/slide7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Algorithm usage</a:t>
            </a:r>
          </a:p>
          <a:p>
            <a:pPr lvl="0"/>
            <a:r>
              <a:rPr lang="en-US"/>
              <a:t>many algorithms available</a:t>
            </a:r>
          </a:p>
          <a:p>
            <a:pPr lvl="0"/>
            <a:r>
              <a:rPr lang="en-US"/>
              <a:t>stick with a well-known one ("SHA256withRSA")</a:t>
            </a:r>
          </a:p>
          <a:p>
            <a:pPr lvl="0"/>
            <a:r>
              <a:rPr lang="en-US"/>
              <a:t>if you can list others, feel free to use them</a:t>
            </a:r>
          </a:p>
          <a:p>
            <a:pPr lvl="0"/>
            <a:r>
              <a:rPr lang="en-US"/>
              <a:t>but keep in mind, arguing between algorithms is generally pretty unnecessary</a:t>
            </a:r>
          </a:p>
        </p:txBody>
      </p:sp>
    </p:spTree>
  </p:cSld>
  <p:clrMapOvr>
    <a:masterClrMapping/>
  </p:clrMapOvr>
</p:sld>
</file>

<file path=ppt/slides/slide7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Signing a document</a:t>
            </a:r>
          </a:p>
          <a:p>
            <a:pPr lvl="0"/>
            <a:r>
              <a:rPr lang="en-US"/>
              <a:t>get a </a:t>
            </a:r>
            <a:r>
              <a:rPr lang="en-US">
                <a:latin typeface="Courier New"/>
              </a:rPr>
              <a:t>Signature</a:t>
            </a:r>
            <a:r>
              <a:rPr lang="en-US"/>
              <a:t> instance via </a:t>
            </a:r>
            <a:r>
              <a:rPr lang="en-US">
                <a:latin typeface="Courier New"/>
              </a:rPr>
              <a:t>getInstance()</a:t>
            </a:r>
            <a:r>
              <a:rPr lang="en-US"/>
              <a:t> passing in algorithm</a:t>
            </a:r>
          </a:p>
          <a:p>
            <a:pPr lvl="0"/>
            <a:r>
              <a:rPr lang="en-US"/>
              <a:t>initialize signature (</a:t>
            </a:r>
            <a:r>
              <a:rPr lang="en-US">
                <a:latin typeface="Courier New"/>
              </a:rPr>
              <a:t>initSign</a:t>
            </a:r>
            <a:r>
              <a:rPr lang="en-US"/>
              <a:t>) with the </a:t>
            </a:r>
            <a:r>
              <a:rPr lang="en-US">
                <a:latin typeface="Courier New"/>
              </a:rPr>
              <a:t>PrivateKey</a:t>
            </a:r>
            <a:r>
              <a:rPr lang="en-US"/>
              <a:t> to use to sign the document</a:t>
            </a:r>
          </a:p>
          <a:p>
            <a:pPr lvl="0"/>
            <a:r>
              <a:rPr lang="en-US"/>
              <a:t>pass the data in via </a:t>
            </a:r>
            <a:r>
              <a:rPr lang="en-US">
                <a:latin typeface="Courier New"/>
              </a:rPr>
              <a:t>update</a:t>
            </a:r>
            <a:r>
              <a:rPr lang="en-US"/>
              <a:t> (repeatedly if necessary)</a:t>
            </a:r>
          </a:p>
          <a:p>
            <a:pPr lvl="0"/>
            <a:r>
              <a:rPr lang="en-US"/>
              <a:t>when finished, call </a:t>
            </a:r>
            <a:r>
              <a:rPr lang="en-US">
                <a:latin typeface="Courier New"/>
              </a:rPr>
              <a:t>sign</a:t>
            </a:r>
          </a:p>
          <a:p>
            <a:pPr lvl="0"/>
            <a:r>
              <a:rPr lang="en-US"/>
              <a:t>the return from </a:t>
            </a:r>
            <a:r>
              <a:rPr lang="en-US">
                <a:latin typeface="Courier New"/>
              </a:rPr>
              <a:t>sign</a:t>
            </a:r>
            <a:r>
              <a:rPr lang="en-US"/>
              <a:t> is the digital signature</a:t>
            </a:r>
          </a:p>
        </p:txBody>
      </p:sp>
    </p:spTree>
  </p:cSld>
  <p:clrMapOvr>
    <a:masterClrMapping/>
  </p:clrMapOvr>
</p:sld>
</file>

<file path=ppt/slides/slide8.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Java and Cryptography</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Doing crypto on the JVM</a:t>
            </a:r>
            <a:endParaRPr lang="en-US" smtClean="0"/>
          </a:p>
        </p:txBody>
      </p:sp>
    </p:spTree>
  </p:cSld>
  <p:clrMapOvr>
    <a:masterClrMapping/>
  </p:clrMapOvr>
</p:sld>
</file>

<file path=ppt/slides/slide80.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Digital Signatures</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Signing a document</a:t>
            </a:r>
          </a:p>
        </p:txBody>
      </p:sp>
      <p:sp>
        <p:nvSpPr>
          <p:cNvPr name="TextBox 4" id="4"/>
          <p:cNvSpPr txBox="true"/>
          <p:nvPr/>
        </p:nvSpPr>
        <p:spPr>
          <a:xfrm>
            <a:off x="457200" y="2058214"/>
            <a:ext cx="8229600" cy="1087249"/>
          </a:xfrm>
          <a:prstGeom prst="rect">
            <a:avLst/>
          </a:prstGeom>
          <a:solidFill>
            <a:srgbClr val="000000"/>
          </a:solidFill>
        </p:spPr>
        <p:txBody>
          <a:bodyPr anchor="t" rtlCol="false">
            <a:spAutoFit/>
          </a:bodyPr>
          <a:lstStyle/>
          <a:p>
            <a:pPr fontAlgn="t"/>
            <a:r>
              <a:rPr lang="en-US" sz="1400" b="false">
                <a:solidFill>
                  <a:srgbClr val="FFFFFF"/>
                </a:solidFill>
                <a:latin typeface="Consolas"/>
              </a:rPr>
              <a:t>        Signature privateSignature = Signature.getInstance("SHA256withRSA");
        privateSignature.initSign(privateKey);
        privateSignature.update(cleartext);
        byte[] signature = privateSignature.sign();</a:t>
            </a:r>
          </a:p>
        </p:txBody>
      </p:sp>
    </p:spTree>
  </p:cSld>
  <p:clrMapOvr>
    <a:masterClrMapping/>
  </p:clrMapOvr>
</p:sld>
</file>

<file path=ppt/slides/slide8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Digital Signatures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Verifying a document</a:t>
            </a:r>
          </a:p>
          <a:p>
            <a:pPr lvl="0"/>
            <a:r>
              <a:rPr lang="en-US"/>
              <a:t>get a </a:t>
            </a:r>
            <a:r>
              <a:rPr lang="en-US">
                <a:latin typeface="Courier New"/>
              </a:rPr>
              <a:t>Signature</a:t>
            </a:r>
            <a:r>
              <a:rPr lang="en-US"/>
              <a:t> instance via </a:t>
            </a:r>
            <a:r>
              <a:rPr lang="en-US">
                <a:latin typeface="Courier New"/>
              </a:rPr>
              <a:t>getInstance()</a:t>
            </a:r>
            <a:r>
              <a:rPr lang="en-US"/>
              <a:t>, passing in algorithm</a:t>
            </a:r>
          </a:p>
          <a:p>
            <a:pPr lvl="0"/>
            <a:r>
              <a:rPr lang="en-US"/>
              <a:t>initialize verification (</a:t>
            </a:r>
            <a:r>
              <a:rPr lang="en-US">
                <a:latin typeface="Courier New"/>
              </a:rPr>
              <a:t>initVerify</a:t>
            </a:r>
            <a:r>
              <a:rPr lang="en-US"/>
              <a:t>) with the </a:t>
            </a:r>
            <a:r>
              <a:rPr lang="en-US">
                <a:latin typeface="Courier New"/>
              </a:rPr>
              <a:t>PublicKey</a:t>
            </a:r>
            <a:r>
              <a:rPr lang="en-US"/>
              <a:t> of the pair</a:t>
            </a:r>
          </a:p>
          <a:p>
            <a:pPr lvl="0"/>
            <a:r>
              <a:rPr lang="en-US"/>
              <a:t>pass the document in via </a:t>
            </a:r>
            <a:r>
              <a:rPr lang="en-US">
                <a:latin typeface="Courier New"/>
              </a:rPr>
              <a:t>update</a:t>
            </a:r>
            <a:r>
              <a:rPr lang="en-US"/>
              <a:t> (repeatedly)</a:t>
            </a:r>
          </a:p>
          <a:p>
            <a:pPr lvl="0"/>
            <a:r>
              <a:rPr lang="en-US"/>
              <a:t>when finished, call </a:t>
            </a:r>
            <a:r>
              <a:rPr lang="en-US">
                <a:latin typeface="Courier New"/>
              </a:rPr>
              <a:t>verify</a:t>
            </a:r>
            <a:r>
              <a:rPr lang="en-US"/>
              <a:t> passing in signature</a:t>
            </a:r>
          </a:p>
          <a:p>
            <a:pPr lvl="0"/>
            <a:r>
              <a:rPr lang="en-US"/>
              <a:t>if true, passed! If false, tampering detected!</a:t>
            </a:r>
          </a:p>
        </p:txBody>
      </p:sp>
    </p:spTree>
  </p:cSld>
  <p:clrMapOvr>
    <a:masterClrMapping/>
  </p:clrMapOvr>
</p:sld>
</file>

<file path=ppt/slides/slide8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JVM Digital Signatures</a:t>
            </a:r>
            <a:endParaRPr lang="en-US" smtClean="0"/>
          </a:p>
        </p:txBody>
      </p:sp>
      <p:sp>
        <p:nvSpPr>
          <p:cNvPr name="TextBox 3" id="3"/>
          <p:cNvSpPr txBox="true"/>
          <p:nvPr/>
        </p:nvSpPr>
        <p:spPr>
          <a:xfrm>
            <a:off x="457200" y="1608138"/>
            <a:ext cx="8229600" cy="450076"/>
          </a:xfrm>
          <a:prstGeom prst="rect">
            <a:avLst/>
          </a:prstGeom>
        </p:spPr>
        <p:txBody>
          <a:bodyPr anchor="t" rtlCol="false"/>
          <a:lstStyle/>
          <a:p>
            <a:pPr fontAlgn="t"/>
            <a:r>
              <a:rPr lang="en-US"/>
              <a:t>Verifying a document</a:t>
            </a:r>
          </a:p>
        </p:txBody>
      </p:sp>
      <p:sp>
        <p:nvSpPr>
          <p:cNvPr name="TextBox 4" id="4"/>
          <p:cNvSpPr txBox="true"/>
          <p:nvPr/>
        </p:nvSpPr>
        <p:spPr>
          <a:xfrm>
            <a:off x="457200" y="2058214"/>
            <a:ext cx="8229600" cy="2277328"/>
          </a:xfrm>
          <a:prstGeom prst="rect">
            <a:avLst/>
          </a:prstGeom>
          <a:solidFill>
            <a:srgbClr val="000000"/>
          </a:solidFill>
        </p:spPr>
        <p:txBody>
          <a:bodyPr anchor="t" rtlCol="false">
            <a:spAutoFit/>
          </a:bodyPr>
          <a:lstStyle/>
          <a:p>
            <a:pPr fontAlgn="t"/>
            <a:r>
              <a:rPr lang="en-US" sz="1400" b="false">
                <a:solidFill>
                  <a:srgbClr val="FFFFFF"/>
                </a:solidFill>
                <a:latin typeface="Consolas"/>
              </a:rPr>
              <a:t>        Signature publicSignature = Signature.getInstance("SHA256withRSA");
        publicSignature.initVerify(publicKey);
        publicSignature.update(cleartext);
        if (publicSignature.verify(signatureBytes)) {
            System.out.println("Verified!");
        }
        else {
            System.out.println("NO MATCH");
        }</a:t>
            </a:r>
          </a:p>
        </p:txBody>
      </p:sp>
    </p:spTree>
  </p:cSld>
  <p:clrMapOvr>
    <a:masterClrMapping/>
  </p:clrMapOvr>
</p:sld>
</file>

<file path=ppt/slides/slide8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Summary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 has rich support for cryptography and security</a:t>
            </a:r>
          </a:p>
        </p:txBody>
      </p:sp>
    </p:spTree>
  </p:cSld>
  <p:clrMapOvr>
    <a:masterClrMapping/>
  </p:clrMapOvr>
</p:sld>
</file>

<file path=ppt/slides/slide8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Resources</a:t>
            </a:r>
            <a:endParaRPr lang="en-US" smtClean="0"/>
          </a:p>
        </p:txBody>
      </p:sp>
      <p:sp xmlns:r="http://schemas.openxmlformats.org/officeDocument/2006/relationships">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Where to go to go get more</a:t>
            </a:r>
            <a:endParaRPr lang="en-US" smtClean="0"/>
          </a:p>
        </p:txBody>
      </p:sp>
    </p:spTree>
  </p:cSld>
  <p:clrMapOvr>
    <a:masterClrMapping/>
  </p:clrMapOvr>
</p:sld>
</file>

<file path=ppt/slides/slide85.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Resources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Books</a:t>
            </a:r>
          </a:p>
          <a:p>
            <a:pPr lvl="0"/>
            <a:r>
              <a:rPr lang="en-US" i="true"/>
              <a:t>The Code Book</a:t>
            </a:r>
            <a:r>
              <a:rPr lang="en-US"/>
              <a:t> (Singh; Anchor, 2000)</a:t>
            </a:r>
          </a:p>
          <a:p>
            <a:pPr lvl="1"/>
            <a:r>
              <a:rPr lang="en-US" i="true"/>
              <a:t>A history of encryption with surprisingly consumable detail</a:t>
            </a:r>
          </a:p>
          <a:p>
            <a:pPr lvl="0"/>
            <a:r>
              <a:rPr lang="en-US" i="true"/>
              <a:t>Applied Cryptography</a:t>
            </a:r>
            <a:r>
              <a:rPr lang="en-US"/>
              <a:t>, 2nd Ed (Schneier; TBS, 1995)</a:t>
            </a:r>
          </a:p>
          <a:p>
            <a:pPr lvl="1"/>
            <a:r>
              <a:rPr lang="en-US" i="true"/>
              <a:t>Old, but comprehensive book on cryptography and related subjects</a:t>
            </a:r>
          </a:p>
          <a:p>
            <a:pPr lvl="1"/>
            <a:r>
              <a:rPr lang="en-US" i="true"/>
              <a:t>**NOTE**</a:t>
            </a:r>
            <a:r>
              <a:rPr lang="en-US"/>
              <a:t>: </a:t>
            </a:r>
            <a:r>
              <a:rPr lang="en-US" i="true"/>
              <a:t>This book was at one point subject to export constraints</a:t>
            </a:r>
          </a:p>
          <a:p>
            <a:pPr lvl="0"/>
            <a:r>
              <a:rPr lang="en-US" i="true"/>
              <a:t>Practical Cryptography</a:t>
            </a:r>
            <a:r>
              <a:rPr lang="en-US"/>
              <a:t> (Schneier; Wiley, 2003)</a:t>
            </a:r>
          </a:p>
          <a:p>
            <a:pPr lvl="1"/>
            <a:r>
              <a:rPr lang="en-US" i="true"/>
              <a:t>Schneier's</a:t>
            </a:r>
            <a:r>
              <a:rPr lang="en-US"/>
              <a:t> mea culpa </a:t>
            </a:r>
            <a:r>
              <a:rPr lang="en-US" i="true"/>
              <a:t>after Applied Cryptography was published</a:t>
            </a:r>
          </a:p>
        </p:txBody>
      </p:sp>
    </p:spTree>
  </p:cSld>
  <p:clrMapOvr>
    <a:masterClrMapping/>
  </p:clrMapOvr>
</p:sld>
</file>

<file path=ppt/slides/slide8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Resources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Websites</a:t>
            </a:r>
          </a:p>
          <a:p>
            <a:pPr lvl="0"/>
            <a:r>
              <a:rPr lang="en-US"/>
              <a:t>Practical Cryptography</a:t>
            </a:r>
          </a:p>
          <a:p>
            <a:pPr lvl="1"/>
            <a:r>
              <a:rPr lang="en-US"/>
              <a:t>http://practicalcryptography.com/</a:t>
            </a:r>
          </a:p>
          <a:p>
            <a:pPr lvl="0"/>
            <a:r>
              <a:rPr lang="en-US"/>
              <a:t>An Overview of Cryptography</a:t>
            </a:r>
          </a:p>
          <a:p>
            <a:pPr lvl="1"/>
            <a:r>
              <a:rPr lang="en-US"/>
              <a:t>https://www.garykessler.net/library/crypto.html</a:t>
            </a:r>
          </a:p>
        </p:txBody>
      </p:sp>
    </p:spTree>
  </p:cSld>
  <p:clrMapOvr>
    <a:masterClrMapping/>
  </p:clrMapOvr>
</p:sld>
</file>

<file path=ppt/slides/slide87.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Credentials</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Who is this guy?</a:t>
            </a:r>
          </a:p>
          <a:p>
            <a:pPr lvl="0"/>
            <a:r>
              <a:rPr lang="en-US"/>
              <a:t>Architect, Engineering Manager/Leader, "force multiplier"</a:t>
            </a:r>
          </a:p>
          <a:p>
            <a:pPr lvl="1"/>
            <a:r>
              <a:rPr lang="en-US"/>
              <a:t>http://www.newardassociates.com</a:t>
            </a:r>
          </a:p>
          <a:p>
            <a:pPr lvl="1"/>
            <a:r>
              <a:rPr lang="en-US"/>
              <a:t>http://blogs.newardassociates.com</a:t>
            </a:r>
          </a:p>
          <a:p>
            <a:pPr lvl="0"/>
            <a:r>
              <a:rPr lang="en-US"/>
              <a:t>Sr Distinguished Engineer, Capital One</a:t>
            </a:r>
          </a:p>
          <a:p>
            <a:pPr lvl="0"/>
            <a:r>
              <a:rPr lang="en-US"/>
              <a:t>Educative (http://educative.io) Author</a:t>
            </a:r>
          </a:p>
          <a:p>
            <a:pPr lvl="1"/>
            <a:r>
              <a:rPr lang="en-US" i="true"/>
              <a:t>Performance Management for Engineering Managers</a:t>
            </a:r>
          </a:p>
          <a:p>
            <a:pPr lvl="0"/>
            <a:r>
              <a:rPr lang="en-US"/>
              <a:t>Books</a:t>
            </a:r>
          </a:p>
          <a:p>
            <a:pPr lvl="1"/>
            <a:r>
              <a:rPr lang="en-US" i="true"/>
              <a:t>Developer Relations Activity Patterns</a:t>
            </a:r>
            <a:r>
              <a:rPr lang="en-US"/>
              <a:t> (w/Woodruff, et al; APress, forthcoming)</a:t>
            </a:r>
          </a:p>
          <a:p>
            <a:pPr lvl="1"/>
            <a:r>
              <a:rPr lang="en-US" i="true"/>
              <a:t>Professional F# 2.0</a:t>
            </a:r>
            <a:r>
              <a:rPr lang="en-US"/>
              <a:t> (w/Erickson, et al; Wrox, 2010)</a:t>
            </a:r>
          </a:p>
          <a:p>
            <a:pPr lvl="1"/>
            <a:r>
              <a:rPr lang="en-US" i="true"/>
              <a:t>Effective Enterprise Java</a:t>
            </a:r>
            <a:r>
              <a:rPr lang="en-US"/>
              <a:t> (Addison-Wesley, 2004)</a:t>
            </a:r>
          </a:p>
          <a:p>
            <a:pPr lvl="1"/>
            <a:r>
              <a:rPr lang="en-US" i="true"/>
              <a:t>SSCLI Essentials</a:t>
            </a:r>
            <a:r>
              <a:rPr lang="en-US"/>
              <a:t> (w/Stutz, et al; OReilly, 2003)</a:t>
            </a:r>
          </a:p>
          <a:p>
            <a:pPr lvl="1"/>
            <a:r>
              <a:rPr lang="en-US" i="true"/>
              <a:t>Server-Based Java Programming</a:t>
            </a:r>
            <a:r>
              <a:rPr lang="en-US"/>
              <a:t> (Manning, 2000)</a:t>
            </a:r>
          </a:p>
        </p:txBody>
      </p:sp>
    </p:spTree>
  </p:cSld>
  <p:clrMapOvr>
    <a:masterClrMapping/>
  </p:clrMapOvr>
</p:sld>
</file>

<file path=ppt/slides/slide9.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xmlns:r="http://schemas.openxmlformats.org/officeDocument/2006/relationships">
        <p:nvSpPr>
          <p:cNvPr id="2" name="Title 1"/>
          <p:cNvSpPr>
            <a:spLocks noGrp="1"/>
          </p:cNvSpPr>
          <p:nvPr>
            <p:ph type="title"/>
          </p:nvPr>
        </p:nvSpPr>
        <p:spPr/>
        <p:txBody>
          <a:bodyPr/>
          <a:lstStyle/>
          <a:p>
            <a:r>
              <a:rPr lang="en-US"/>
              <a:t>Java and Cryptography</a:t>
            </a:r>
            <a:endParaRPr lang="en-US" smtClean="0"/>
          </a:p>
        </p:txBody>
      </p:sp>
      <p:sp xmlns:r="http://schemas.openxmlformats.org/officeDocument/2006/relationships">
        <p:nvSpPr>
          <p:cNvPr id="3" name="Content Placeholder 2"/>
          <p:cNvSpPr>
            <a:spLocks noGrp="1"/>
          </p:cNvSpPr>
          <p:nvPr>
            <p:ph idx="1"/>
          </p:nvPr>
        </p:nvSpPr>
        <p:spPr/>
        <p:txBody>
          <a:bodyPr/>
          <a:lstStyle/>
          <a:p>
            <a:pPr lvl="0">
              <a:buNone/>
            </a:pPr>
            <a:r>
              <a:rPr lang="en-US" b="true"/>
              <a:t>Java Crypto 101</a:t>
            </a:r>
          </a:p>
          <a:p>
            <a:pPr lvl="0"/>
            <a:r>
              <a:rPr lang="en-US"/>
              <a:t>Java has long had a rich security footprint</a:t>
            </a:r>
          </a:p>
          <a:p>
            <a:pPr lvl="0"/>
            <a:r>
              <a:rPr lang="en-US"/>
              <a:t>JDK 1.1 introduced "Java Cryptography Extensions" (JCE)</a:t>
            </a:r>
          </a:p>
          <a:p>
            <a:pPr lvl="0"/>
            <a:r>
              <a:rPr lang="en-US"/>
              <a:t>JDK 1.2 and later refined and improved with each release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Copyright (c) 2025 Ted Neward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creator>Ted Neward
Neward &amp; Associates</dc:creator>
  <dc:description>In a world where nefarious individuals seek to do nefarious things to people, keeping one's private data secure and unblemished becomes a top priority. Often, this falls to developers to implement functionality that ensures that data can only be seen by those whom we desire to see it, as well as to ensure that the data is not tampered with by those same nefarious individuals for nefarious purposes. ("Nefarious" is such a fun word, isn't it?)
In this talk, we will explore the world of cryptography ("secret writing") and how it can provide significant aid in keeping secrets. Symmetric and asymmetric-key cryptography, hashing functions, message digests, we'll cover them all in high-level concepts (no PhD in maths required!), then show how the JVM provides code libraries to make it easier for developers to implement secure functionality.
</dc:description>
  <cp:keywords>API, Java</cp:keywords>
  <dcterms:modified xsi:type="dcterms:W3CDTF">2011-08-01T06:04:30Z</dcterms:modified>
  <cp:revision>1</cp:revision>
  <dc:subject>API, Java</dc:subject>
  <dc:title>Busy Java Developer's Guide to Cryptography</dc:title>
</cp:coreProperties>
</file>