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25" Target="slides/slide20.xml" Type="http://schemas.openxmlformats.org/officeDocument/2006/relationships/slide"/><Relationship Id="rId26" Target="slides/slide21.xml" Type="http://schemas.openxmlformats.org/officeDocument/2006/relationships/slide"/><Relationship Id="rId27" Target="slides/slide22.xml" Type="http://schemas.openxmlformats.org/officeDocument/2006/relationships/slide"/><Relationship Id="rId28" Target="slides/slide23.xml" Type="http://schemas.openxmlformats.org/officeDocument/2006/relationships/slide"/><Relationship Id="rId29" Target="slides/slide24.xml" Type="http://schemas.openxmlformats.org/officeDocument/2006/relationships/slide"/><Relationship Id="rId3" Target="viewProps.xml" Type="http://schemas.openxmlformats.org/officeDocument/2006/relationships/viewProps"/><Relationship Id="rId30" Target="slides/slide25.xml" Type="http://schemas.openxmlformats.org/officeDocument/2006/relationships/slide"/><Relationship Id="rId31" Target="slides/slide26.xml" Type="http://schemas.openxmlformats.org/officeDocument/2006/relationships/slide"/><Relationship Id="rId32" Target="slides/slide27.xml" Type="http://schemas.openxmlformats.org/officeDocument/2006/relationships/slide"/><Relationship Id="rId33" Target="slides/slide28.xml" Type="http://schemas.openxmlformats.org/officeDocument/2006/relationships/slide"/><Relationship Id="rId34" Target="slides/slide29.xml" Type="http://schemas.openxmlformats.org/officeDocument/2006/relationships/slide"/><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10.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4.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9.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1.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2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Java Developer's Guide</a:t>
            </a:r>
          </a:p>
          <a:p>
            <a:r>
              <a:rPr lang="en-US"/>
              <a:t>to JVM Bytecode</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JVMIS Design Principles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What drives the look-and-feel of JVM bytecode</a:t>
            </a:r>
            <a:endParaRPr lang="en-US" smtClean="0"/>
          </a:p>
        </p:txBody>
      </p:sp>
    </p:spTree>
  </p:cSld>
  <p:clrMapOvr>
    <a:masterClrMapping/>
  </p:clrMapOvr>
</p:sld>
</file>

<file path=ppt/slides/slide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JVMIS Design Principles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Smallest atom of code: class</a:t>
            </a:r>
          </a:p>
          <a:p>
            <a:pPr lvl="0"/>
            <a:r>
              <a:rPr lang="en-US"/>
              <a:t>Dynamically loaded, linked at runtime</a:t>
            </a:r>
          </a:p>
          <a:p>
            <a:pPr lvl="0"/>
            <a:r>
              <a:rPr lang="en-US"/>
              <a:t>Loaded via cooperating collection of ClassLoaders</a:t>
            </a:r>
          </a:p>
          <a:p>
            <a:pPr lvl="0"/>
            <a:r>
              <a:rPr lang="en-US"/>
              <a:t>Verified at load-time</a:t>
            </a:r>
          </a:p>
        </p:txBody>
      </p:sp>
    </p:spTree>
  </p:cSld>
  <p:clrMapOvr>
    <a:masterClrMapping/>
  </p:clrMapOvr>
</p:sld>
</file>

<file path=ppt/slides/slide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JVMIS Design Principles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Stack-based, no registers</a:t>
            </a:r>
          </a:p>
          <a:p>
            <a:pPr lvl="0"/>
            <a:r>
              <a:rPr lang="en-US"/>
              <a:t>All operations produce/consume stack elements</a:t>
            </a:r>
          </a:p>
          <a:p>
            <a:pPr lvl="0"/>
            <a:r>
              <a:rPr lang="en-US"/>
              <a:t>Locals, incoming parameters, live on stack</a:t>
            </a:r>
          </a:p>
          <a:p>
            <a:pPr lvl="0"/>
            <a:r>
              <a:rPr lang="en-US"/>
              <a:t>Stack slots are 32 bits wide (longs/doubles == 2 slots)</a:t>
            </a:r>
          </a:p>
          <a:p>
            <a:pPr lvl="0"/>
            <a:r>
              <a:rPr lang="en-US"/>
              <a:t>May or may not use real stack if JITted</a:t>
            </a:r>
          </a:p>
        </p:txBody>
      </p:sp>
    </p:spTree>
  </p:cSld>
  <p:clrMapOvr>
    <a:masterClrMapping/>
  </p:clrMapOvr>
</p:sld>
</file>

<file path=ppt/slides/slide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JVMIS Design Principles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Names are fully-qualified class names</a:t>
            </a:r>
          </a:p>
          <a:p>
            <a:pPr lvl="0"/>
            <a:r>
              <a:rPr lang="en-US"/>
              <a:t>"native" name format looks a bit different</a:t>
            </a:r>
          </a:p>
          <a:p>
            <a:pPr lvl="0"/>
            <a:r>
              <a:rPr lang="en-US"/>
              <a:t>primitives have single-letter codes (I, J, V, ...)</a:t>
            </a:r>
          </a:p>
          <a:p>
            <a:pPr lvl="0"/>
            <a:r>
              <a:rPr lang="en-US"/>
              <a:t>classes are "Ljava/lang/String;" format</a:t>
            </a:r>
          </a:p>
          <a:p>
            <a:pPr lvl="0"/>
            <a:r>
              <a:rPr lang="en-US"/>
              <a:t>array typenames are "[type;", with one "[" per dimension</a:t>
            </a:r>
          </a:p>
          <a:p>
            <a:pPr lvl="0"/>
            <a:r>
              <a:rPr lang="en-US"/>
              <a:t>"$" often used for synthesized class/field/method names</a:t>
            </a:r>
          </a:p>
        </p:txBody>
      </p:sp>
    </p:spTree>
  </p:cSld>
  <p:clrMapOvr>
    <a:masterClrMapping/>
  </p:clrMapOvr>
</p:sld>
</file>

<file path=ppt/slides/slide1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JVMIS Opcodes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Organized loosely by function</a:t>
            </a:r>
            <a:endParaRPr lang="en-US" smtClean="0"/>
          </a:p>
        </p:txBody>
      </p:sp>
    </p:spTree>
  </p:cSld>
  <p:clrMapOvr>
    <a:masterClrMapping/>
  </p:clrMapOvr>
</p:sld>
</file>

<file path=ppt/slides/slide1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JVM Instruction Set</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Stack manipulation</a:t>
            </a:r>
          </a:p>
          <a:p>
            <a:pPr lvl="0"/>
            <a:r>
              <a:rPr lang="en-US">
                <a:latin typeface="Courier New"/>
              </a:rPr>
              <a:t>dup</a:t>
            </a:r>
            <a:r>
              <a:rPr lang="en-US"/>
              <a:t>, </a:t>
            </a:r>
            <a:r>
              <a:rPr lang="en-US">
                <a:latin typeface="Courier New"/>
              </a:rPr>
              <a:t>dup2</a:t>
            </a:r>
            <a:r>
              <a:rPr lang="en-US"/>
              <a:t>: Duplicate top element of stack (pop, push, push)</a:t>
            </a:r>
          </a:p>
          <a:p>
            <a:pPr lvl="0"/>
            <a:r>
              <a:rPr lang="en-US">
                <a:latin typeface="Courier New"/>
              </a:rPr>
              <a:t>pop</a:t>
            </a:r>
            <a:r>
              <a:rPr lang="en-US"/>
              <a:t>, </a:t>
            </a:r>
            <a:r>
              <a:rPr lang="en-US">
                <a:latin typeface="Courier New"/>
              </a:rPr>
              <a:t>pop2</a:t>
            </a:r>
            <a:r>
              <a:rPr lang="en-US"/>
              <a:t>: Remove top element of stack</a:t>
            </a:r>
          </a:p>
          <a:p>
            <a:pPr lvl="0"/>
            <a:r>
              <a:rPr lang="en-US"/>
              <a:t>Push constant value onto stack</a:t>
            </a:r>
          </a:p>
          <a:p>
            <a:pPr lvl="1"/>
            <a:r>
              <a:rPr lang="en-US">
                <a:latin typeface="Courier New"/>
              </a:rPr>
              <a:t>aconst_null</a:t>
            </a:r>
          </a:p>
          <a:p>
            <a:pPr lvl="1"/>
            <a:r>
              <a:rPr lang="en-US">
                <a:latin typeface="Courier New"/>
              </a:rPr>
              <a:t>bipush</a:t>
            </a:r>
            <a:r>
              <a:rPr lang="en-US"/>
              <a:t> (-128 to 127), </a:t>
            </a:r>
            <a:r>
              <a:rPr lang="en-US">
                <a:latin typeface="Courier New"/>
              </a:rPr>
              <a:t>sipush</a:t>
            </a:r>
            <a:r>
              <a:rPr lang="en-US"/>
              <a:t> (-32k to 32k)</a:t>
            </a:r>
          </a:p>
          <a:p>
            <a:pPr lvl="1"/>
            <a:r>
              <a:rPr lang="en-US">
                <a:latin typeface="Courier New"/>
              </a:rPr>
              <a:t>dconst_N</a:t>
            </a:r>
            <a:r>
              <a:rPr lang="en-US"/>
              <a:t>, </a:t>
            </a:r>
            <a:r>
              <a:rPr lang="en-US">
                <a:latin typeface="Courier New"/>
              </a:rPr>
              <a:t>fconst_N</a:t>
            </a:r>
            <a:r>
              <a:rPr lang="en-US"/>
              <a:t>, </a:t>
            </a:r>
            <a:r>
              <a:rPr lang="en-US">
                <a:latin typeface="Courier New"/>
              </a:rPr>
              <a:t>iconst_N</a:t>
            </a:r>
            <a:r>
              <a:rPr lang="en-US"/>
              <a:t>, </a:t>
            </a:r>
            <a:r>
              <a:rPr lang="en-US">
                <a:latin typeface="Courier New"/>
              </a:rPr>
              <a:t>lconst_N</a:t>
            </a:r>
            <a:r>
              <a:rPr lang="en-US"/>
              <a:t>, </a:t>
            </a:r>
            <a:r>
              <a:rPr lang="en-US">
                <a:latin typeface="Courier New"/>
              </a:rPr>
              <a:t>ldc X</a:t>
            </a:r>
            <a:r>
              <a:rPr lang="en-US"/>
              <a:t>, </a:t>
            </a:r>
            <a:r>
              <a:rPr lang="en-US">
                <a:latin typeface="Courier New"/>
              </a:rPr>
              <a:t>ldc2_w X</a:t>
            </a:r>
          </a:p>
          <a:p>
            <a:pPr lvl="0"/>
            <a:r>
              <a:rPr lang="en-US"/>
              <a:t>Local load: Push content of local var onto stack</a:t>
            </a:r>
          </a:p>
          <a:p>
            <a:pPr lvl="1"/>
            <a:r>
              <a:rPr lang="en-US">
                <a:latin typeface="Courier New"/>
              </a:rPr>
              <a:t>aload</a:t>
            </a:r>
            <a:r>
              <a:rPr lang="en-US"/>
              <a:t>, </a:t>
            </a:r>
            <a:r>
              <a:rPr lang="en-US">
                <a:latin typeface="Courier New"/>
              </a:rPr>
              <a:t>iload</a:t>
            </a:r>
            <a:r>
              <a:rPr lang="en-US"/>
              <a:t>, ...: one for each data type (a, d, f, i, l)</a:t>
            </a:r>
          </a:p>
          <a:p>
            <a:pPr lvl="0"/>
            <a:r>
              <a:rPr lang="en-US"/>
              <a:t>Local store: Pop top element of stack into local var</a:t>
            </a:r>
          </a:p>
          <a:p>
            <a:pPr lvl="1"/>
            <a:r>
              <a:rPr lang="en-US">
                <a:latin typeface="Courier New"/>
              </a:rPr>
              <a:t>astore</a:t>
            </a:r>
            <a:r>
              <a:rPr lang="en-US"/>
              <a:t>, </a:t>
            </a:r>
            <a:r>
              <a:rPr lang="en-US">
                <a:latin typeface="Courier New"/>
              </a:rPr>
              <a:t>istore</a:t>
            </a:r>
            <a:r>
              <a:rPr lang="en-US"/>
              <a:t>, ...: one for each data type (a, d, f, i, l)</a:t>
            </a:r>
          </a:p>
        </p:txBody>
      </p:sp>
    </p:spTree>
  </p:cSld>
  <p:clrMapOvr>
    <a:masterClrMapping/>
  </p:clrMapOvr>
</p:sld>
</file>

<file path=ppt/slides/slide1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JVM Instruction Set</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Arithmetic operations</a:t>
            </a:r>
          </a:p>
          <a:p>
            <a:pPr lvl="0"/>
            <a:r>
              <a:rPr lang="en-US"/>
              <a:t>Data conversion: convert TOS to different type</a:t>
            </a:r>
          </a:p>
          <a:p>
            <a:pPr lvl="1"/>
            <a:r>
              <a:rPr lang="en-US"/>
              <a:t>X-</a:t>
            </a:r>
            <a:r>
              <a:rPr lang="en-US">
                <a:latin typeface="Courier New"/>
              </a:rPr>
              <a:t>2</a:t>
            </a:r>
            <a:r>
              <a:rPr lang="en-US"/>
              <a:t>-Y opcode naming convention</a:t>
            </a:r>
          </a:p>
          <a:p>
            <a:pPr lvl="1"/>
            <a:r>
              <a:rPr lang="en-US">
                <a:latin typeface="Courier New"/>
              </a:rPr>
              <a:t>d2f</a:t>
            </a:r>
            <a:r>
              <a:rPr lang="en-US"/>
              <a:t>, </a:t>
            </a:r>
            <a:r>
              <a:rPr lang="en-US">
                <a:latin typeface="Courier New"/>
              </a:rPr>
              <a:t>d2i</a:t>
            </a:r>
            <a:r>
              <a:rPr lang="en-US"/>
              <a:t>, </a:t>
            </a:r>
            <a:r>
              <a:rPr lang="en-US">
                <a:latin typeface="Courier New"/>
              </a:rPr>
              <a:t>d2l</a:t>
            </a:r>
            <a:r>
              <a:rPr lang="en-US"/>
              <a:t>, </a:t>
            </a:r>
            <a:r>
              <a:rPr lang="en-US">
                <a:latin typeface="Courier New"/>
              </a:rPr>
              <a:t>f2d</a:t>
            </a:r>
            <a:r>
              <a:rPr lang="en-US"/>
              <a:t>, </a:t>
            </a:r>
            <a:r>
              <a:rPr lang="en-US">
                <a:latin typeface="Courier New"/>
              </a:rPr>
              <a:t>f2i</a:t>
            </a:r>
            <a:r>
              <a:rPr lang="en-US"/>
              <a:t>, </a:t>
            </a:r>
            <a:r>
              <a:rPr lang="en-US">
                <a:latin typeface="Courier New"/>
              </a:rPr>
              <a:t>f2l</a:t>
            </a:r>
            <a:r>
              <a:rPr lang="en-US"/>
              <a:t>, ...</a:t>
            </a:r>
          </a:p>
          <a:p>
            <a:pPr lvl="0"/>
            <a:r>
              <a:rPr lang="en-US"/>
              <a:t>t</a:t>
            </a:r>
            <a:r>
              <a:rPr lang="en-US">
                <a:latin typeface="Courier New"/>
              </a:rPr>
              <a:t>add</a:t>
            </a:r>
            <a:r>
              <a:rPr lang="en-US"/>
              <a:t>, t</a:t>
            </a:r>
            <a:r>
              <a:rPr lang="en-US">
                <a:latin typeface="Courier New"/>
              </a:rPr>
              <a:t>rem</a:t>
            </a:r>
            <a:r>
              <a:rPr lang="en-US"/>
              <a:t>, t</a:t>
            </a:r>
            <a:r>
              <a:rPr lang="en-US">
                <a:latin typeface="Courier New"/>
              </a:rPr>
              <a:t>sub</a:t>
            </a:r>
            <a:r>
              <a:rPr lang="en-US"/>
              <a:t>, t</a:t>
            </a:r>
            <a:r>
              <a:rPr lang="en-US">
                <a:latin typeface="Courier New"/>
              </a:rPr>
              <a:t>mul</a:t>
            </a:r>
            <a:r>
              <a:rPr lang="en-US"/>
              <a:t>, t</a:t>
            </a:r>
            <a:r>
              <a:rPr lang="en-US">
                <a:latin typeface="Courier New"/>
              </a:rPr>
              <a:t>div</a:t>
            </a:r>
            <a:r>
              <a:rPr lang="en-US"/>
              <a:t>: + % - * / for all types t (d, f, i, l)</a:t>
            </a:r>
          </a:p>
          <a:p>
            <a:pPr lvl="0"/>
            <a:r>
              <a:rPr lang="en-US">
                <a:latin typeface="Courier New"/>
              </a:rPr>
              <a:t>iand</a:t>
            </a:r>
            <a:r>
              <a:rPr lang="en-US"/>
              <a:t>, </a:t>
            </a:r>
            <a:r>
              <a:rPr lang="en-US">
                <a:latin typeface="Courier New"/>
              </a:rPr>
              <a:t>ior</a:t>
            </a:r>
            <a:r>
              <a:rPr lang="en-US"/>
              <a:t>, </a:t>
            </a:r>
            <a:r>
              <a:rPr lang="en-US">
                <a:latin typeface="Courier New"/>
              </a:rPr>
              <a:t>ishl</a:t>
            </a:r>
            <a:r>
              <a:rPr lang="en-US"/>
              <a:t>, </a:t>
            </a:r>
            <a:r>
              <a:rPr lang="en-US">
                <a:latin typeface="Courier New"/>
              </a:rPr>
              <a:t>ishr</a:t>
            </a:r>
            <a:r>
              <a:rPr lang="en-US"/>
              <a:t>, </a:t>
            </a:r>
            <a:r>
              <a:rPr lang="en-US">
                <a:latin typeface="Courier New"/>
              </a:rPr>
              <a:t>ixor</a:t>
            </a:r>
            <a:r>
              <a:rPr lang="en-US"/>
              <a:t>, ...: bitwise operations (int)</a:t>
            </a:r>
          </a:p>
          <a:p>
            <a:pPr lvl="0"/>
            <a:r>
              <a:rPr lang="en-US">
                <a:latin typeface="Courier New"/>
              </a:rPr>
              <a:t>dcmpg</a:t>
            </a:r>
            <a:r>
              <a:rPr lang="en-US"/>
              <a:t>, </a:t>
            </a:r>
            <a:r>
              <a:rPr lang="en-US">
                <a:latin typeface="Courier New"/>
              </a:rPr>
              <a:t>dcmpl</a:t>
            </a:r>
            <a:r>
              <a:rPr lang="en-US"/>
              <a:t>, </a:t>
            </a:r>
            <a:r>
              <a:rPr lang="en-US">
                <a:latin typeface="Courier New"/>
              </a:rPr>
              <a:t>fcmpg</a:t>
            </a:r>
            <a:r>
              <a:rPr lang="en-US"/>
              <a:t>, </a:t>
            </a:r>
            <a:r>
              <a:rPr lang="en-US">
                <a:latin typeface="Courier New"/>
              </a:rPr>
              <a:t>fcmpl</a:t>
            </a:r>
            <a:r>
              <a:rPr lang="en-US"/>
              <a:t>, </a:t>
            </a:r>
            <a:r>
              <a:rPr lang="en-US">
                <a:latin typeface="Courier New"/>
              </a:rPr>
              <a:t>lcmp</a:t>
            </a:r>
            <a:r>
              <a:rPr lang="en-US"/>
              <a:t>: Comparison ops</a:t>
            </a:r>
          </a:p>
        </p:txBody>
      </p:sp>
    </p:spTree>
  </p:cSld>
  <p:clrMapOvr>
    <a:masterClrMapping/>
  </p:clrMapOvr>
</p:sld>
</file>

<file path=ppt/slides/slide1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JVM Instruction Set</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Branching, control flow</a:t>
            </a:r>
          </a:p>
          <a:p>
            <a:pPr lvl="0"/>
            <a:r>
              <a:rPr lang="en-US">
                <a:latin typeface="Courier New"/>
              </a:rPr>
              <a:t>nop</a:t>
            </a:r>
            <a:r>
              <a:rPr lang="en-US"/>
              <a:t>: Do nothing</a:t>
            </a:r>
          </a:p>
          <a:p>
            <a:pPr lvl="0"/>
            <a:r>
              <a:rPr lang="en-US">
                <a:latin typeface="Courier New"/>
              </a:rPr>
              <a:t>goto</a:t>
            </a:r>
            <a:r>
              <a:rPr lang="en-US"/>
              <a:t>: Branch always</a:t>
            </a:r>
          </a:p>
          <a:p>
            <a:pPr lvl="0"/>
            <a:r>
              <a:rPr lang="en-US">
                <a:latin typeface="Courier New"/>
              </a:rPr>
              <a:t>ifeq</a:t>
            </a:r>
            <a:r>
              <a:rPr lang="en-US"/>
              <a:t>, </a:t>
            </a:r>
            <a:r>
              <a:rPr lang="en-US">
                <a:latin typeface="Courier New"/>
              </a:rPr>
              <a:t>ifge</a:t>
            </a:r>
            <a:r>
              <a:rPr lang="en-US"/>
              <a:t>, </a:t>
            </a:r>
            <a:r>
              <a:rPr lang="en-US">
                <a:latin typeface="Courier New"/>
              </a:rPr>
              <a:t>ifgt</a:t>
            </a:r>
            <a:r>
              <a:rPr lang="en-US"/>
              <a:t>, </a:t>
            </a:r>
            <a:r>
              <a:rPr lang="en-US">
                <a:latin typeface="Courier New"/>
              </a:rPr>
              <a:t>ifle</a:t>
            </a:r>
            <a:r>
              <a:rPr lang="en-US"/>
              <a:t>, </a:t>
            </a:r>
            <a:r>
              <a:rPr lang="en-US">
                <a:latin typeface="Courier New"/>
              </a:rPr>
              <a:t>iflt</a:t>
            </a:r>
            <a:r>
              <a:rPr lang="en-US"/>
              <a:t>, </a:t>
            </a:r>
            <a:r>
              <a:rPr lang="en-US">
                <a:latin typeface="Courier New"/>
              </a:rPr>
              <a:t>ifne</a:t>
            </a:r>
            <a:r>
              <a:rPr lang="en-US"/>
              <a:t>, </a:t>
            </a:r>
            <a:r>
              <a:rPr lang="en-US">
                <a:latin typeface="Courier New"/>
              </a:rPr>
              <a:t>ifnonnull</a:t>
            </a:r>
            <a:r>
              <a:rPr lang="en-US"/>
              <a:t>, </a:t>
            </a:r>
            <a:r>
              <a:rPr lang="en-US">
                <a:latin typeface="Courier New"/>
              </a:rPr>
              <a:t>ifnull</a:t>
            </a:r>
            <a:r>
              <a:rPr lang="en-US"/>
              <a:t>: Branch if true</a:t>
            </a:r>
          </a:p>
          <a:p>
            <a:pPr lvl="0"/>
            <a:r>
              <a:rPr lang="en-US">
                <a:latin typeface="Courier New"/>
              </a:rPr>
              <a:t>jsr</a:t>
            </a:r>
            <a:r>
              <a:rPr lang="en-US"/>
              <a:t>: Jump to location, push return location</a:t>
            </a:r>
          </a:p>
          <a:p>
            <a:pPr lvl="0"/>
            <a:r>
              <a:rPr lang="en-US">
                <a:latin typeface="Courier New"/>
              </a:rPr>
              <a:t>areturn</a:t>
            </a:r>
            <a:r>
              <a:rPr lang="en-US"/>
              <a:t>, </a:t>
            </a:r>
            <a:r>
              <a:rPr lang="en-US">
                <a:latin typeface="Courier New"/>
              </a:rPr>
              <a:t>dreturn</a:t>
            </a:r>
            <a:r>
              <a:rPr lang="en-US"/>
              <a:t>, </a:t>
            </a:r>
            <a:r>
              <a:rPr lang="en-US">
                <a:latin typeface="Courier New"/>
              </a:rPr>
              <a:t>freturn</a:t>
            </a:r>
            <a:r>
              <a:rPr lang="en-US"/>
              <a:t>, </a:t>
            </a:r>
            <a:r>
              <a:rPr lang="en-US">
                <a:latin typeface="Courier New"/>
              </a:rPr>
              <a:t>ireturn</a:t>
            </a:r>
            <a:r>
              <a:rPr lang="en-US"/>
              <a:t>, </a:t>
            </a:r>
            <a:r>
              <a:rPr lang="en-US">
                <a:latin typeface="Courier New"/>
              </a:rPr>
              <a:t>lreturn</a:t>
            </a:r>
            <a:r>
              <a:rPr lang="en-US"/>
              <a:t>, </a:t>
            </a:r>
            <a:r>
              <a:rPr lang="en-US">
                <a:latin typeface="Courier New"/>
              </a:rPr>
              <a:t>return</a:t>
            </a:r>
          </a:p>
          <a:p>
            <a:pPr lvl="0"/>
            <a:r>
              <a:rPr lang="en-US">
                <a:latin typeface="Courier New"/>
              </a:rPr>
              <a:t>lookupswitch</a:t>
            </a:r>
            <a:r>
              <a:rPr lang="en-US"/>
              <a:t>: switch/case implementation</a:t>
            </a:r>
          </a:p>
        </p:txBody>
      </p:sp>
    </p:spTree>
  </p:cSld>
  <p:clrMapOvr>
    <a:masterClrMapping/>
  </p:clrMapOvr>
</p:sld>
</file>

<file path=ppt/slides/slide1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JVM Instruction Set</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Object model instructions</a:t>
            </a:r>
          </a:p>
          <a:p>
            <a:pPr lvl="0"/>
            <a:r>
              <a:rPr lang="en-US">
                <a:latin typeface="Courier New"/>
              </a:rPr>
              <a:t>new</a:t>
            </a:r>
            <a:r>
              <a:rPr lang="en-US"/>
              <a:t>, </a:t>
            </a:r>
            <a:r>
              <a:rPr lang="en-US">
                <a:latin typeface="Courier New"/>
              </a:rPr>
              <a:t>newarray</a:t>
            </a:r>
            <a:r>
              <a:rPr lang="en-US"/>
              <a:t>, </a:t>
            </a:r>
            <a:r>
              <a:rPr lang="en-US">
                <a:latin typeface="Courier New"/>
              </a:rPr>
              <a:t>anewarray</a:t>
            </a:r>
            <a:r>
              <a:rPr lang="en-US"/>
              <a:t>: Create object or array, push ref</a:t>
            </a:r>
          </a:p>
          <a:p>
            <a:pPr lvl="0"/>
            <a:r>
              <a:rPr lang="en-US">
                <a:latin typeface="Courier New"/>
              </a:rPr>
              <a:t>getfield</a:t>
            </a:r>
            <a:r>
              <a:rPr lang="en-US"/>
              <a:t>, </a:t>
            </a:r>
            <a:r>
              <a:rPr lang="en-US">
                <a:latin typeface="Courier New"/>
              </a:rPr>
              <a:t>putfield</a:t>
            </a:r>
            <a:r>
              <a:rPr lang="en-US"/>
              <a:t>: Get/Put top of stack (TOS) from/to field</a:t>
            </a:r>
          </a:p>
          <a:p>
            <a:pPr lvl="0"/>
            <a:r>
              <a:rPr lang="en-US">
                <a:latin typeface="Courier New"/>
              </a:rPr>
              <a:t>getstatic</a:t>
            </a:r>
            <a:r>
              <a:rPr lang="en-US"/>
              <a:t>, </a:t>
            </a:r>
            <a:r>
              <a:rPr lang="en-US">
                <a:latin typeface="Courier New"/>
              </a:rPr>
              <a:t>putstatic</a:t>
            </a:r>
            <a:r>
              <a:rPr lang="en-US"/>
              <a:t>: Get/Put from/to static field</a:t>
            </a:r>
          </a:p>
          <a:p>
            <a:pPr lvl="0"/>
            <a:r>
              <a:rPr lang="en-US">
                <a:latin typeface="Courier New"/>
              </a:rPr>
              <a:t>checkcast</a:t>
            </a:r>
            <a:r>
              <a:rPr lang="en-US"/>
              <a:t>: Throw exception if top-of-stack is not of type</a:t>
            </a:r>
          </a:p>
          <a:p>
            <a:pPr lvl="0"/>
            <a:r>
              <a:rPr lang="en-US">
                <a:latin typeface="Courier New"/>
              </a:rPr>
              <a:t>instanceof</a:t>
            </a:r>
            <a:r>
              <a:rPr lang="en-US"/>
              <a:t>: Push 1 if TOS is of type, else push 0</a:t>
            </a:r>
          </a:p>
          <a:p>
            <a:pPr lvl="0"/>
            <a:r>
              <a:rPr lang="en-US">
                <a:latin typeface="Courier New"/>
              </a:rPr>
              <a:t>invokevirtual</a:t>
            </a:r>
            <a:r>
              <a:rPr lang="en-US"/>
              <a:t>: Invoke method on TOS using dynamic binding</a:t>
            </a:r>
          </a:p>
          <a:p>
            <a:pPr lvl="0"/>
            <a:r>
              <a:rPr lang="en-US">
                <a:latin typeface="Courier New"/>
              </a:rPr>
              <a:t>invokestatic</a:t>
            </a:r>
            <a:r>
              <a:rPr lang="en-US"/>
              <a:t>: Invoke static method</a:t>
            </a:r>
          </a:p>
          <a:p>
            <a:pPr lvl="0"/>
            <a:r>
              <a:rPr lang="en-US">
                <a:latin typeface="Courier New"/>
              </a:rPr>
              <a:t>invokespecial</a:t>
            </a:r>
            <a:r>
              <a:rPr lang="en-US"/>
              <a:t>: Invoke method on TOS w/o dynamic binding</a:t>
            </a:r>
          </a:p>
          <a:p>
            <a:pPr lvl="0"/>
            <a:r>
              <a:rPr lang="en-US">
                <a:latin typeface="Courier New"/>
              </a:rPr>
              <a:t>invokeinterface</a:t>
            </a:r>
            <a:r>
              <a:rPr lang="en-US"/>
              <a:t>: Invoke method on TOS through interface</a:t>
            </a:r>
          </a:p>
        </p:txBody>
      </p:sp>
    </p:spTree>
  </p:cSld>
  <p:clrMapOvr>
    <a:masterClrMapping/>
  </p:clrMapOvr>
</p:sld>
</file>

<file path=ppt/slides/slide1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JVMIS Code Structure</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Not necessarily opcodes</a:t>
            </a:r>
            <a:endParaRPr lang="en-US" smtClean="0"/>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lvl="0"/>
            <a:r>
              <a:rPr lang="en-US"/>
              <a:t>Recognize &amp; understand JVM bytecode</a:t>
            </a:r>
          </a:p>
          <a:p>
            <a:pPr lvl="0"/>
            <a:r>
              <a:rPr lang="en-US"/>
              <a:t>Gain familiarity with bytecode tools</a:t>
            </a:r>
          </a:p>
          <a:p>
            <a:pPr lvl="0"/>
            <a:r>
              <a:rPr lang="en-US"/>
              <a:t>Use bytecode to gain deeper insight into Java language features</a:t>
            </a:r>
          </a:p>
        </p:txBody>
      </p:sp>
    </p:spTree>
  </p:cSld>
  <p:clrMapOvr>
    <a:masterClrMapping/>
  </p:clrMapOvr>
</p:sld>
</file>

<file path=ppt/slides/slide2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JVM Instruction Set</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Exception Handling</a:t>
            </a:r>
          </a:p>
          <a:p>
            <a:pPr lvl="0"/>
            <a:r>
              <a:rPr lang="en-US"/>
              <a:t>takes the form of an EH "table" alongside the method</a:t>
            </a:r>
          </a:p>
          <a:p>
            <a:pPr lvl="0"/>
            <a:r>
              <a:rPr lang="en-US"/>
              <a:t>each line is a "from, to, target, type" tuple</a:t>
            </a:r>
          </a:p>
          <a:p>
            <a:pPr lvl="1"/>
            <a:r>
              <a:rPr lang="en-US">
                <a:latin typeface="Courier New"/>
              </a:rPr>
              <a:t>from</a:t>
            </a:r>
            <a:r>
              <a:rPr lang="en-US"/>
              <a:t> </a:t>
            </a:r>
            <a:r>
              <a:rPr lang="en-US" i="true"/>
              <a:t>opcode</a:t>
            </a:r>
            <a:r>
              <a:rPr lang="en-US"/>
              <a:t> </a:t>
            </a:r>
            <a:r>
              <a:rPr lang="en-US" i="true"/>
              <a:t>offset</a:t>
            </a:r>
          </a:p>
          <a:p>
            <a:pPr lvl="1"/>
            <a:r>
              <a:rPr lang="en-US">
                <a:latin typeface="Courier New"/>
              </a:rPr>
              <a:t>to</a:t>
            </a:r>
            <a:r>
              <a:rPr lang="en-US"/>
              <a:t> </a:t>
            </a:r>
            <a:r>
              <a:rPr lang="en-US" i="true"/>
              <a:t>opcode</a:t>
            </a:r>
            <a:r>
              <a:rPr lang="en-US"/>
              <a:t> </a:t>
            </a:r>
            <a:r>
              <a:rPr lang="en-US" i="true"/>
              <a:t>offset</a:t>
            </a:r>
          </a:p>
          <a:p>
            <a:pPr lvl="1"/>
            <a:r>
              <a:rPr lang="en-US"/>
              <a:t>goto </a:t>
            </a:r>
            <a:r>
              <a:rPr lang="en-US">
                <a:latin typeface="Courier New"/>
              </a:rPr>
              <a:t>target</a:t>
            </a:r>
            <a:r>
              <a:rPr lang="en-US"/>
              <a:t> opcode offset when exception is thrown of type </a:t>
            </a:r>
            <a:r>
              <a:rPr lang="en-US">
                <a:latin typeface="Courier New"/>
              </a:rPr>
              <a:t>type</a:t>
            </a:r>
          </a:p>
          <a:p>
            <a:pPr lvl="0"/>
            <a:r>
              <a:rPr lang="en-US" i="true"/>
              <a:t>type</a:t>
            </a:r>
            <a:r>
              <a:rPr lang="en-US"/>
              <a:t> can be "any", usually indicating finally block</a:t>
            </a:r>
          </a:p>
        </p:txBody>
      </p:sp>
    </p:spTree>
  </p:cSld>
  <p:clrMapOvr>
    <a:masterClrMapping/>
  </p:clrMapOvr>
</p:sld>
</file>

<file path=ppt/slides/slide2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Quiz Time!</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Test what you've learned!</a:t>
            </a:r>
            <a:endParaRPr lang="en-US" smtClean="0"/>
          </a:p>
        </p:txBody>
      </p:sp>
    </p:spTree>
  </p:cSld>
  <p:clrMapOvr>
    <a:masterClrMapping/>
  </p:clrMapOvr>
</p:sld>
</file>

<file path=ppt/slides/slide2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Question</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"How are inner classes implemented?"</a:t>
            </a:r>
          </a:p>
          <a:p>
            <a:pPr lvl="0"/>
            <a:r>
              <a:rPr lang="en-US"/>
              <a:t>Think about it: JVM states that fundamental atom is a class</a:t>
            </a:r>
          </a:p>
          <a:p>
            <a:pPr lvl="0"/>
            <a:r>
              <a:rPr lang="en-US"/>
              <a:t>Class private boundaries are enforced: no class gets access to another class's private parts</a:t>
            </a:r>
          </a:p>
          <a:p>
            <a:pPr lvl="0"/>
            <a:r>
              <a:rPr lang="en-US"/>
              <a:t>So, without changing the JVM, how are inner classes handled?</a:t>
            </a:r>
          </a:p>
        </p:txBody>
      </p:sp>
    </p:spTree>
  </p:cSld>
  <p:clrMapOvr>
    <a:masterClrMapping/>
  </p:clrMapOvr>
</p:sld>
</file>

<file path=ppt/slides/slide2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Question</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"What's the cost of using assert?"</a:t>
            </a:r>
          </a:p>
          <a:p>
            <a:pPr lvl="0"/>
            <a:r>
              <a:rPr lang="en-US"/>
              <a:t>Part of the goodness of C/C++ assert() was zero overhead in non-debug, production builds</a:t>
            </a:r>
          </a:p>
          <a:p>
            <a:pPr lvl="0"/>
            <a:r>
              <a:rPr lang="en-US"/>
              <a:t>J2SE 1.4 introduced assert language keyword</a:t>
            </a:r>
          </a:p>
          <a:p>
            <a:pPr lvl="0"/>
            <a:r>
              <a:rPr lang="en-US"/>
              <a:t>What's the cost of using it, even if turned off?</a:t>
            </a:r>
          </a:p>
        </p:txBody>
      </p:sp>
    </p:spTree>
  </p:cSld>
  <p:clrMapOvr>
    <a:masterClrMapping/>
  </p:clrMapOvr>
</p:sld>
</file>

<file path=ppt/slides/slide2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Question</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"How are generics implemented (in 1.5)?"</a:t>
            </a:r>
          </a:p>
          <a:p>
            <a:pPr lvl="0"/>
            <a:r>
              <a:rPr lang="en-US"/>
              <a:t>We're being sold on the goodness of typesafe containers</a:t>
            </a:r>
          </a:p>
          <a:p>
            <a:pPr lvl="0"/>
            <a:r>
              <a:rPr lang="en-US"/>
              <a:t>But is there a cost?</a:t>
            </a:r>
          </a:p>
          <a:p>
            <a:pPr lvl="0"/>
            <a:r>
              <a:rPr lang="en-US"/>
              <a:t>How, without changing the JVM, are generics handled?</a:t>
            </a:r>
          </a:p>
        </p:txBody>
      </p:sp>
    </p:spTree>
  </p:cSld>
  <p:clrMapOvr>
    <a:masterClrMapping/>
  </p:clrMapOvr>
</p:sld>
</file>

<file path=ppt/slides/slide2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Question</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"Lambdas: How are they implemented (in 1.8)?"</a:t>
            </a:r>
          </a:p>
          <a:p>
            <a:pPr lvl="0"/>
            <a:r>
              <a:rPr lang="en-US"/>
              <a:t>We're told they're not a breaking change to the JVM</a:t>
            </a:r>
          </a:p>
          <a:p>
            <a:pPr lvl="0"/>
            <a:r>
              <a:rPr lang="en-US"/>
              <a:t>But in Java, everything needs to be in a class!</a:t>
            </a:r>
          </a:p>
        </p:txBody>
      </p:sp>
    </p:spTree>
  </p:cSld>
  <p:clrMapOvr>
    <a:masterClrMapping/>
  </p:clrMapOvr>
</p:sld>
</file>

<file path=ppt/slides/slide2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Question</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"Lambdas: How do they capture references (in 1.8)?"</a:t>
            </a:r>
          </a:p>
          <a:p>
            <a:pPr lvl="0"/>
            <a:r>
              <a:rPr lang="en-US"/>
              <a:t>If a lambda captures a reference from enclosing scope...</a:t>
            </a:r>
          </a:p>
          <a:p>
            <a:pPr lvl="1"/>
            <a:r>
              <a:rPr lang="en-US"/>
              <a:t>... is that reference mutable?</a:t>
            </a:r>
          </a:p>
          <a:p>
            <a:pPr lvl="1"/>
            <a:r>
              <a:rPr lang="en-US"/>
              <a:t>... is the object on the other side of that reference mutable?</a:t>
            </a:r>
          </a:p>
          <a:p>
            <a:pPr lvl="1"/>
            <a:r>
              <a:rPr lang="en-US"/>
              <a:t>... does the lamdba capture a copy, or the actual reference?</a:t>
            </a:r>
          </a:p>
        </p:txBody>
      </p:sp>
    </p:spTree>
  </p:cSld>
  <p:clrMapOvr>
    <a:masterClrMapping/>
  </p:clrMapOvr>
</p:sld>
</file>

<file path=ppt/slides/slide2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JVMIS is good to know</a:t>
            </a:r>
          </a:p>
          <a:p>
            <a:pPr lvl="0"/>
            <a:r>
              <a:rPr lang="en-US"/>
              <a:t>offers insights into underlying platform</a:t>
            </a:r>
          </a:p>
          <a:p>
            <a:pPr lvl="0"/>
            <a:r>
              <a:rPr lang="en-US"/>
              <a:t>offers access to power Java doesn't provide</a:t>
            </a:r>
          </a:p>
          <a:p>
            <a:pPr lvl="0"/>
            <a:r>
              <a:rPr lang="en-US"/>
              <a:t>aids debugging and spelunking</a:t>
            </a:r>
          </a:p>
          <a:p>
            <a:pPr lvl="0"/>
            <a:r>
              <a:rPr lang="en-US"/>
              <a:t>crucial to understanding compiler optimizations and/or costs</a:t>
            </a:r>
          </a:p>
          <a:p>
            <a:pPr lvl="0"/>
            <a:r>
              <a:rPr lang="en-US"/>
              <a:t>way to justify all those college courses on assembly language</a:t>
            </a:r>
          </a:p>
          <a:p>
            <a:pPr lvl="0"/>
            <a:r>
              <a:rPr lang="en-US"/>
              <a:t>just plain fun!</a:t>
            </a:r>
          </a:p>
        </p:txBody>
      </p:sp>
    </p:spTree>
  </p:cSld>
  <p:clrMapOvr>
    <a:masterClrMapping/>
  </p:clrMapOvr>
</p:sld>
</file>

<file path=ppt/slides/slide2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Resources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Books</a:t>
            </a:r>
          </a:p>
          <a:p>
            <a:pPr lvl="0"/>
            <a:r>
              <a:rPr lang="en-US" i="true"/>
              <a:t>Programming the Java Virtual Machine</a:t>
            </a:r>
            <a:r>
              <a:rPr lang="en-US"/>
              <a:t>, by Engel</a:t>
            </a:r>
          </a:p>
          <a:p>
            <a:pPr lvl="0"/>
            <a:r>
              <a:rPr lang="en-US" i="true"/>
              <a:t>Inside the Java2 Virtual Machine</a:t>
            </a:r>
            <a:r>
              <a:rPr lang="en-US"/>
              <a:t>, by Venners</a:t>
            </a:r>
          </a:p>
          <a:p>
            <a:pPr lvl="0"/>
            <a:r>
              <a:rPr lang="en-US" i="true"/>
              <a:t>JVM Specification</a:t>
            </a:r>
            <a:r>
              <a:rPr lang="en-US"/>
              <a:t>, 2nd Ed, by Steele, et al</a:t>
            </a:r>
          </a:p>
        </p:txBody>
      </p:sp>
    </p:spTree>
  </p:cSld>
  <p:clrMapOvr>
    <a:masterClrMapping/>
  </p:clrMapOvr>
</p:sld>
</file>

<file path=ppt/slides/slide2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Co-founder, Solidify US</a:t>
            </a:r>
          </a:p>
          <a:p>
            <a:pPr lvl="1"/>
            <a:r>
              <a:rPr lang="en-US"/>
              <a:t>http://www.solidify.dev</a:t>
            </a:r>
          </a:p>
          <a:p>
            <a:pPr lvl="0"/>
            <a:r>
              <a:rPr lang="en-US"/>
              <a:t>Principal -- Neward &amp; Associates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a:p>
            <a:pPr lvl="0"/>
            <a:r>
              <a:rPr lang="en-US"/>
              <a:t>See http://www.newardassociates.com</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JVM Bytecode</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From the top</a:t>
            </a:r>
            <a:endParaRPr lang="en-US" smtClean="0"/>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JVM Bytecode</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From data to code</a:t>
            </a:r>
            <a:endParaRPr lang="en-US" smtClean="0"/>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JVM Bytecode</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JVM Bytecode Instruction Set</a:t>
            </a:r>
          </a:p>
          <a:p>
            <a:pPr lvl="0"/>
            <a:r>
              <a:rPr lang="en-US"/>
              <a:t>Instruction set for execution of the Java Virtual Machine</a:t>
            </a:r>
          </a:p>
          <a:p>
            <a:pPr lvl="0"/>
            <a:r>
              <a:rPr lang="en-US"/>
              <a:t>Conceptually similar to VB's P-code (or earlier precedents)</a:t>
            </a:r>
          </a:p>
          <a:p>
            <a:pPr lvl="0"/>
            <a:r>
              <a:rPr lang="en-US"/>
              <a:t>Provides portable representation of executable code</a:t>
            </a:r>
          </a:p>
          <a:p>
            <a:pPr lvl="0"/>
            <a:r>
              <a:rPr lang="en-US"/>
              <a:t>Can be interpreted or JIT compiled to native code</a:t>
            </a:r>
          </a:p>
          <a:p>
            <a:pPr lvl="1"/>
            <a:r>
              <a:rPr lang="en-US"/>
              <a:t>Most JVMs JIT-compile frequently-executed methods: "Hotspots"</a:t>
            </a:r>
          </a:p>
          <a:p>
            <a:pPr lvl="1"/>
            <a:r>
              <a:rPr lang="en-US"/>
              <a:t>Some experimental JVMs will re-JIT multiple times</a:t>
            </a:r>
          </a:p>
          <a:p>
            <a:pPr lvl="0"/>
            <a:r>
              <a:rPr lang="en-US"/>
              <a:t>"The assembly language of the Java generation"</a:t>
            </a:r>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JVM Bytecode</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Why use an intermediate language like this?</a:t>
            </a:r>
          </a:p>
          <a:p>
            <a:pPr lvl="0"/>
            <a:r>
              <a:rPr lang="en-US"/>
              <a:t>Class file format could contain CPU instructions</a:t>
            </a:r>
          </a:p>
          <a:p>
            <a:pPr lvl="1"/>
            <a:r>
              <a:rPr lang="en-US"/>
              <a:t>In fact, could even contain multiple CPU's instructions</a:t>
            </a:r>
          </a:p>
          <a:p>
            <a:pPr lvl="1"/>
            <a:r>
              <a:rPr lang="en-US"/>
              <a:t>This could provide WORA in a different fashion</a:t>
            </a:r>
          </a:p>
          <a:p>
            <a:pPr lvl="1"/>
            <a:r>
              <a:rPr lang="en-US"/>
              <a:t>Avoid hit of JIT compilation at runtime, or interpretation</a:t>
            </a:r>
          </a:p>
          <a:p>
            <a:pPr lvl="1"/>
            <a:r>
              <a:rPr lang="en-US"/>
              <a:t>Take advantage of CPU optimizations</a:t>
            </a:r>
          </a:p>
          <a:p>
            <a:pPr lvl="0"/>
            <a:r>
              <a:rPr lang="en-US"/>
              <a:t>So why bother?</a:t>
            </a:r>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JVM Bytecode</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JVM provides "managed environment"</a:t>
            </a:r>
          </a:p>
          <a:p>
            <a:pPr lvl="0"/>
            <a:r>
              <a:rPr lang="en-US"/>
              <a:t>Managed environments provide safety, robustness, security</a:t>
            </a:r>
          </a:p>
          <a:p>
            <a:pPr lvl="0"/>
            <a:r>
              <a:rPr lang="en-US"/>
              <a:t>Harder to do with raw CPU instructions</a:t>
            </a:r>
          </a:p>
          <a:p>
            <a:pPr lvl="0"/>
            <a:r>
              <a:rPr lang="en-US"/>
              <a:t>JVMIS can be optimized to particular CPU at runtime if desired</a:t>
            </a:r>
          </a:p>
          <a:p>
            <a:pPr lvl="0"/>
            <a:r>
              <a:rPr lang="en-US"/>
              <a:t>But optimizations don't have to be decided at compile-time</a:t>
            </a:r>
          </a:p>
          <a:p>
            <a:pPr lvl="0"/>
            <a:r>
              <a:rPr lang="en-US"/>
              <a:t>WORA</a:t>
            </a:r>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JVM Bytecode</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"So what? I know Java!"</a:t>
            </a:r>
          </a:p>
          <a:p>
            <a:pPr lvl="0"/>
            <a:r>
              <a:rPr lang="en-US">
                <a:latin typeface="Courier New"/>
              </a:rPr>
              <a:t>javap</a:t>
            </a:r>
            <a:r>
              <a:rPr lang="en-US"/>
              <a:t>: Java developer's best friend</a:t>
            </a:r>
          </a:p>
          <a:p>
            <a:pPr lvl="1"/>
            <a:r>
              <a:rPr lang="en-US"/>
              <a:t>disassemble any .class file, including Sun's</a:t>
            </a:r>
          </a:p>
          <a:p>
            <a:pPr lvl="1"/>
            <a:r>
              <a:rPr lang="en-US"/>
              <a:t>disassembled code == JVMIS code</a:t>
            </a:r>
          </a:p>
          <a:p>
            <a:pPr lvl="0"/>
            <a:r>
              <a:rPr lang="en-US"/>
              <a:t>Other languages starting to encroach on the JVM</a:t>
            </a:r>
          </a:p>
          <a:p>
            <a:pPr lvl="1"/>
            <a:r>
              <a:rPr lang="en-US"/>
              <a:t>Groovy, JRuby, others starting to challenge Java's supremacy</a:t>
            </a:r>
          </a:p>
          <a:p>
            <a:pPr lvl="1"/>
            <a:r>
              <a:rPr lang="en-US"/>
              <a:t>Bytecode-manipulation toolkits becoming more popular</a:t>
            </a:r>
          </a:p>
          <a:p>
            <a:pPr lvl="0"/>
            <a:r>
              <a:rPr lang="en-US"/>
              <a:t>Helps delineate where Java language leaves off</a:t>
            </a:r>
          </a:p>
          <a:p>
            <a:pPr lvl="1"/>
            <a:r>
              <a:rPr lang="en-US"/>
              <a:t>Question: How are inner classes implemented?</a:t>
            </a:r>
          </a:p>
          <a:p>
            <a:pPr lvl="1"/>
            <a:r>
              <a:rPr lang="en-US"/>
              <a:t>Question: How are generics implemented (in 1.5)?</a:t>
            </a:r>
          </a:p>
          <a:p>
            <a:pPr lvl="1"/>
            <a:r>
              <a:rPr lang="en-US"/>
              <a:t>Question: What's the cost of J2SE 1.4's assert keyword?</a:t>
            </a:r>
          </a:p>
          <a:p>
            <a:pPr lvl="0"/>
            <a:r>
              <a:rPr lang="en-US"/>
              <a:t>Better understanding of what Java compiler generates</a:t>
            </a:r>
          </a:p>
          <a:p>
            <a:pPr lvl="1"/>
            <a:r>
              <a:rPr lang="en-US"/>
              <a:t>Better understanding of the limitations of obfuscation</a:t>
            </a:r>
          </a:p>
          <a:p>
            <a:pPr lvl="1"/>
            <a:r>
              <a:rPr lang="en-US"/>
              <a:t>Useful for 3rd-party debugging/spelunking</a:t>
            </a:r>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Example1</a:t>
            </a:r>
            <a:endParaRPr lang="en-US" smtClean="0"/>
          </a:p>
        </p:txBody>
      </p:sp>
      <p:sp>
        <p:nvSpPr>
          <p:cNvPr name="TextBox 3" id="3"/>
          <p:cNvSpPr txBox="true"/>
          <p:nvPr/>
        </p:nvSpPr>
        <p:spPr>
          <a:xfrm>
            <a:off x="457200" y="1608138"/>
            <a:ext cx="8229600" cy="1412897"/>
          </a:xfrm>
          <a:prstGeom prst="rect">
            <a:avLst/>
          </a:prstGeom>
          <a:solidFill>
            <a:srgbClr val="000000"/>
          </a:solidFill>
        </p:spPr>
        <p:txBody>
          <a:bodyPr anchor="t" rtlCol="false"/>
          <a:lstStyle/>
          <a:p>
            <a:pPr fontAlgn="t"/>
            <a:r>
              <a:rPr lang="en-US" sz="1400" b="false">
                <a:solidFill>
                  <a:srgbClr val="FFFFFF"/>
                </a:solidFill>
                <a:latin typeface="Consolas"/>
              </a:rPr>
              <a:t>public class Hello
{
  public static void main(String[] args)
  {
    System.out.println("Hello, Java bytecode!");
  }
}</a:t>
            </a:r>
          </a:p>
        </p:txBody>
      </p:sp>
      <p:sp>
        <p:nvSpPr>
          <p:cNvPr name="TextBox 4" id="4"/>
          <p:cNvSpPr txBox="true"/>
          <p:nvPr/>
        </p:nvSpPr>
        <p:spPr>
          <a:xfrm>
            <a:off x="457200" y="3084535"/>
            <a:ext cx="8229600" cy="2836825"/>
          </a:xfrm>
          <a:prstGeom prst="rect">
            <a:avLst/>
          </a:prstGeom>
          <a:solidFill>
            <a:srgbClr val="000000"/>
          </a:solidFill>
        </p:spPr>
        <p:txBody>
          <a:bodyPr anchor="t" rtlCol="false"/>
          <a:lstStyle/>
          <a:p>
            <a:pPr fontAlgn="t"/>
            <a:r>
              <a:rPr lang="en-US" sz="1400" b="false">
                <a:solidFill>
                  <a:srgbClr val="FFFFFF"/>
                </a:solidFill>
                <a:latin typeface="Consolas"/>
              </a:rPr>
              <a:t>Compiled from "Hello.java"
public class Hello extends java.lang.Object{
public Hello();
  Code:
   0:	aload_0
   1:	invokespecial	#1; //Method java/lang/Object."&lt;init&gt;":()V
   4:	return
public static void main(java.lang.String[]);
  Code:
   0:	getstatic	#2; //Field java/lang/System.out:Ljava/io/PrintStream;
   3:	ldc	#3; //String Hello, Java bytecode!
   5:	invokevirtual	#4; //Method java/io/PrintStream.println:(Ljava/lang/String;)V
   8:	return
}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2022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Java bytecode is the code set used by the Java runtime (the JVM) that is JIT-compiled into native code at runtime. Find out how to read (and write) JVM bytecode directly, so as to better understand how the runtime works, and be able to disassemble key libraries that you depend on. This will also let you understand more about tools and libraries that can be used to manipulate Java bytecode directly, such as Javassist, ASM and BCEL, and why and when you might do this.
</dc:description>
  <cp:keywords>JVM</cp:keywords>
  <dcterms:modified xsi:type="dcterms:W3CDTF">2011-08-01T06:04:30Z</dcterms:modified>
  <cp:revision>1</cp:revision>
  <dc:subject>JVM</dc:subject>
  <dc:title>Busy Java Developer's Guide to JVM Bytecode</dc:title>
</cp:coreProperties>
</file>