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
  </p:notesMasterIdLst>
  <p:handoutMasterIdLst>
    <p:handoutMasterId r:id="rId3"/>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Lst>
  <p:sldSz cx="9144000" cy="6858000" type="screen4x3"/>
  <p:notesSz cx="6858000" cy="9144000"/>
  <p:defaultTextStyle>
    <a:defPPr>
      <a:defRPr lang="en-US"/>
    </a:defPPr>
    <a:lvl1pPr algn="l" rtl="0" eaLnBrk="0" fontAlgn="base" hangingPunct="0">
      <a:spcBef>
        <a:spcPct val="0"/>
      </a:spcBef>
      <a:spcAft>
        <a:spcPct val="0"/>
      </a:spcAft>
      <a:defRPr sz="1600" b="1" kern="1200">
        <a:solidFill>
          <a:schemeClr val="tx1"/>
        </a:solidFill>
        <a:latin typeface="Tahoma" charset="0"/>
        <a:ea typeface="ＭＳ Ｐゴシック" charset="0"/>
        <a:cs typeface="+mn-cs"/>
      </a:defRPr>
    </a:lvl1pPr>
    <a:lvl2pPr marL="457200" algn="l" rtl="0" eaLnBrk="0" fontAlgn="base" hangingPunct="0">
      <a:spcBef>
        <a:spcPct val="0"/>
      </a:spcBef>
      <a:spcAft>
        <a:spcPct val="0"/>
      </a:spcAft>
      <a:defRPr sz="1600" b="1" kern="1200">
        <a:solidFill>
          <a:schemeClr val="tx1"/>
        </a:solidFill>
        <a:latin typeface="Tahoma" charset="0"/>
        <a:ea typeface="ＭＳ Ｐゴシック" charset="0"/>
        <a:cs typeface="+mn-cs"/>
      </a:defRPr>
    </a:lvl2pPr>
    <a:lvl3pPr marL="914400" algn="l" rtl="0" eaLnBrk="0" fontAlgn="base" hangingPunct="0">
      <a:spcBef>
        <a:spcPct val="0"/>
      </a:spcBef>
      <a:spcAft>
        <a:spcPct val="0"/>
      </a:spcAft>
      <a:defRPr sz="1600" b="1" kern="1200">
        <a:solidFill>
          <a:schemeClr val="tx1"/>
        </a:solidFill>
        <a:latin typeface="Tahoma" charset="0"/>
        <a:ea typeface="ＭＳ Ｐゴシック" charset="0"/>
        <a:cs typeface="+mn-cs"/>
      </a:defRPr>
    </a:lvl3pPr>
    <a:lvl4pPr marL="1371600" algn="l" rtl="0" eaLnBrk="0" fontAlgn="base" hangingPunct="0">
      <a:spcBef>
        <a:spcPct val="0"/>
      </a:spcBef>
      <a:spcAft>
        <a:spcPct val="0"/>
      </a:spcAft>
      <a:defRPr sz="1600" b="1" kern="1200">
        <a:solidFill>
          <a:schemeClr val="tx1"/>
        </a:solidFill>
        <a:latin typeface="Tahoma" charset="0"/>
        <a:ea typeface="ＭＳ Ｐゴシック" charset="0"/>
        <a:cs typeface="+mn-cs"/>
      </a:defRPr>
    </a:lvl4pPr>
    <a:lvl5pPr marL="1828800" algn="l" rtl="0" eaLnBrk="0" fontAlgn="base" hangingPunct="0">
      <a:spcBef>
        <a:spcPct val="0"/>
      </a:spcBef>
      <a:spcAft>
        <a:spcPct val="0"/>
      </a:spcAft>
      <a:defRPr sz="1600" b="1" kern="1200">
        <a:solidFill>
          <a:schemeClr val="tx1"/>
        </a:solidFill>
        <a:latin typeface="Tahoma" charset="0"/>
        <a:ea typeface="ＭＳ Ｐゴシック" charset="0"/>
        <a:cs typeface="+mn-cs"/>
      </a:defRPr>
    </a:lvl5pPr>
    <a:lvl6pPr marL="2286000" algn="l" defTabSz="457200" rtl="0" eaLnBrk="1" latinLnBrk="0" hangingPunct="1">
      <a:defRPr sz="1600" b="1" kern="1200">
        <a:solidFill>
          <a:schemeClr val="tx1"/>
        </a:solidFill>
        <a:latin typeface="Tahoma" charset="0"/>
        <a:ea typeface="ＭＳ Ｐゴシック" charset="0"/>
        <a:cs typeface="+mn-cs"/>
      </a:defRPr>
    </a:lvl6pPr>
    <a:lvl7pPr marL="2743200" algn="l" defTabSz="457200" rtl="0" eaLnBrk="1" latinLnBrk="0" hangingPunct="1">
      <a:defRPr sz="1600" b="1" kern="1200">
        <a:solidFill>
          <a:schemeClr val="tx1"/>
        </a:solidFill>
        <a:latin typeface="Tahoma" charset="0"/>
        <a:ea typeface="ＭＳ Ｐゴシック" charset="0"/>
        <a:cs typeface="+mn-cs"/>
      </a:defRPr>
    </a:lvl7pPr>
    <a:lvl8pPr marL="3200400" algn="l" defTabSz="457200" rtl="0" eaLnBrk="1" latinLnBrk="0" hangingPunct="1">
      <a:defRPr sz="1600" b="1" kern="1200">
        <a:solidFill>
          <a:schemeClr val="tx1"/>
        </a:solidFill>
        <a:latin typeface="Tahoma" charset="0"/>
        <a:ea typeface="ＭＳ Ｐゴシック" charset="0"/>
        <a:cs typeface="+mn-cs"/>
      </a:defRPr>
    </a:lvl8pPr>
    <a:lvl9pPr marL="3657600" algn="l" defTabSz="457200" rtl="0" eaLnBrk="1" latinLnBrk="0" hangingPunct="1">
      <a:defRPr sz="1600" b="1" kern="1200">
        <a:solidFill>
          <a:schemeClr val="tx1"/>
        </a:solidFill>
        <a:latin typeface="Tahoma"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80377" autoAdjust="0"/>
  </p:normalViewPr>
  <p:slideViewPr>
    <p:cSldViewPr snapToGrid="0">
      <p:cViewPr varScale="1">
        <p:scale>
          <a:sx n="87" d="100"/>
          <a:sy n="87" d="100"/>
        </p:scale>
        <p:origin x="122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44" d="100"/>
          <a:sy n="44" d="100"/>
        </p:scale>
        <p:origin x="-1740" y="-114"/>
      </p:cViewPr>
      <p:guideLst>
        <p:guide orient="horz" pos="2880"/>
        <p:guide pos="2160"/>
      </p:guideLst>
    </p:cSldViewPr>
  </p:notes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3.xml" Type="http://schemas.openxmlformats.org/officeDocument/2006/relationships/slide"/><Relationship Id="rId11" Target="slides/slide4.xml" Type="http://schemas.openxmlformats.org/officeDocument/2006/relationships/slide"/><Relationship Id="rId12" Target="slides/slide5.xml" Type="http://schemas.openxmlformats.org/officeDocument/2006/relationships/slide"/><Relationship Id="rId13" Target="slides/slide6.xml" Type="http://schemas.openxmlformats.org/officeDocument/2006/relationships/slide"/><Relationship Id="rId14" Target="slides/slide7.xml" Type="http://schemas.openxmlformats.org/officeDocument/2006/relationships/slide"/><Relationship Id="rId15" Target="slides/slide8.xml" Type="http://schemas.openxmlformats.org/officeDocument/2006/relationships/slide"/><Relationship Id="rId16" Target="slides/slide9.xml" Type="http://schemas.openxmlformats.org/officeDocument/2006/relationships/slide"/><Relationship Id="rId17" Target="slides/slide10.xml" Type="http://schemas.openxmlformats.org/officeDocument/2006/relationships/slide"/><Relationship Id="rId18" Target="slides/slide11.xml" Type="http://schemas.openxmlformats.org/officeDocument/2006/relationships/slide"/><Relationship Id="rId19" Target="slides/slide12.xml" Type="http://schemas.openxmlformats.org/officeDocument/2006/relationships/slide"/><Relationship Id="rId2" Target="notesMasters/notesMaster1.xml" Type="http://schemas.openxmlformats.org/officeDocument/2006/relationships/notesMaster"/><Relationship Id="rId20" Target="slides/slide13.xml" Type="http://schemas.openxmlformats.org/officeDocument/2006/relationships/slide"/><Relationship Id="rId21" Target="slides/slide14.xml" Type="http://schemas.openxmlformats.org/officeDocument/2006/relationships/slide"/><Relationship Id="rId22" Target="slides/slide15.xml" Type="http://schemas.openxmlformats.org/officeDocument/2006/relationships/slide"/><Relationship Id="rId23" Target="slides/slide16.xml" Type="http://schemas.openxmlformats.org/officeDocument/2006/relationships/slide"/><Relationship Id="rId24" Target="slides/slide17.xml" Type="http://schemas.openxmlformats.org/officeDocument/2006/relationships/slide"/><Relationship Id="rId25" Target="slides/slide18.xml" Type="http://schemas.openxmlformats.org/officeDocument/2006/relationships/slide"/><Relationship Id="rId26" Target="slides/slide19.xml" Type="http://schemas.openxmlformats.org/officeDocument/2006/relationships/slide"/><Relationship Id="rId27" Target="slides/slide20.xml" Type="http://schemas.openxmlformats.org/officeDocument/2006/relationships/slide"/><Relationship Id="rId28" Target="slides/slide21.xml" Type="http://schemas.openxmlformats.org/officeDocument/2006/relationships/slide"/><Relationship Id="rId29" Target="slides/slide22.xml" Type="http://schemas.openxmlformats.org/officeDocument/2006/relationships/slide"/><Relationship Id="rId3" Target="handoutMasters/handoutMaster1.xml" Type="http://schemas.openxmlformats.org/officeDocument/2006/relationships/handoutMaster"/><Relationship Id="rId30" Target="slides/slide23.xml" Type="http://schemas.openxmlformats.org/officeDocument/2006/relationships/slide"/><Relationship Id="rId31" Target="slides/slide24.xml" Type="http://schemas.openxmlformats.org/officeDocument/2006/relationships/slide"/><Relationship Id="rId32" Target="slides/slide25.xml" Type="http://schemas.openxmlformats.org/officeDocument/2006/relationships/slide"/><Relationship Id="rId33" Target="slides/slide26.xml" Type="http://schemas.openxmlformats.org/officeDocument/2006/relationships/slide"/><Relationship Id="rId34" Target="slides/slide27.xml" Type="http://schemas.openxmlformats.org/officeDocument/2006/relationships/slide"/><Relationship Id="rId35" Target="slides/slide28.xml" Type="http://schemas.openxmlformats.org/officeDocument/2006/relationships/slide"/><Relationship Id="rId36" Target="slides/slide29.xml" Type="http://schemas.openxmlformats.org/officeDocument/2006/relationships/slide"/><Relationship Id="rId37" Target="slides/slide30.xml" Type="http://schemas.openxmlformats.org/officeDocument/2006/relationships/slide"/><Relationship Id="rId38" Target="slides/slide31.xml" Type="http://schemas.openxmlformats.org/officeDocument/2006/relationships/slide"/><Relationship Id="rId39" Target="slides/slide32.xml" Type="http://schemas.openxmlformats.org/officeDocument/2006/relationships/slide"/><Relationship Id="rId4" Target="presProps.xml" Type="http://schemas.openxmlformats.org/officeDocument/2006/relationships/presProps"/><Relationship Id="rId40" Target="slides/slide33.xml" Type="http://schemas.openxmlformats.org/officeDocument/2006/relationships/slide"/><Relationship Id="rId41" Target="slides/slide34.xml" Type="http://schemas.openxmlformats.org/officeDocument/2006/relationships/slide"/><Relationship Id="rId42" Target="slides/slide35.xml" Type="http://schemas.openxmlformats.org/officeDocument/2006/relationships/slide"/><Relationship Id="rId43" Target="slides/slide36.xml" Type="http://schemas.openxmlformats.org/officeDocument/2006/relationships/slide"/><Relationship Id="rId44" Target="slides/slide37.xml" Type="http://schemas.openxmlformats.org/officeDocument/2006/relationships/slide"/><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slides/slide1.xml" Type="http://schemas.openxmlformats.org/officeDocument/2006/relationships/slide"/><Relationship Id="rId9" Target="slides/slide2.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buFontTx/>
              <a:buNone/>
              <a:defRPr sz="1200" smtClean="0">
                <a:latin typeface="Arial" charset="0"/>
                <a:ea typeface="+mn-ea"/>
              </a:defRPr>
            </a:lvl1pPr>
          </a:lstStyle>
          <a:p>
            <a:pPr>
              <a:defRPr/>
            </a:pPr>
            <a:r>
              <a:rPr lang="en-US"/>
              <a:t>Neward &amp; Associates</a:t>
            </a: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buFontTx/>
              <a:buNone/>
              <a:defRPr sz="1200">
                <a:latin typeface="Arial" charset="0"/>
                <a:ea typeface="+mn-ea"/>
              </a:defRPr>
            </a:lvl1pPr>
          </a:lstStyle>
          <a:p>
            <a:pPr>
              <a:defRPr/>
            </a:pPr>
            <a:endParaRPr lang="en-US"/>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buFontTx/>
              <a:buNone/>
              <a:defRPr sz="800" b="0" smtClean="0">
                <a:latin typeface="Arial" charset="0"/>
                <a:ea typeface="+mn-ea"/>
                <a:cs typeface="Arial" charset="0"/>
              </a:defRPr>
            </a:lvl1pPr>
          </a:lstStyle>
          <a:p>
            <a:pPr>
              <a:defRPr/>
            </a:pPr>
            <a:r>
              <a:rPr lang="en-US"/>
              <a:t>Copyright (c) 2014 Neward &amp; Associates. All rights reserved.</a:t>
            </a:r>
          </a:p>
          <a:p>
            <a:pPr>
              <a:defRPr/>
            </a:pPr>
            <a:r>
              <a:rPr lang="en-US"/>
              <a:t>This presentation is intended for informational use only.</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7ABF2CD-53FC-5640-BFF6-FBE3A163A7CB}" type="slidenum">
              <a:rPr lang="en-US"/>
              <a:pPr/>
              <a:t>‹#›</a:t>
            </a:fld>
            <a:endParaRPr lang="en-US"/>
          </a:p>
        </p:txBody>
      </p:sp>
    </p:spTree>
    <p:extLst>
      <p:ext uri="{BB962C8B-B14F-4D97-AF65-F5344CB8AC3E}">
        <p14:creationId xmlns:p14="http://schemas.microsoft.com/office/powerpoint/2010/main" val="4157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buFontTx/>
              <a:buNone/>
              <a:defRPr sz="1200" b="0">
                <a:latin typeface="Franklin Gothic Medium" pitchFamily="34" charset="0"/>
                <a:ea typeface="+mn-ea"/>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buFontTx/>
              <a:buNone/>
              <a:defRPr sz="1200" b="0">
                <a:latin typeface="Franklin Gothic Medium" pitchFamily="34" charset="0"/>
                <a:ea typeface="+mn-ea"/>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791575"/>
            <a:ext cx="56673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buFontTx/>
              <a:buNone/>
              <a:defRPr sz="1200" b="0">
                <a:latin typeface="Franklin Gothic Medium" pitchFamily="34" charset="0"/>
                <a:ea typeface="+mn-ea"/>
              </a:defRPr>
            </a:lvl1pPr>
          </a:lstStyle>
          <a:p>
            <a:pPr>
              <a:defRPr/>
            </a:pPr>
            <a:endParaRPr lang="en-US"/>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Franklin Gothic Medium" charset="0"/>
              </a:defRPr>
            </a:lvl1pPr>
          </a:lstStyle>
          <a:p>
            <a:fld id="{DB7E1CBB-CA47-7845-9E62-A55BF320DBC5}" type="slidenum">
              <a:rPr lang="en-US"/>
              <a:pPr/>
              <a:t>‹#›</a:t>
            </a:fld>
            <a:endParaRPr lang="en-US"/>
          </a:p>
        </p:txBody>
      </p:sp>
    </p:spTree>
    <p:extLst>
      <p:ext uri="{BB962C8B-B14F-4D97-AF65-F5344CB8AC3E}">
        <p14:creationId xmlns:p14="http://schemas.microsoft.com/office/powerpoint/2010/main" val="4110399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ranklin Gothic Medium" pitchFamily="34" charset="0"/>
        <a:ea typeface="ＭＳ Ｐゴシック" charset="0"/>
        <a:cs typeface="+mn-cs"/>
      </a:defRPr>
    </a:lvl1pPr>
    <a:lvl2pPr marL="233363" indent="9525" algn="l" rtl="0" eaLnBrk="0" fontAlgn="base" hangingPunct="0">
      <a:spcBef>
        <a:spcPct val="30000"/>
      </a:spcBef>
      <a:spcAft>
        <a:spcPct val="0"/>
      </a:spcAft>
      <a:buChar char="•"/>
      <a:defRPr sz="1000" kern="1200">
        <a:solidFill>
          <a:schemeClr val="tx1"/>
        </a:solidFill>
        <a:latin typeface="Franklin Gothic Medium" pitchFamily="34" charset="0"/>
        <a:ea typeface="ＭＳ Ｐゴシック" charset="0"/>
        <a:cs typeface="+mn-cs"/>
      </a:defRPr>
    </a:lvl2pPr>
    <a:lvl3pPr marL="457200" indent="-9525"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3pPr>
    <a:lvl4pPr marL="681038"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4pPr>
    <a:lvl5pPr marL="904875"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4963985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47374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205025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6213" y="395288"/>
            <a:ext cx="1952625"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5163" y="395288"/>
            <a:ext cx="570865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283927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24980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a:t>Click to edit Master text styles</a:t>
            </a:r>
          </a:p>
          <a:p>
            <a:pPr lvl="1"/>
            <a:r>
              <a:rPr lang="en-US" dirty="0"/>
              <a:t>Second level</a:t>
            </a:r>
          </a:p>
          <a:p>
            <a:pPr lvl="2"/>
            <a:r>
              <a:rPr lang="en-US" dirty="0"/>
              <a:t> 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66350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412572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d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txBox="1">
            <a:spLocks noGrp="1"/>
          </p:cNvSpPr>
          <p:nvPr>
            <p:ph idx="1"/>
          </p:nvPr>
        </p:nvSpPr>
        <p:spPr>
          <a:xfrm>
            <a:off x="887413" y="1568450"/>
            <a:ext cx="7369175" cy="4686300"/>
          </a:xfrm>
          <a:ln>
            <a:solidFill>
              <a:schemeClr val="accent5"/>
            </a:solidFill>
          </a:ln>
        </p:spPr>
        <p:txBody>
          <a:bodyPr>
            <a:normAutofit/>
          </a:bodyPr>
          <a:lstStyle>
            <a:lvl1pPr>
              <a:defRPr/>
            </a:lvl1pPr>
          </a:lstStyle>
          <a:p>
            <a:pPr lvl="0"/>
            <a:r>
              <a:rPr lang="en-US"/>
              <a:t>Click to edit Master text styles</a:t>
            </a:r>
          </a:p>
        </p:txBody>
      </p:sp>
    </p:spTree>
    <p:extLst>
      <p:ext uri="{BB962C8B-B14F-4D97-AF65-F5344CB8AC3E}">
        <p14:creationId xmlns:p14="http://schemas.microsoft.com/office/powerpoint/2010/main" val="3939059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7413" y="1568450"/>
            <a:ext cx="3608387"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68450"/>
            <a:ext cx="3608388"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70892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32199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39143351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297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54277255"/>
      </p:ext>
    </p:extLst>
  </p:cSld>
  <p:clrMapOvr>
    <a:masterClrMapping/>
  </p:clrMapOvr>
  <p:transition/>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amma/>
                <a:shade val="25490"/>
                <a:invGamma/>
              </a:schemeClr>
            </a:gs>
            <a:gs pos="50000">
              <a:schemeClr val="accent1"/>
            </a:gs>
            <a:gs pos="100000">
              <a:schemeClr val="accent1">
                <a:gamma/>
                <a:shade val="25490"/>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b="1">
                <a:solidFill>
                  <a:schemeClr val="tx1"/>
                </a:solidFill>
                <a:latin typeface="Tahoma" panose="020B0604030504040204" pitchFamily="34" charset="0"/>
              </a:defRPr>
            </a:lvl1pPr>
            <a:lvl2pPr marL="742950" indent="-285750">
              <a:defRPr sz="1600" b="1">
                <a:solidFill>
                  <a:schemeClr val="tx1"/>
                </a:solidFill>
                <a:latin typeface="Tahoma" panose="020B0604030504040204" pitchFamily="34" charset="0"/>
              </a:defRPr>
            </a:lvl2pPr>
            <a:lvl3pPr marL="1143000" indent="-228600">
              <a:defRPr sz="1600" b="1">
                <a:solidFill>
                  <a:schemeClr val="tx1"/>
                </a:solidFill>
                <a:latin typeface="Tahoma" panose="020B0604030504040204" pitchFamily="34" charset="0"/>
              </a:defRPr>
            </a:lvl3pPr>
            <a:lvl4pPr marL="1600200" indent="-228600">
              <a:defRPr sz="1600" b="1">
                <a:solidFill>
                  <a:schemeClr val="tx1"/>
                </a:solidFill>
                <a:latin typeface="Tahoma" panose="020B0604030504040204" pitchFamily="34" charset="0"/>
              </a:defRPr>
            </a:lvl4pPr>
            <a:lvl5pPr marL="2057400" indent="-228600">
              <a:defRPr sz="1600" b="1">
                <a:solidFill>
                  <a:schemeClr val="tx1"/>
                </a:solidFill>
                <a:latin typeface="Tahoma" panose="020B0604030504040204" pitchFamily="34" charset="0"/>
              </a:defRPr>
            </a:lvl5pPr>
            <a:lvl6pPr marL="25146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6pPr>
            <a:lvl7pPr marL="29718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7pPr>
            <a:lvl8pPr marL="34290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8pPr>
            <a:lvl9pPr marL="38862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9pPr>
          </a:lstStyle>
          <a:p>
            <a:pPr>
              <a:lnSpc>
                <a:spcPct val="90000"/>
              </a:lnSpc>
              <a:buFontTx/>
              <a:buChar char="•"/>
              <a:defRPr/>
            </a:pPr>
            <a:endParaRPr lang="en-US">
              <a:ea typeface="+mn-ea"/>
            </a:endParaRPr>
          </a:p>
        </p:txBody>
      </p:sp>
      <p:sp>
        <p:nvSpPr>
          <p:cNvPr id="208899" name="Rectangle 3"/>
          <p:cNvSpPr>
            <a:spLocks noGrp="1" noChangeArrowheads="1"/>
          </p:cNvSpPr>
          <p:nvPr>
            <p:ph type="title"/>
          </p:nvPr>
        </p:nvSpPr>
        <p:spPr bwMode="auto">
          <a:xfrm>
            <a:off x="665163" y="395288"/>
            <a:ext cx="7813675" cy="609600"/>
          </a:xfrm>
          <a:prstGeom prst="rect">
            <a:avLst/>
          </a:prstGeom>
          <a:noFill/>
          <a:ln w="9525">
            <a:noFill/>
            <a:miter lim="800000"/>
            <a:headEnd/>
            <a:tailEnd/>
          </a:ln>
          <a:effectLst/>
        </p:spPr>
        <p:txBody>
          <a:bodyPr vert="horz" wrap="square" lIns="90379" tIns="44448" rIns="90379" bIns="44448"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887413" y="1568450"/>
            <a:ext cx="7369175"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379" tIns="44448" rIns="90379" bIns="44448"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r>
              <a:rPr lang="en-US"/>
              <a:t>Fourth level</a:t>
            </a:r>
          </a:p>
          <a:p>
            <a:pPr lvl="4"/>
            <a:r>
              <a:rPr lang="en-US"/>
              <a:t>Fifth level</a:t>
            </a:r>
          </a:p>
        </p:txBody>
      </p:sp>
      <p:cxnSp>
        <p:nvCxnSpPr>
          <p:cNvPr id="1029" name="AutoShape 5"/>
          <p:cNvCxnSpPr>
            <a:cxnSpLocks noChangeShapeType="1"/>
          </p:cNvCxnSpPr>
          <p:nvPr/>
        </p:nvCxnSpPr>
        <p:spPr bwMode="auto">
          <a:xfrm>
            <a:off x="838200" y="1219200"/>
            <a:ext cx="83058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6" r:id="rId7"/>
    <p:sldLayoutId id="2147483660" r:id="rId8"/>
    <p:sldLayoutId id="2147483661" r:id="rId9"/>
    <p:sldLayoutId id="2147483662" r:id="rId10"/>
    <p:sldLayoutId id="2147483663" r:id="rId11"/>
    <p:sldLayoutId id="2147483664" r:id="rId12"/>
    <p:sldLayoutId id="2147483665" r:id="rId13"/>
  </p:sldLayoutIdLst>
  <p:transition/>
  <p:txStyles>
    <p:titleStyle>
      <a:lvl1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1pPr>
      <a:lvl2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2pPr>
      <a:lvl3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3pPr>
      <a:lvl4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4pPr>
      <a:lvl5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5pPr>
      <a:lvl6pPr marL="4572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6pPr>
      <a:lvl7pPr marL="9144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7pPr>
      <a:lvl8pPr marL="13716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8pPr>
      <a:lvl9pPr marL="18288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9pPr>
    </p:titleStyle>
    <p:bodyStyle>
      <a:lvl1pPr marL="431800" indent="-431800" algn="l" defTabSz="896938" rtl="0" eaLnBrk="0" fontAlgn="base" hangingPunct="0">
        <a:spcBef>
          <a:spcPct val="10000"/>
        </a:spcBef>
        <a:spcAft>
          <a:spcPct val="15000"/>
        </a:spcAft>
        <a:buSzPct val="75000"/>
        <a:buFont typeface="Wingdings" charset="0"/>
        <a:buChar char="l"/>
        <a:tabLst>
          <a:tab pos="1387475" algn="l"/>
          <a:tab pos="1706563" algn="l"/>
          <a:tab pos="2079625" algn="l"/>
        </a:tabLst>
        <a:defRPr sz="2600">
          <a:solidFill>
            <a:schemeClr val="tx1"/>
          </a:solidFill>
          <a:latin typeface="Calibri" pitchFamily="34" charset="0"/>
          <a:ea typeface="ＭＳ Ｐゴシック" charset="0"/>
          <a:cs typeface="Calibri" pitchFamily="34" charset="0"/>
        </a:defRPr>
      </a:lvl1pPr>
      <a:lvl2pPr marL="763588" indent="-225425" algn="l" defTabSz="896938" rtl="0" eaLnBrk="0" fontAlgn="base" hangingPunct="0">
        <a:spcBef>
          <a:spcPct val="0"/>
        </a:spcBef>
        <a:spcAft>
          <a:spcPct val="25000"/>
        </a:spcAft>
        <a:buSzPct val="100000"/>
        <a:buChar char="–"/>
        <a:tabLst>
          <a:tab pos="1387475" algn="l"/>
          <a:tab pos="1706563" algn="l"/>
          <a:tab pos="2079625" algn="l"/>
        </a:tabLst>
        <a:defRPr sz="2100">
          <a:solidFill>
            <a:schemeClr val="tx1"/>
          </a:solidFill>
          <a:latin typeface="Calibri" pitchFamily="34" charset="0"/>
          <a:ea typeface="Calibri" panose="020F0502020204030204" pitchFamily="34" charset="0"/>
          <a:cs typeface="Calibri" pitchFamily="34" charset="0"/>
        </a:defRPr>
      </a:lvl2pPr>
      <a:lvl3pPr marL="869950" indent="44450" algn="l" defTabSz="896938" rtl="0" eaLnBrk="0" fontAlgn="base" hangingPunct="0">
        <a:spcBef>
          <a:spcPct val="0"/>
        </a:spcBef>
        <a:spcAft>
          <a:spcPct val="0"/>
        </a:spcAft>
        <a:buChar char="•"/>
        <a:tabLst>
          <a:tab pos="1387475" algn="l"/>
          <a:tab pos="1706563" algn="l"/>
          <a:tab pos="2079625" algn="l"/>
        </a:tabLst>
        <a:defRPr sz="1900" b="1">
          <a:solidFill>
            <a:srgbClr val="FFCC00"/>
          </a:solidFill>
          <a:latin typeface="Calibri" pitchFamily="34" charset="0"/>
          <a:ea typeface="Calibri" panose="020F0502020204030204" pitchFamily="34" charset="0"/>
          <a:cs typeface="Calibri" pitchFamily="34" charset="0"/>
        </a:defRPr>
      </a:lvl3pPr>
      <a:lvl4pPr marL="998538" indent="373063" algn="l" defTabSz="896938" rtl="0" eaLnBrk="0" fontAlgn="base" hangingPunct="0">
        <a:spcBef>
          <a:spcPct val="20000"/>
        </a:spcBef>
        <a:spcAft>
          <a:spcPct val="0"/>
        </a:spcAft>
        <a:buChar char="–"/>
        <a:tabLst>
          <a:tab pos="1387475" algn="l"/>
          <a:tab pos="1706563" algn="l"/>
          <a:tab pos="2079625" algn="l"/>
        </a:tabLst>
        <a:defRPr sz="1700">
          <a:solidFill>
            <a:schemeClr val="tx1"/>
          </a:solidFill>
          <a:latin typeface="Calibri" pitchFamily="34" charset="0"/>
          <a:ea typeface="Calibri" panose="020F0502020204030204" pitchFamily="34" charset="0"/>
          <a:cs typeface="Calibri" pitchFamily="34" charset="0"/>
        </a:defRPr>
      </a:lvl4pPr>
      <a:lvl5pPr marL="1344613" indent="484188" algn="l" defTabSz="896938" rtl="0" eaLnBrk="0" fontAlgn="base" hangingPunct="0">
        <a:spcBef>
          <a:spcPct val="20000"/>
        </a:spcBef>
        <a:spcAft>
          <a:spcPct val="0"/>
        </a:spcAft>
        <a:buChar char="»"/>
        <a:tabLst>
          <a:tab pos="1387475" algn="l"/>
          <a:tab pos="1706563" algn="l"/>
          <a:tab pos="2079625" algn="l"/>
        </a:tabLst>
        <a:defRPr sz="1700">
          <a:solidFill>
            <a:schemeClr val="tx1"/>
          </a:solidFill>
          <a:latin typeface="Calibri" pitchFamily="34" charset="0"/>
          <a:ea typeface="Calibri" panose="020F0502020204030204" pitchFamily="34" charset="0"/>
          <a:cs typeface="Calibri" pitchFamily="34" charset="0"/>
        </a:defRPr>
      </a:lvl5pPr>
      <a:lvl6pPr marL="18018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6pPr>
      <a:lvl7pPr marL="22590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7pPr>
      <a:lvl8pPr marL="27162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8pPr>
      <a:lvl9pPr marL="31734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a:t>Busy .NET Developer's Guide</a:t>
            </a:r>
          </a:p>
          <a:p>
            <a:r>
              <a:rPr lang="en-US"/>
              <a:t>to Orleans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Ted Neward</a:t>
            </a:r>
          </a:p>
          <a:p>
            <a:r>
              <a:rPr lang="en-US"/>
              <a:t>Neward &amp; Associates</a:t>
            </a:r>
          </a:p>
          <a:p>
            <a:r>
              <a:rPr lang="en-US" sz="1950">
                <a:hlinkClick r:id="rId2" tooltip="ted@tedneward.com"/>
              </a:rPr>
              <a:t>ted@tedneward.com</a:t>
            </a:r>
            <a:r>
              <a:rPr lang="en-US"/>
              <a:t> </a:t>
            </a:r>
            <a:r>
              <a:rPr lang="en-US" sz="1950">
                <a:hlinkClick r:id="rId3" tooltip="http://blogs.tedneward.com"/>
              </a:rPr>
              <a:t>http://blogs.tedneward.com </a:t>
            </a:r>
            <a:r>
              <a:rPr lang="en-US"/>
              <a:t> </a:t>
            </a:r>
            <a:r>
              <a:rPr lang="en-US" sz="195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Grain interface</a:t>
            </a:r>
          </a:p>
          <a:p>
            <a:pPr lvl="0"/>
            <a:r>
              <a:rPr lang="en-US"/>
              <a:t>Describes the messaging surface</a:t>
            </a:r>
          </a:p>
          <a:p>
            <a:pPr lvl="0"/>
            <a:r>
              <a:rPr lang="en-US"/>
              <a:t>uses CLR interfaces and async idioms</a:t>
            </a:r>
          </a:p>
          <a:p>
            <a:pPr lvl="0"/>
            <a:r>
              <a:rPr lang="en-US"/>
              <a:t>only type visible to clients</a:t>
            </a:r>
          </a:p>
          <a:p>
            <a:pPr lvl="0"/>
            <a:r>
              <a:rPr lang="en-US"/>
              <a:t>"IDL" for Orleans</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Message</a:t>
            </a:r>
          </a:p>
          <a:p>
            <a:pPr lvl="0"/>
            <a:r>
              <a:rPr lang="en-US"/>
              <a:t>bundle of data passed across the wire</a:t>
            </a:r>
          </a:p>
          <a:p>
            <a:pPr lvl="0"/>
            <a:r>
              <a:rPr lang="en-US"/>
              <a:t>binary format; serialized (deep copy)</a:t>
            </a:r>
          </a:p>
          <a:p>
            <a:pPr lvl="0"/>
            <a:r>
              <a:rPr lang="en-US"/>
              <a:t>actual runtime type passed (not declared type)</a:t>
            </a:r>
          </a:p>
          <a:p>
            <a:pPr lvl="0"/>
            <a:r>
              <a:rPr lang="en-US"/>
              <a:t>Orleans generates "serializers" as part of build</a:t>
            </a:r>
          </a:p>
          <a:p>
            <a:pPr lvl="0"/>
            <a:r>
              <a:rPr lang="en-US"/>
              <a:t>can be invoked </a:t>
            </a:r>
            <a:r>
              <a:rPr lang="en-US">
                <a:latin typeface="Courier New"/>
              </a:rPr>
              <a:t>await</a:t>
            </a:r>
            <a:r>
              <a:rPr lang="en-US"/>
              <a:t> (preserves order) or async (no ordering)</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Silo</a:t>
            </a:r>
          </a:p>
          <a:p>
            <a:pPr lvl="0"/>
            <a:r>
              <a:rPr lang="en-US"/>
              <a:t>server instance/process, containing grains</a:t>
            </a:r>
          </a:p>
          <a:p>
            <a:pPr lvl="0"/>
            <a:r>
              <a:rPr lang="en-US"/>
              <a:t>manage allocation/lifecycle of grains</a:t>
            </a:r>
          </a:p>
          <a:p>
            <a:pPr lvl="1"/>
            <a:r>
              <a:rPr lang="en-US"/>
              <a:t>provides location transparency</a:t>
            </a:r>
          </a:p>
          <a:p>
            <a:pPr lvl="1"/>
            <a:r>
              <a:rPr lang="en-US"/>
              <a:t>forces "remote-first" mentality</a:t>
            </a:r>
          </a:p>
          <a:p>
            <a:pPr lvl="0"/>
            <a:r>
              <a:rPr lang="en-US"/>
              <a:t>designed to work together in a cluster</a:t>
            </a:r>
          </a:p>
          <a:p>
            <a:pPr lvl="0"/>
            <a:r>
              <a:rPr lang="en-US"/>
              <a:t>defined observable/"hook"able lifecycle</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Cluster</a:t>
            </a:r>
          </a:p>
          <a:p>
            <a:pPr lvl="0"/>
            <a:r>
              <a:rPr lang="en-US"/>
              <a:t>collection of silos</a:t>
            </a:r>
          </a:p>
          <a:p>
            <a:pPr lvl="0"/>
            <a:r>
              <a:rPr lang="en-US"/>
              <a:t>responsible for grain placement in Silos</a:t>
            </a:r>
          </a:p>
          <a:p>
            <a:pPr lvl="1"/>
            <a:r>
              <a:rPr lang="en-US"/>
              <a:t>random</a:t>
            </a:r>
          </a:p>
          <a:p>
            <a:pPr lvl="1"/>
            <a:r>
              <a:rPr lang="en-US"/>
              <a:t>local-to-caller (server)</a:t>
            </a:r>
          </a:p>
          <a:p>
            <a:pPr lvl="1"/>
            <a:r>
              <a:rPr lang="en-US"/>
              <a:t>hash-based</a:t>
            </a:r>
          </a:p>
          <a:p>
            <a:pPr lvl="1"/>
            <a:r>
              <a:rPr lang="en-US"/>
              <a:t>activation-count-based</a:t>
            </a:r>
          </a:p>
          <a:p>
            <a:pPr lvl="1"/>
            <a:r>
              <a:rPr lang="en-US"/>
              <a:t>configurable and customizable</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Host</a:t>
            </a:r>
          </a:p>
          <a:p>
            <a:pPr lvl="0"/>
            <a:r>
              <a:rPr lang="en-US"/>
              <a:t>process which contains the running server(s)</a:t>
            </a:r>
          </a:p>
          <a:p>
            <a:pPr lvl="0"/>
            <a:r>
              <a:rPr lang="en-US"/>
              <a:t>most often a Console, Service, or ASP.NET app</a:t>
            </a:r>
          </a:p>
          <a:p>
            <a:pPr lvl="0"/>
            <a:r>
              <a:rPr lang="en-US"/>
              <a:t>heavy use of Microsoft Hosting classes</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Rules of thumb</a:t>
            </a:r>
          </a:p>
          <a:p>
            <a:pPr lvl="0"/>
            <a:r>
              <a:rPr lang="en-US"/>
              <a:t>Grains always exist</a:t>
            </a:r>
          </a:p>
          <a:p>
            <a:pPr lvl="1"/>
            <a:r>
              <a:rPr lang="en-US"/>
              <a:t>runtime activates them on demand</a:t>
            </a:r>
          </a:p>
          <a:p>
            <a:pPr lvl="1"/>
            <a:r>
              <a:rPr lang="en-US"/>
              <a:t>runtime deactivates them "later" or on request</a:t>
            </a:r>
          </a:p>
          <a:p>
            <a:pPr lvl="0"/>
            <a:r>
              <a:rPr lang="en-US"/>
              <a:t>Everything is a Task or Task-of-T</a:t>
            </a:r>
          </a:p>
          <a:p>
            <a:pPr lvl="1"/>
            <a:r>
              <a:rPr lang="en-US"/>
              <a:t>enforcing/requiring asynchronicity</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Orleans Getting Started</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Zero to Go in....</a:t>
            </a:r>
            <a:endParaRPr lang="en-US" dirty="0"/>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Platform requirements</a:t>
            </a:r>
          </a:p>
          <a:p>
            <a:pPr lvl="0"/>
            <a:r>
              <a:rPr lang="en-US"/>
              <a:t>Microsoft .NET (.NET Core 6, 7)</a:t>
            </a:r>
          </a:p>
          <a:p>
            <a:pPr lvl="0"/>
            <a:r>
              <a:rPr lang="en-US"/>
              <a:t>... and a network</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Hello, Orleans</a:t>
            </a:r>
          </a:p>
          <a:p>
            <a:pPr lvl="0"/>
            <a:r>
              <a:rPr lang="en-US"/>
              <a:t>https://github.com/tedneward/Demo-Orleans/HelloWorld</a:t>
            </a:r>
          </a:p>
          <a:p>
            <a:pPr lvl="0"/>
            <a:r>
              <a:rPr lang="en-US"/>
              <a:t>four projects:</a:t>
            </a:r>
          </a:p>
          <a:p>
            <a:pPr lvl="1"/>
            <a:r>
              <a:rPr lang="en-US"/>
              <a:t>interfaces (IDL)</a:t>
            </a:r>
          </a:p>
          <a:p>
            <a:pPr lvl="1"/>
            <a:r>
              <a:rPr lang="en-US"/>
              <a:t>implementations</a:t>
            </a:r>
          </a:p>
          <a:p>
            <a:pPr lvl="1"/>
            <a:r>
              <a:rPr lang="en-US"/>
              <a:t>client</a:t>
            </a:r>
          </a:p>
          <a:p>
            <a:pPr lvl="1"/>
            <a:r>
              <a:rPr lang="en-US"/>
              <a:t>server/host</a:t>
            </a:r>
          </a:p>
          <a:p>
            <a:pPr lvl="0"/>
            <a:r>
              <a:rPr lang="en-US"/>
              <a:t>any CLR language (most often C#)</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Interfaces</a:t>
            </a:r>
          </a:p>
          <a:p>
            <a:pPr lvl="0"/>
            <a:r>
              <a:rPr lang="en-US"/>
              <a:t>ClassLibrary</a:t>
            </a:r>
          </a:p>
          <a:p>
            <a:pPr lvl="0"/>
            <a:r>
              <a:rPr lang="en-US"/>
              <a:t>requires</a:t>
            </a:r>
          </a:p>
          <a:p>
            <a:pPr lvl="1"/>
            <a:r>
              <a:rPr lang="en-US"/>
              <a:t>Microsoft.Orleans.Core.Abstractions</a:t>
            </a:r>
          </a:p>
          <a:p>
            <a:pPr lvl="1"/>
            <a:r>
              <a:rPr lang="en-US"/>
              <a:t>Microsoft.Orleans.CodeGenerator.MSBuild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Objectives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Our goal here is to:</a:t>
            </a:r>
          </a:p>
          <a:p>
            <a:pPr lvl="0"/>
            <a:r>
              <a:rPr lang="en-US"/>
              <a:t>Explore what a "virtual actor" is and how it works</a:t>
            </a:r>
          </a:p>
          <a:p>
            <a:pPr lvl="0"/>
            <a:r>
              <a:rPr lang="en-US"/>
              <a:t>See how Orleans implements these virtual actors</a:t>
            </a:r>
          </a:p>
          <a:p>
            <a:pPr lvl="0"/>
            <a:r>
              <a:rPr lang="en-US"/>
              <a:t>Talk about Orleans-centric distributed system design</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IHelloWorld</a:t>
            </a:r>
          </a:p>
        </p:txBody>
      </p:sp>
      <p:sp>
        <p:nvSpPr>
          <p:cNvPr name="TextBox 4" id="4"/>
          <p:cNvSpPr txBox="true"/>
          <p:nvPr/>
        </p:nvSpPr>
        <p:spPr>
          <a:xfrm>
            <a:off x="665163" y="1581587"/>
            <a:ext cx="7813675" cy="878924"/>
          </a:xfrm>
          <a:prstGeom prst="rect">
            <a:avLst/>
          </a:prstGeom>
          <a:solidFill>
            <a:srgbClr val="000000"/>
          </a:solidFill>
        </p:spPr>
        <p:txBody>
          <a:bodyPr anchor="t" rtlCol="false"/>
          <a:lstStyle/>
          <a:p>
            <a:pPr fontAlgn="t"/>
            <a:r>
              <a:rPr lang="en-US" sz="1400" b="false">
                <a:solidFill>
                  <a:srgbClr val="FFFFFF"/>
                </a:solidFill>
                <a:latin typeface="Consolas"/>
              </a:rPr>
              <a:t>public interface IHelloWorld : Orleans.IGrainWithIntegerKey
{
    Task&lt;string&gt; SayHello(string name);
}</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Grains (implementations)</a:t>
            </a:r>
          </a:p>
          <a:p>
            <a:pPr lvl="0"/>
            <a:r>
              <a:rPr lang="en-US"/>
              <a:t>ClassLibrary</a:t>
            </a:r>
          </a:p>
          <a:p>
            <a:pPr lvl="0"/>
            <a:r>
              <a:rPr lang="en-US"/>
              <a:t>requires</a:t>
            </a:r>
          </a:p>
          <a:p>
            <a:pPr lvl="1"/>
            <a:r>
              <a:rPr lang="en-US"/>
              <a:t>Microsoft.Orleans.Core.Abstractions</a:t>
            </a:r>
          </a:p>
          <a:p>
            <a:pPr lvl="1"/>
            <a:r>
              <a:rPr lang="en-US"/>
              <a:t>Microsoft.Orleans.CodeGenerator.MSBuild</a:t>
            </a:r>
          </a:p>
          <a:p>
            <a:pPr lvl="1"/>
            <a:r>
              <a:rPr lang="en-US"/>
              <a:t>Interfaces</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HelloWorld</a:t>
            </a:r>
          </a:p>
        </p:txBody>
      </p:sp>
      <p:sp>
        <p:nvSpPr>
          <p:cNvPr name="TextBox 4" id="4"/>
          <p:cNvSpPr txBox="true"/>
          <p:nvPr/>
        </p:nvSpPr>
        <p:spPr>
          <a:xfrm>
            <a:off x="665163" y="1581587"/>
            <a:ext cx="7813675" cy="1946870"/>
          </a:xfrm>
          <a:prstGeom prst="rect">
            <a:avLst/>
          </a:prstGeom>
          <a:solidFill>
            <a:srgbClr val="000000"/>
          </a:solidFill>
        </p:spPr>
        <p:txBody>
          <a:bodyPr anchor="t" rtlCol="false"/>
          <a:lstStyle/>
          <a:p>
            <a:pPr fontAlgn="t"/>
            <a:r>
              <a:rPr lang="en-US" sz="1400" b="false">
                <a:solidFill>
                  <a:srgbClr val="FFFFFF"/>
                </a:solidFill>
                <a:latin typeface="Consolas"/>
              </a:rPr>
              <a:t>public class HelloWorld : Orleans.Grain, IHelloWorld
{
    private readonly ILogger _logger;
    public HelloWorld(ILogger&lt;HelloWorld&gt; logger) { _logger = logger; }
    public Task&lt;string&gt; SayHello(string name)
    {
        _logger.LogInformation("SayHello: name = '{name}', ", name);
        return Task.FromResult($"Hello, {name}, welcome to Orleans");
    }
}</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Host</a:t>
            </a:r>
          </a:p>
          <a:p>
            <a:pPr lvl="0"/>
            <a:r>
              <a:rPr lang="en-US"/>
              <a:t>Console</a:t>
            </a:r>
          </a:p>
          <a:p>
            <a:pPr lvl="0"/>
            <a:r>
              <a:rPr lang="en-US"/>
              <a:t>requires</a:t>
            </a:r>
          </a:p>
          <a:p>
            <a:pPr lvl="1"/>
            <a:r>
              <a:rPr lang="en-US"/>
              <a:t>Microsoft.Orleans.Server</a:t>
            </a:r>
          </a:p>
          <a:p>
            <a:pPr lvl="1"/>
            <a:r>
              <a:rPr lang="en-US"/>
              <a:t>(Microsoft.Extensions.Hosting)</a:t>
            </a:r>
          </a:p>
          <a:p>
            <a:pPr lvl="1"/>
            <a:r>
              <a:rPr lang="en-US"/>
              <a:t>(Microsoft.Extensions.Logging.Console)</a:t>
            </a:r>
          </a:p>
          <a:p>
            <a:pPr lvl="1"/>
            <a:r>
              <a:rPr lang="en-US"/>
              <a:t>Interfaces</a:t>
            </a:r>
          </a:p>
          <a:p>
            <a:pPr lvl="1"/>
            <a:r>
              <a:rPr lang="en-US"/>
              <a:t>Grains</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Program.cs</a:t>
            </a:r>
          </a:p>
        </p:txBody>
      </p:sp>
      <p:sp>
        <p:nvSpPr>
          <p:cNvPr name="TextBox 4" id="4"/>
          <p:cNvSpPr txBox="true"/>
          <p:nvPr/>
        </p:nvSpPr>
        <p:spPr>
          <a:xfrm>
            <a:off x="665163" y="1581587"/>
            <a:ext cx="7813675" cy="3014816"/>
          </a:xfrm>
          <a:prstGeom prst="rect">
            <a:avLst/>
          </a:prstGeom>
          <a:solidFill>
            <a:srgbClr val="000000"/>
          </a:solidFill>
        </p:spPr>
        <p:txBody>
          <a:bodyPr anchor="t" rtlCol="false"/>
          <a:lstStyle/>
          <a:p>
            <a:pPr fontAlgn="t"/>
            <a:r>
              <a:rPr lang="en-US" sz="1400" b="false">
                <a:solidFill>
                  <a:srgbClr val="FFFFFF"/>
                </a:solidFill>
                <a:latin typeface="Consolas"/>
              </a:rPr>
              <a:t>    var builder = new HostBuilder()
        .UseOrleans(c =&gt;
        {
            c.UseLocalhostClustering()
            .Configure&lt;ClusterOptions&gt;(options =&gt;
            {
                options.ClusterId = "dev";
                options.ServiceId = "HelloWorld";
            })
            .ConfigureApplicationParts(
                parts =&gt; parts.AddApplicationPart(typeof(HelloWorld).Assembly).WithReferences())
            .ConfigureLogging(logging =&gt; logging.AddConsole());
        });
    var host = builder.Build();
    await host.StartAsync();</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Client</a:t>
            </a:r>
          </a:p>
          <a:p>
            <a:pPr lvl="0"/>
            <a:r>
              <a:rPr lang="en-US"/>
              <a:t>Console</a:t>
            </a:r>
          </a:p>
          <a:p>
            <a:pPr lvl="0"/>
            <a:r>
              <a:rPr lang="en-US"/>
              <a:t>requires</a:t>
            </a:r>
          </a:p>
          <a:p>
            <a:pPr lvl="1"/>
            <a:r>
              <a:rPr lang="en-US"/>
              <a:t>Microsoft.Orleans.Client</a:t>
            </a:r>
          </a:p>
          <a:p>
            <a:pPr lvl="1"/>
            <a:r>
              <a:rPr lang="en-US"/>
              <a:t>Interfaces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Client Setup</a:t>
            </a:r>
          </a:p>
        </p:txBody>
      </p:sp>
      <p:sp>
        <p:nvSpPr>
          <p:cNvPr name="TextBox 4" id="4"/>
          <p:cNvSpPr txBox="true"/>
          <p:nvPr/>
        </p:nvSpPr>
        <p:spPr>
          <a:xfrm>
            <a:off x="665163" y="1581587"/>
            <a:ext cx="7813675" cy="2124861"/>
          </a:xfrm>
          <a:prstGeom prst="rect">
            <a:avLst/>
          </a:prstGeom>
          <a:solidFill>
            <a:srgbClr val="000000"/>
          </a:solidFill>
        </p:spPr>
        <p:txBody>
          <a:bodyPr anchor="t" rtlCol="false"/>
          <a:lstStyle/>
          <a:p>
            <a:pPr fontAlgn="t"/>
            <a:r>
              <a:rPr lang="en-US" sz="1400" b="false">
                <a:solidFill>
                  <a:srgbClr val="FFFFFF"/>
                </a:solidFill>
                <a:latin typeface="Consolas"/>
              </a:rPr>
              <a:t>    var client = new ClientBuilder()
        .UseLocalhostClustering()
        .Configure&lt;ClusterOptions&gt;(options =&gt;
        {
            options.ClusterId = "dev";
            options.ServiceId = "HelloWorld";
        })
        .ConfigureLogging(logging =&gt; logging.AddConsole())
        .Build();
    await client.Connect();
    Console.WriteLine("Client successfully connected to silo host \n");</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Getting Started</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Client calling host</a:t>
            </a:r>
          </a:p>
        </p:txBody>
      </p:sp>
      <p:sp>
        <p:nvSpPr>
          <p:cNvPr name="TextBox 4" id="4"/>
          <p:cNvSpPr txBox="true"/>
          <p:nvPr/>
        </p:nvSpPr>
        <p:spPr>
          <a:xfrm>
            <a:off x="665163" y="1581587"/>
            <a:ext cx="7813675" cy="522942"/>
          </a:xfrm>
          <a:prstGeom prst="rect">
            <a:avLst/>
          </a:prstGeom>
          <a:solidFill>
            <a:srgbClr val="000000"/>
          </a:solidFill>
        </p:spPr>
        <p:txBody>
          <a:bodyPr anchor="t" rtlCol="false"/>
          <a:lstStyle/>
          <a:p>
            <a:pPr fontAlgn="t"/>
            <a:r>
              <a:rPr lang="en-US" sz="1400" b="false">
                <a:solidFill>
                  <a:srgbClr val="FFFFFF"/>
                </a:solidFill>
                <a:latin typeface="Consolas"/>
              </a:rPr>
              <a:t>    var friend = client.GetGrain&lt;IHelloWorld&gt;(0);
    var response = await friend.SayHello("Good morning, HelloGrain!");</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Orleans Basics</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Implementing Orleans actors</a:t>
            </a:r>
            <a:endParaRPr lang="en-US" dirty="0"/>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Basics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Interfaces</a:t>
            </a:r>
          </a:p>
          <a:p>
            <a:pPr lvl="0"/>
            <a:r>
              <a:rPr lang="en-US"/>
              <a:t>must extend an "identity interface"</a:t>
            </a:r>
          </a:p>
          <a:p>
            <a:pPr lvl="1"/>
            <a:r>
              <a:rPr lang="en-US"/>
              <a:t>describes the kind of primary key</a:t>
            </a:r>
          </a:p>
          <a:p>
            <a:pPr lvl="1"/>
            <a:r>
              <a:rPr lang="en-US">
                <a:latin typeface="Courier New"/>
              </a:rPr>
              <a:t>IGrainWithGuidKey</a:t>
            </a:r>
          </a:p>
          <a:p>
            <a:pPr lvl="1"/>
            <a:r>
              <a:rPr lang="en-US">
                <a:latin typeface="Courier New"/>
              </a:rPr>
              <a:t>IGrainWithIntegerKey</a:t>
            </a:r>
          </a:p>
          <a:p>
            <a:pPr lvl="1"/>
            <a:r>
              <a:rPr lang="en-US">
                <a:latin typeface="Courier New"/>
              </a:rPr>
              <a:t>IGrainWithStringKey</a:t>
            </a:r>
          </a:p>
          <a:p>
            <a:pPr lvl="1"/>
            <a:r>
              <a:rPr lang="en-US">
                <a:latin typeface="Courier New"/>
              </a:rPr>
              <a:t>IGrainWithGuidCompoundKey</a:t>
            </a:r>
          </a:p>
          <a:p>
            <a:pPr lvl="1"/>
            <a:r>
              <a:rPr lang="en-US">
                <a:latin typeface="Courier New"/>
              </a:rPr>
              <a:t>IGrainWithIntegerCompoundKey</a:t>
            </a:r>
          </a:p>
          <a:p>
            <a:pPr lvl="0"/>
            <a:r>
              <a:rPr lang="en-US"/>
              <a:t>methods must return </a:t>
            </a:r>
            <a:r>
              <a:rPr lang="en-US">
                <a:latin typeface="Courier New"/>
              </a:rPr>
              <a:t>Task</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Microsoft Orleans: Overview</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In a nutshell</a:t>
            </a:r>
            <a:endParaRPr lang="en-US" dirty="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Basics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Grains</a:t>
            </a:r>
          </a:p>
          <a:p>
            <a:pPr lvl="0"/>
            <a:r>
              <a:rPr lang="en-US"/>
              <a:t>must implement grain interface</a:t>
            </a:r>
          </a:p>
          <a:p>
            <a:pPr lvl="0"/>
            <a:r>
              <a:rPr lang="en-US"/>
              <a:t>must extend </a:t>
            </a:r>
            <a:r>
              <a:rPr lang="en-US">
                <a:latin typeface="Courier New"/>
              </a:rPr>
              <a:t>Orleans.Grain</a:t>
            </a:r>
            <a:r>
              <a:rPr lang="en-US"/>
              <a:t> base class</a:t>
            </a:r>
          </a:p>
          <a:p>
            <a:pPr lvl="0"/>
            <a:r>
              <a:rPr lang="en-US"/>
              <a:t>optionally override </a:t>
            </a:r>
            <a:r>
              <a:rPr lang="en-US">
                <a:latin typeface="Courier New"/>
              </a:rPr>
              <a:t>OnActivateAsync</a:t>
            </a:r>
            <a:r>
              <a:rPr lang="en-US"/>
              <a:t>/</a:t>
            </a:r>
            <a:r>
              <a:rPr lang="en-US">
                <a:latin typeface="Courier New"/>
              </a:rPr>
              <a:t>OnDeactivateAsync</a:t>
            </a:r>
          </a:p>
          <a:p>
            <a:pPr lvl="1"/>
            <a:r>
              <a:rPr lang="en-US"/>
              <a:t>for notification of activation/deactivation</a:t>
            </a:r>
          </a:p>
          <a:p>
            <a:pPr lvl="1"/>
            <a:r>
              <a:rPr lang="en-US"/>
              <a:t>exceptions will cancel activation</a:t>
            </a:r>
          </a:p>
          <a:p>
            <a:pPr lvl="1"/>
            <a:r>
              <a:rPr lang="en-US"/>
              <a:t>deactivation is not guaranteed (e.g., server crash)</a:t>
            </a:r>
          </a:p>
          <a:p>
            <a:pPr lvl="0"/>
            <a:r>
              <a:rPr lang="en-US"/>
              <a:t>primary key available via </a:t>
            </a:r>
            <a:r>
              <a:rPr lang="en-US">
                <a:latin typeface="Courier New"/>
              </a:rPr>
              <a:t>GetPrimaryKey</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Basics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Grain References</a:t>
            </a:r>
          </a:p>
          <a:p>
            <a:pPr lvl="0"/>
            <a:r>
              <a:rPr lang="en-US"/>
              <a:t>grains are never accessed directly</a:t>
            </a:r>
          </a:p>
          <a:p>
            <a:pPr lvl="0"/>
            <a:r>
              <a:rPr lang="en-US"/>
              <a:t>clients must obtain a "grain reference"</a:t>
            </a:r>
          </a:p>
          <a:p>
            <a:pPr lvl="0"/>
            <a:r>
              <a:rPr lang="en-US"/>
              <a:t>pass identity to </a:t>
            </a:r>
            <a:r>
              <a:rPr lang="en-US">
                <a:latin typeface="Courier New"/>
              </a:rPr>
              <a:t>GrainFactory.GetGrain</a:t>
            </a:r>
          </a:p>
          <a:p>
            <a:pPr lvl="0"/>
            <a:r>
              <a:rPr lang="en-US"/>
              <a:t>references can be used as typical .NET objects</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More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Other topics</a:t>
            </a:r>
          </a:p>
          <a:p>
            <a:pPr lvl="0"/>
            <a:r>
              <a:rPr lang="en-US"/>
              <a:t>Persistent grains</a:t>
            </a:r>
          </a:p>
          <a:p>
            <a:pPr lvl="0"/>
            <a:r>
              <a:rPr lang="en-US"/>
              <a:t>Timers and reminders</a:t>
            </a:r>
          </a:p>
          <a:p>
            <a:pPr lvl="0"/>
            <a:r>
              <a:rPr lang="en-US"/>
              <a:t>Streams</a:t>
            </a:r>
          </a:p>
          <a:p>
            <a:pPr lvl="0"/>
            <a:r>
              <a:rPr lang="en-US"/>
              <a:t>Heterogenous Silos</a:t>
            </a:r>
          </a:p>
          <a:p>
            <a:pPr lvl="0"/>
            <a:r>
              <a:rPr lang="en-US"/>
              <a:t>Evolving/versioning Grains</a:t>
            </a:r>
          </a:p>
          <a:p>
            <a:pPr lvl="0"/>
            <a:r>
              <a:rPr lang="en-US"/>
              <a:t>Event sourcing</a:t>
            </a:r>
          </a:p>
          <a:p>
            <a:pPr lvl="0"/>
            <a:r>
              <a:rPr lang="en-US"/>
              <a:t>Transactions</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Summary</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Microsoft Orleans</a:t>
            </a:r>
          </a:p>
          <a:p>
            <a:pPr lvl="0"/>
            <a:r>
              <a:rPr lang="en-US"/>
              <a:t>virtual actor system</a:t>
            </a:r>
          </a:p>
          <a:p>
            <a:pPr lvl="0"/>
            <a:r>
              <a:rPr lang="en-US"/>
              <a:t>built on top of CLR</a:t>
            </a:r>
          </a:p>
          <a:p>
            <a:pPr lvl="0"/>
            <a:r>
              <a:rPr lang="en-US"/>
              <a:t>providing easy language-to-messaging syntax/semantics</a:t>
            </a:r>
          </a:p>
          <a:p>
            <a:pPr lvl="0"/>
            <a:r>
              <a:rPr lang="en-US"/>
              <a:t>capable of supporting high scale/load</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Resources</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Where to go to get more</a:t>
            </a:r>
            <a:endParaRPr lang="en-US" dirty="0"/>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Resources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Code/Github</a:t>
            </a:r>
          </a:p>
          <a:p>
            <a:pPr lvl="0"/>
            <a:r>
              <a:rPr lang="en-US"/>
              <a:t>Orleans OSS repository</a:t>
            </a:r>
          </a:p>
          <a:p>
            <a:pPr lvl="1"/>
            <a:r>
              <a:rPr lang="en-US"/>
              <a:t>https://github.com/dotnet/orleans</a:t>
            </a:r>
          </a:p>
          <a:p>
            <a:pPr lvl="0"/>
            <a:r>
              <a:rPr lang="en-US"/>
              <a:t>Official docs</a:t>
            </a:r>
          </a:p>
          <a:p>
            <a:pPr lvl="1"/>
            <a:r>
              <a:rPr lang="en-US"/>
              <a:t>https://learn.microsoft.com/en-us/dotnet/orleans/</a:t>
            </a:r>
          </a:p>
          <a:p>
            <a:pPr lvl="0"/>
            <a:r>
              <a:rPr lang="en-US"/>
              <a:t>OrleansContrib</a:t>
            </a:r>
          </a:p>
          <a:p>
            <a:pPr lvl="1"/>
            <a:r>
              <a:rPr lang="en-US"/>
              <a:t>https://github.com/orgs/OrleansContrib</a:t>
            </a:r>
          </a:p>
          <a:p>
            <a:pPr lvl="0"/>
            <a:r>
              <a:rPr lang="en-US"/>
              <a:t>Awesome-Orleans</a:t>
            </a:r>
          </a:p>
          <a:p>
            <a:pPr lvl="1"/>
            <a:r>
              <a:rPr lang="en-US"/>
              <a:t>https://github.com/OrleansContrib/Awesome-Orleans</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Resources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Books</a:t>
            </a:r>
          </a:p>
          <a:p>
            <a:pPr lvl="0"/>
            <a:r>
              <a:rPr lang="en-US"/>
              <a:t>"Introducing Microsoft Orleans"</a:t>
            </a:r>
          </a:p>
          <a:p>
            <a:pPr lvl="1"/>
            <a:r>
              <a:rPr lang="en-US"/>
              <a:t>https://www.amazon.com/Introducing-Microsoft-Orleans-Implementing-Cloud-Native/dp/148428013X</a:t>
            </a:r>
          </a:p>
          <a:p>
            <a:pPr lvl="0"/>
            <a:r>
              <a:rPr lang="en-US"/>
              <a:t>"Microsoft Orleans for Developers"</a:t>
            </a:r>
          </a:p>
          <a:p>
            <a:pPr lvl="1"/>
            <a:r>
              <a:rPr lang="en-US"/>
              <a:t>https://www.amazon.com/Microsoft-Orleans-Developers-Cloud-Native-Distributed/dp/1484281667</a:t>
            </a:r>
          </a:p>
          <a:p>
            <a:pPr lvl="0"/>
            <a:r>
              <a:rPr lang="en-US"/>
              <a:t>"Distributed .NET w/Microsoft Orleans"</a:t>
            </a:r>
          </a:p>
          <a:p>
            <a:pPr lvl="1"/>
            <a:r>
              <a:rPr lang="en-US"/>
              <a:t>https://www.amazon.com/Distributed-NET-Microsoft-Orleans-applications-ebook/dp/B09NPBDQSL</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Credentials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Microsoft Orleans: Overview</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What is it?</a:t>
            </a:r>
          </a:p>
          <a:p>
            <a:pPr lvl="0"/>
            <a:r>
              <a:rPr lang="en-US"/>
              <a:t>actors model for CLR technology stacks</a:t>
            </a:r>
          </a:p>
          <a:p>
            <a:pPr lvl="1"/>
            <a:r>
              <a:rPr lang="en-US"/>
              <a:t>"grains"</a:t>
            </a:r>
          </a:p>
          <a:p>
            <a:pPr lvl="1"/>
            <a:r>
              <a:rPr lang="en-US"/>
              <a:t>stateless or persistent</a:t>
            </a:r>
          </a:p>
          <a:p>
            <a:pPr lvl="1"/>
            <a:r>
              <a:rPr lang="en-US"/>
              <a:t>virtual actors: "always alive" semantics</a:t>
            </a:r>
          </a:p>
          <a:p>
            <a:pPr lvl="0"/>
            <a:r>
              <a:rPr lang="en-US"/>
              <a:t>open-source</a:t>
            </a:r>
          </a:p>
          <a:p>
            <a:pPr lvl="1"/>
            <a:r>
              <a:rPr lang="en-US"/>
              <a:t>https://github.com/microsoft/orleans</a:t>
            </a:r>
          </a:p>
          <a:p>
            <a:pPr lvl="0"/>
            <a:r>
              <a:rPr lang="en-US"/>
              <a:t>used on some sizable projects</a:t>
            </a:r>
          </a:p>
          <a:p>
            <a:pPr lvl="1"/>
            <a:r>
              <a:rPr lang="en-US"/>
              <a:t>Halo 4, Halo 5</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What's important to know?</a:t>
            </a:r>
            <a:endParaRPr lang="en-US" dirty="0"/>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Core concepts:</a:t>
            </a:r>
          </a:p>
          <a:p>
            <a:pPr lvl="0"/>
            <a:r>
              <a:rPr lang="en-US"/>
              <a:t>Grain</a:t>
            </a:r>
          </a:p>
          <a:p>
            <a:pPr lvl="0"/>
            <a:r>
              <a:rPr lang="en-US"/>
              <a:t>Silo</a:t>
            </a:r>
          </a:p>
          <a:p>
            <a:pPr lvl="0"/>
            <a:r>
              <a:rPr lang="en-US"/>
              <a:t>Cluster</a:t>
            </a:r>
          </a:p>
          <a:p>
            <a:pPr lvl="0"/>
            <a:r>
              <a:rPr lang="en-US"/>
              <a:t>Host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Grain</a:t>
            </a:r>
          </a:p>
          <a:p>
            <a:pPr lvl="0"/>
            <a:r>
              <a:rPr lang="en-US"/>
              <a:t>"Virtual Actor": Identity + Logic + State</a:t>
            </a:r>
          </a:p>
          <a:p>
            <a:pPr lvl="0"/>
            <a:r>
              <a:rPr lang="en-US"/>
              <a:t>defined observable/"hook"able lifecycle</a:t>
            </a:r>
          </a:p>
          <a:p>
            <a:pPr lvl="0"/>
            <a:r>
              <a:rPr lang="en-US"/>
              <a:t>Single-threaded, serial message receipt</a:t>
            </a:r>
          </a:p>
          <a:p>
            <a:pPr lvl="0"/>
            <a:r>
              <a:rPr lang="en-US"/>
              <a:t>single living instance: "activation"</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Grain identity</a:t>
            </a:r>
          </a:p>
          <a:p>
            <a:pPr lvl="0"/>
            <a:r>
              <a:rPr lang="en-US"/>
              <a:t>Objects have implicit identity (memory address)</a:t>
            </a:r>
          </a:p>
          <a:p>
            <a:pPr lvl="0"/>
            <a:r>
              <a:rPr lang="en-US"/>
              <a:t>Actors use more generalized identity</a:t>
            </a:r>
          </a:p>
          <a:p>
            <a:pPr lvl="0"/>
            <a:r>
              <a:rPr lang="en-US"/>
              <a:t>Orleans grains must have "long-lived" identity</a:t>
            </a:r>
          </a:p>
          <a:p>
            <a:pPr lvl="0"/>
            <a:r>
              <a:rPr lang="en-US"/>
              <a:t>Orleans uses one of five options for identity:</a:t>
            </a:r>
          </a:p>
          <a:p>
            <a:pPr lvl="1"/>
            <a:r>
              <a:rPr lang="en-US"/>
              <a:t>long</a:t>
            </a:r>
          </a:p>
          <a:p>
            <a:pPr lvl="1"/>
            <a:r>
              <a:rPr lang="en-US"/>
              <a:t>GUID</a:t>
            </a:r>
          </a:p>
          <a:p>
            <a:pPr lvl="1"/>
            <a:r>
              <a:rPr lang="en-US"/>
              <a:t>string</a:t>
            </a:r>
          </a:p>
          <a:p>
            <a:pPr lvl="1"/>
            <a:r>
              <a:rPr lang="en-US"/>
              <a:t>GUID + string (compound)</a:t>
            </a:r>
          </a:p>
          <a:p>
            <a:pPr lvl="1"/>
            <a:r>
              <a:rPr lang="en-US"/>
              <a:t>long + string (compound)</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Orleans Concepts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Grain state</a:t>
            </a:r>
          </a:p>
          <a:p>
            <a:pPr lvl="0"/>
            <a:r>
              <a:rPr lang="en-US"/>
              <a:t>Grains can be entirely stateless</a:t>
            </a:r>
          </a:p>
          <a:p>
            <a:pPr lvl="1"/>
            <a:r>
              <a:rPr lang="en-US"/>
              <a:t>singletons, in essence</a:t>
            </a:r>
          </a:p>
          <a:p>
            <a:pPr lvl="1"/>
            <a:r>
              <a:rPr lang="en-US"/>
              <a:t>can allow multiple activations</a:t>
            </a:r>
          </a:p>
          <a:p>
            <a:pPr lvl="0"/>
            <a:r>
              <a:rPr lang="en-US"/>
              <a:t>Grains can hold state</a:t>
            </a:r>
          </a:p>
          <a:p>
            <a:pPr lvl="1"/>
            <a:r>
              <a:rPr lang="en-US"/>
              <a:t>state is held across lifetime of server</a:t>
            </a:r>
          </a:p>
          <a:p>
            <a:pPr lvl="1"/>
            <a:r>
              <a:rPr lang="en-US"/>
              <a:t>state can be persisted to external storage</a:t>
            </a:r>
          </a:p>
        </p:txBody>
      </p:sp>
    </p:spTree>
  </p:cSld>
  <p:clrMapOvr>
    <a:masterClrMapping/>
  </p:clrMapOvr>
</p:sld>
</file>

<file path=ppt/theme/theme1.xml><?xml version="1.0" encoding="utf-8"?>
<a:theme xmlns:a="http://schemas.openxmlformats.org/drawingml/2006/main" name="Neward &amp; Associates">
  <a:themeElements>
    <a:clrScheme name="">
      <a:dk1>
        <a:srgbClr val="000000"/>
      </a:dk1>
      <a:lt1>
        <a:srgbClr val="FFFFFF"/>
      </a:lt1>
      <a:dk2>
        <a:srgbClr val="000080"/>
      </a:dk2>
      <a:lt2>
        <a:srgbClr val="FFFF00"/>
      </a:lt2>
      <a:accent1>
        <a:srgbClr val="000080"/>
      </a:accent1>
      <a:accent2>
        <a:srgbClr val="3333CC"/>
      </a:accent2>
      <a:accent3>
        <a:srgbClr val="AAAAC0"/>
      </a:accent3>
      <a:accent4>
        <a:srgbClr val="DADADA"/>
      </a:accent4>
      <a:accent5>
        <a:srgbClr val="AAAAC0"/>
      </a:accent5>
      <a:accent6>
        <a:srgbClr val="2D2DB9"/>
      </a:accent6>
      <a:hlink>
        <a:srgbClr val="6699FF"/>
      </a:hlink>
      <a:folHlink>
        <a:srgbClr val="CC0000"/>
      </a:folHlink>
    </a:clrScheme>
    <a:fontScheme name="Neward &amp; Associ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79" tIns="44448" rIns="90379" bIns="44448" numCol="1" anchor="t" anchorCtr="0" compatLnSpc="1">
        <a:prstTxWarp prst="textNoShape">
          <a:avLst/>
        </a:prstTxWarp>
      </a:bodyPr>
      <a:lstStyle>
        <a:defPPr marL="0" marR="0" indent="0" algn="l" defTabSz="896938" rtl="0" eaLnBrk="0" fontAlgn="base" latinLnBrk="0" hangingPunct="0">
          <a:lnSpc>
            <a:spcPct val="90000"/>
          </a:lnSpc>
          <a:spcBef>
            <a:spcPct val="0"/>
          </a:spcBef>
          <a:spcAft>
            <a:spcPct val="0"/>
          </a:spcAft>
          <a:buClrTx/>
          <a:buSzTx/>
          <a:buFontTx/>
          <a:buChar char="•"/>
          <a:tabLst>
            <a:tab pos="1387475" algn="l"/>
            <a:tab pos="1706563" algn="l"/>
            <a:tab pos="2079625" algn="l"/>
          </a:tabLst>
          <a:defRPr kumimoji="0" lang="en-US" sz="16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79" tIns="44448" rIns="90379" bIns="44448" numCol="1" anchor="t" anchorCtr="0" compatLnSpc="1">
        <a:prstTxWarp prst="textNoShape">
          <a:avLst/>
        </a:prstTxWarp>
      </a:bodyPr>
      <a:lstStyle>
        <a:defPPr marL="0" marR="0" indent="0" algn="l" defTabSz="896938" rtl="0" eaLnBrk="0" fontAlgn="base" latinLnBrk="0" hangingPunct="0">
          <a:lnSpc>
            <a:spcPct val="90000"/>
          </a:lnSpc>
          <a:spcBef>
            <a:spcPct val="0"/>
          </a:spcBef>
          <a:spcAft>
            <a:spcPct val="0"/>
          </a:spcAft>
          <a:buClrTx/>
          <a:buSzTx/>
          <a:buFontTx/>
          <a:buChar char="•"/>
          <a:tabLst>
            <a:tab pos="1387475" algn="l"/>
            <a:tab pos="1706563" algn="l"/>
            <a:tab pos="2079625" algn="l"/>
          </a:tabLst>
          <a:defRPr kumimoji="0" lang="en-US" sz="16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Neward &amp; Associate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ard &amp; Associa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eward &amp; Associate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ard &amp; Associate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ard &amp; Associate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ard &amp; Associate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eward &amp; Associate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3092</TotalTime>
  <Words>0</Words>
  <Application>Microsoft Office PowerPoint</Application>
  <PresentationFormat>On-screen Show (4:3)</PresentationFormat>
  <Paragraphs>0</Paragraphs>
  <Slides>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0</vt:i4>
      </vt:variant>
    </vt:vector>
  </HeadingPairs>
  <TitlesOfParts>
    <vt:vector size="6" baseType="lpstr">
      <vt:lpstr>Arial</vt:lpstr>
      <vt:lpstr>Calibri</vt:lpstr>
      <vt:lpstr>Franklin Gothic Medium</vt:lpstr>
      <vt:lpstr>Tahoma</vt:lpstr>
      <vt:lpstr>Wingdings</vt:lpstr>
      <vt:lpstr>Neward &amp; Associates</vt:lpstr>
    </vt:vector>
  </TitlesOfParts>
  <Company>Copyright (c) 2022 Ted Neward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2004-06-15T18:50:25Z</dcterms:created>
  <dc:creator>Ted Neward
Neward &amp; Associates</dc:creator>
  <dc:description>Within the distributed systems community, much has been made about the "actors model" and its implications for building large-scale, fault-tolerant, highly resilient code bases. The Orleans project, from Microsoft, is the latest entry in the genre, and in this presentation, we'll go over what "virtual actors" are, and how Orleans implements them.
</dc:description>
  <cp:keywords>Distributed systems, CLR</cp:keywords>
  <cp:lastModifiedBy>Ted Neward</cp:lastModifiedBy>
  <dcterms:modified xsi:type="dcterms:W3CDTF">2020-09-27T07:19:37Z</dcterms:modified>
  <cp:revision>78</cp:revision>
  <dc:subject>Distributed systems, CLR</dc:subject>
  <dc:title>Busy .NET Developer's Guide to Orleans</dc:title>
</cp:coreProperties>
</file>