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0.xml"/>
  <Override ContentType="application/vnd.openxmlformats-officedocument.presentationml.slide+xml" PartName="/ppt/slides/slide61.xml"/>
  <Override ContentType="application/vnd.openxmlformats-officedocument.presentationml.slide+xml" PartName="/ppt/slides/slide62.xml"/>
  <Override ContentType="application/vnd.openxmlformats-officedocument.presentationml.slide+xml" PartName="/ppt/slides/slide63.xml"/>
  <Override ContentType="application/vnd.openxmlformats-officedocument.presentationml.slide+xml" PartName="/ppt/slides/slide64.xml"/>
  <Override ContentType="application/vnd.openxmlformats-officedocument.presentationml.slide+xml" PartName="/ppt/slides/slide65.xml"/>
  <Override ContentType="application/vnd.openxmlformats-officedocument.presentationml.slide+xml" PartName="/ppt/slides/slide66.xml"/>
  <Override ContentType="application/vnd.openxmlformats-officedocument.presentationml.slide+xml" PartName="/ppt/slides/slide67.xml"/>
  <Override ContentType="application/vnd.openxmlformats-officedocument.presentationml.slide+xml" PartName="/ppt/slides/slide68.xml"/>
  <Override ContentType="application/vnd.openxmlformats-officedocument.presentationml.slide+xml" PartName="/ppt/slides/slide69.xml"/>
  <Override ContentType="application/vnd.openxmlformats-officedocument.presentationml.slide+xml" PartName="/ppt/slides/slide70.xml"/>
  <Override ContentType="application/vnd.openxmlformats-officedocument.presentationml.slide+xml" PartName="/ppt/slides/slide71.xml"/>
  <Override ContentType="application/vnd.openxmlformats-officedocument.presentationml.slide+xml" PartName="/ppt/slides/slide72.xml"/>
  <Override ContentType="application/vnd.openxmlformats-officedocument.presentationml.slide+xml" PartName="/ppt/slides/slide73.xml"/>
  <Override ContentType="application/vnd.openxmlformats-officedocument.presentationml.slide+xml" PartName="/ppt/slides/slide74.xml"/>
  <Override ContentType="application/vnd.openxmlformats-officedocument.presentationml.slide+xml" PartName="/ppt/slides/slide7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30" Target="slides/slide25.xml" Type="http://schemas.openxmlformats.org/officeDocument/2006/relationships/slide"/><Relationship Id="rId31" Target="slides/slide26.xml" Type="http://schemas.openxmlformats.org/officeDocument/2006/relationships/slide"/><Relationship Id="rId32" Target="slides/slide27.xml" Type="http://schemas.openxmlformats.org/officeDocument/2006/relationships/slide"/><Relationship Id="rId33" Target="slides/slide28.xml" Type="http://schemas.openxmlformats.org/officeDocument/2006/relationships/slide"/><Relationship Id="rId34" Target="slides/slide29.xml" Type="http://schemas.openxmlformats.org/officeDocument/2006/relationships/slide"/><Relationship Id="rId35" Target="slides/slide30.xml" Type="http://schemas.openxmlformats.org/officeDocument/2006/relationships/slide"/><Relationship Id="rId36" Target="slides/slide31.xml" Type="http://schemas.openxmlformats.org/officeDocument/2006/relationships/slide"/><Relationship Id="rId37" Target="slides/slide32.xml" Type="http://schemas.openxmlformats.org/officeDocument/2006/relationships/slide"/><Relationship Id="rId38" Target="slides/slide33.xml" Type="http://schemas.openxmlformats.org/officeDocument/2006/relationships/slide"/><Relationship Id="rId39" Target="slides/slide34.xml" Type="http://schemas.openxmlformats.org/officeDocument/2006/relationships/slide"/><Relationship Id="rId4" Target="theme/theme1.xml" Type="http://schemas.openxmlformats.org/officeDocument/2006/relationships/theme"/><Relationship Id="rId40" Target="slides/slide35.xml" Type="http://schemas.openxmlformats.org/officeDocument/2006/relationships/slide"/><Relationship Id="rId41" Target="slides/slide36.xml" Type="http://schemas.openxmlformats.org/officeDocument/2006/relationships/slide"/><Relationship Id="rId42" Target="slides/slide37.xml" Type="http://schemas.openxmlformats.org/officeDocument/2006/relationships/slide"/><Relationship Id="rId43" Target="slides/slide38.xml" Type="http://schemas.openxmlformats.org/officeDocument/2006/relationships/slide"/><Relationship Id="rId44" Target="slides/slide39.xml" Type="http://schemas.openxmlformats.org/officeDocument/2006/relationships/slide"/><Relationship Id="rId45" Target="slides/slide40.xml" Type="http://schemas.openxmlformats.org/officeDocument/2006/relationships/slide"/><Relationship Id="rId46" Target="slides/slide41.xml" Type="http://schemas.openxmlformats.org/officeDocument/2006/relationships/slide"/><Relationship Id="rId47" Target="slides/slide42.xml" Type="http://schemas.openxmlformats.org/officeDocument/2006/relationships/slide"/><Relationship Id="rId48" Target="slides/slide43.xml" Type="http://schemas.openxmlformats.org/officeDocument/2006/relationships/slide"/><Relationship Id="rId49" Target="slides/slide44.xml" Type="http://schemas.openxmlformats.org/officeDocument/2006/relationships/slide"/><Relationship Id="rId5" Target="tableStyles.xml" Type="http://schemas.openxmlformats.org/officeDocument/2006/relationships/tableStyles"/><Relationship Id="rId50" Target="slides/slide45.xml" Type="http://schemas.openxmlformats.org/officeDocument/2006/relationships/slide"/><Relationship Id="rId51" Target="slides/slide46.xml" Type="http://schemas.openxmlformats.org/officeDocument/2006/relationships/slide"/><Relationship Id="rId52" Target="slides/slide47.xml" Type="http://schemas.openxmlformats.org/officeDocument/2006/relationships/slide"/><Relationship Id="rId53" Target="slides/slide48.xml" Type="http://schemas.openxmlformats.org/officeDocument/2006/relationships/slide"/><Relationship Id="rId54" Target="slides/slide49.xml" Type="http://schemas.openxmlformats.org/officeDocument/2006/relationships/slide"/><Relationship Id="rId55" Target="slides/slide50.xml" Type="http://schemas.openxmlformats.org/officeDocument/2006/relationships/slide"/><Relationship Id="rId56" Target="slides/slide51.xml" Type="http://schemas.openxmlformats.org/officeDocument/2006/relationships/slide"/><Relationship Id="rId57" Target="slides/slide52.xml" Type="http://schemas.openxmlformats.org/officeDocument/2006/relationships/slide"/><Relationship Id="rId58" Target="slides/slide53.xml" Type="http://schemas.openxmlformats.org/officeDocument/2006/relationships/slide"/><Relationship Id="rId59" Target="slides/slide54.xml" Type="http://schemas.openxmlformats.org/officeDocument/2006/relationships/slide"/><Relationship Id="rId6" Target="slides/slide1.xml" Type="http://schemas.openxmlformats.org/officeDocument/2006/relationships/slide"/><Relationship Id="rId60" Target="slides/slide55.xml" Type="http://schemas.openxmlformats.org/officeDocument/2006/relationships/slide"/><Relationship Id="rId61" Target="slides/slide56.xml" Type="http://schemas.openxmlformats.org/officeDocument/2006/relationships/slide"/><Relationship Id="rId62" Target="slides/slide57.xml" Type="http://schemas.openxmlformats.org/officeDocument/2006/relationships/slide"/><Relationship Id="rId63" Target="slides/slide58.xml" Type="http://schemas.openxmlformats.org/officeDocument/2006/relationships/slide"/><Relationship Id="rId64" Target="slides/slide59.xml" Type="http://schemas.openxmlformats.org/officeDocument/2006/relationships/slide"/><Relationship Id="rId65" Target="slides/slide60.xml" Type="http://schemas.openxmlformats.org/officeDocument/2006/relationships/slide"/><Relationship Id="rId66" Target="slides/slide61.xml" Type="http://schemas.openxmlformats.org/officeDocument/2006/relationships/slide"/><Relationship Id="rId67" Target="slides/slide62.xml" Type="http://schemas.openxmlformats.org/officeDocument/2006/relationships/slide"/><Relationship Id="rId68" Target="slides/slide63.xml" Type="http://schemas.openxmlformats.org/officeDocument/2006/relationships/slide"/><Relationship Id="rId69" Target="slides/slide64.xml" Type="http://schemas.openxmlformats.org/officeDocument/2006/relationships/slide"/><Relationship Id="rId7" Target="slides/slide2.xml" Type="http://schemas.openxmlformats.org/officeDocument/2006/relationships/slide"/><Relationship Id="rId70" Target="slides/slide65.xml" Type="http://schemas.openxmlformats.org/officeDocument/2006/relationships/slide"/><Relationship Id="rId71" Target="slides/slide66.xml" Type="http://schemas.openxmlformats.org/officeDocument/2006/relationships/slide"/><Relationship Id="rId72" Target="slides/slide67.xml" Type="http://schemas.openxmlformats.org/officeDocument/2006/relationships/slide"/><Relationship Id="rId73" Target="slides/slide68.xml" Type="http://schemas.openxmlformats.org/officeDocument/2006/relationships/slide"/><Relationship Id="rId74" Target="slides/slide69.xml" Type="http://schemas.openxmlformats.org/officeDocument/2006/relationships/slide"/><Relationship Id="rId75" Target="slides/slide70.xml" Type="http://schemas.openxmlformats.org/officeDocument/2006/relationships/slide"/><Relationship Id="rId76" Target="slides/slide71.xml" Type="http://schemas.openxmlformats.org/officeDocument/2006/relationships/slide"/><Relationship Id="rId77" Target="slides/slide72.xml" Type="http://schemas.openxmlformats.org/officeDocument/2006/relationships/slide"/><Relationship Id="rId78" Target="slides/slide73.xml" Type="http://schemas.openxmlformats.org/officeDocument/2006/relationships/slide"/><Relationship Id="rId79" Target="slides/slide74.xml" Type="http://schemas.openxmlformats.org/officeDocument/2006/relationships/slide"/><Relationship Id="rId8" Target="slides/slide3.xml" Type="http://schemas.openxmlformats.org/officeDocument/2006/relationships/slide"/><Relationship Id="rId80" Target="slides/slide75.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9.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9.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5.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4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8.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4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6.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5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8.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5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2.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6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6.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6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7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2.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7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CLR Developer's Guide </a:t>
            </a:r>
          </a:p>
          <a:p>
            <a:r>
              <a:rPr lang="en-US"/>
              <a:t> to NakedObjects</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Smalltalk influenced...</a:t>
            </a:r>
          </a:p>
          <a:p>
            <a:pPr lvl="0"/>
            <a:r>
              <a:rPr lang="en-US"/>
              <a:t>Go</a:t>
            </a:r>
          </a:p>
          <a:p>
            <a:pPr lvl="0"/>
            <a:r>
              <a:rPr lang="en-US"/>
              <a:t>Groovy</a:t>
            </a:r>
          </a:p>
          <a:p>
            <a:pPr lvl="0"/>
            <a:r>
              <a:rPr lang="en-US"/>
              <a:t>Io</a:t>
            </a:r>
          </a:p>
          <a:p>
            <a:pPr lvl="0"/>
            <a:r>
              <a:rPr lang="en-US"/>
              <a:t>Ioke</a:t>
            </a:r>
          </a:p>
          <a:p>
            <a:pPr lvl="0"/>
            <a:r>
              <a:rPr lang="en-US"/>
              <a:t>Java</a:t>
            </a:r>
          </a:p>
          <a:p>
            <a:pPr lvl="0"/>
            <a:r>
              <a:rPr lang="en-US"/>
              <a:t>Lasso</a:t>
            </a:r>
          </a:p>
          <a:p>
            <a:pPr lvl="0"/>
            <a:r>
              <a:rPr lang="en-US"/>
              <a:t>Lisaac</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Smalltalk influenced...</a:t>
            </a:r>
          </a:p>
          <a:p>
            <a:pPr lvl="0"/>
            <a:r>
              <a:rPr lang="en-US"/>
              <a:t>Logtalk</a:t>
            </a:r>
          </a:p>
          <a:p>
            <a:pPr lvl="0"/>
            <a:r>
              <a:rPr lang="en-US"/>
              <a:t>NewtonScript</a:t>
            </a:r>
          </a:p>
          <a:p>
            <a:pPr lvl="0"/>
            <a:r>
              <a:rPr lang="en-US"/>
              <a:t>Object REXX</a:t>
            </a:r>
          </a:p>
          <a:p>
            <a:pPr lvl="0"/>
            <a:r>
              <a:rPr lang="en-US"/>
              <a:t>Objective-C</a:t>
            </a:r>
          </a:p>
          <a:p>
            <a:pPr lvl="0"/>
            <a:r>
              <a:rPr lang="en-US"/>
              <a:t>PHP 5</a:t>
            </a:r>
          </a:p>
          <a:p>
            <a:pPr lvl="0"/>
            <a:r>
              <a:rPr lang="en-US"/>
              <a:t>Perl 6</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Smalltalk influenced...</a:t>
            </a:r>
          </a:p>
          <a:p>
            <a:pPr lvl="0"/>
            <a:r>
              <a:rPr lang="en-US"/>
              <a:t>Python</a:t>
            </a:r>
          </a:p>
          <a:p>
            <a:pPr lvl="0"/>
            <a:r>
              <a:rPr lang="en-US"/>
              <a:t>Ruby</a:t>
            </a:r>
          </a:p>
          <a:p>
            <a:pPr lvl="0"/>
            <a:r>
              <a:rPr lang="en-US"/>
              <a:t>Scala</a:t>
            </a:r>
          </a:p>
          <a:p>
            <a:pPr lvl="0"/>
            <a:r>
              <a:rPr lang="en-US"/>
              <a:t>Scratch</a:t>
            </a:r>
          </a:p>
          <a:p>
            <a:pPr lvl="0"/>
            <a:r>
              <a:rPr lang="en-US"/>
              <a:t>Self</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Began on a bet</a:t>
            </a:r>
          </a:p>
          <a:p>
            <a:pPr lvl="0"/>
            <a:r>
              <a:rPr lang="en-US"/>
              <a:t>can a programming language based on the idea of message passing inspired by Simula be implemented in 'a page of code'?</a:t>
            </a:r>
          </a:p>
          <a:p>
            <a:pPr lvl="0"/>
            <a:r>
              <a:rPr lang="en-US"/>
              <a:t>incidentally, Kay answered that in "a few mornings"</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Objects introduced in Smalltalk-80</a:t>
            </a:r>
          </a:p>
          <a:p>
            <a:pPr lvl="0"/>
            <a:r>
              <a:rPr lang="en-US"/>
              <a:t>Smalltalk object can do three things:</a:t>
            </a:r>
          </a:p>
          <a:p>
            <a:pPr lvl="1"/>
            <a:r>
              <a:rPr lang="en-US"/>
              <a:t>hold state (references to other objects)</a:t>
            </a:r>
          </a:p>
          <a:p>
            <a:pPr lvl="1"/>
            <a:r>
              <a:rPr lang="en-US"/>
              <a:t>receive a message from itself or another object</a:t>
            </a:r>
          </a:p>
          <a:p>
            <a:pPr lvl="1"/>
            <a:r>
              <a:rPr lang="en-US"/>
              <a:t>in the course of processing a message, send a message to itself or another object</a:t>
            </a:r>
          </a:p>
          <a:p>
            <a:pPr lvl="0"/>
            <a:r>
              <a:rPr lang="en-US"/>
              <a:t>no difference between values which are objects and primitive types</a:t>
            </a:r>
          </a:p>
          <a:p>
            <a:pPr lvl="0"/>
            <a:r>
              <a:rPr lang="en-US"/>
              <a:t>"in Smalltalk everything is an object"</a:t>
            </a:r>
          </a:p>
          <a:p>
            <a:pPr lvl="0"/>
            <a:r>
              <a:rPr lang="en-US"/>
              <a:t>classes are also instances of objects</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Smalltalk incorporated IDE and runtime into one tool</a:t>
            </a:r>
          </a:p>
          <a:p>
            <a:pPr lvl="0"/>
            <a:r>
              <a:rPr lang="en-US"/>
              <a:t>this is the "Smalltalk browser"</a:t>
            </a:r>
          </a:p>
          <a:p>
            <a:pPr lvl="0"/>
            <a:r>
              <a:rPr lang="en-US"/>
              <a:t>objects were visual objects</a:t>
            </a:r>
          </a:p>
          <a:p>
            <a:pPr lvl="0"/>
            <a:r>
              <a:rPr lang="en-US"/>
              <a:t>manipulate the objects to manipulate the environment</a:t>
            </a:r>
          </a:p>
          <a:p>
            <a:pPr lvl="0"/>
            <a:r>
              <a:rPr lang="en-US"/>
              <a:t>image files were of the entire runtime</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Model/View/Controller</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Separating display from logic</a:t>
            </a:r>
            <a:endParaRPr lang="en-US" smtClean="0"/>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Model/View/Controller</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MVC is a design pattern that appears frequently in GUI systems</a:t>
            </a:r>
          </a:p>
          <a:p>
            <a:pPr lvl="0"/>
            <a:r>
              <a:rPr lang="en-US"/>
              <a:t>Model represents the state</a:t>
            </a:r>
          </a:p>
          <a:p>
            <a:pPr lvl="0"/>
            <a:r>
              <a:rPr lang="en-US"/>
              <a:t>Controller represents the logic</a:t>
            </a:r>
          </a:p>
          <a:p>
            <a:pPr lvl="0"/>
            <a:r>
              <a:rPr lang="en-US"/>
              <a:t>View represents the display/UI</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Model/View/Controller</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Origins lie in Smalltalk</a:t>
            </a:r>
          </a:p>
          <a:p>
            <a:pPr lvl="0"/>
            <a:r>
              <a:rPr lang="en-US"/>
              <a:t>Models were objects</a:t>
            </a:r>
          </a:p>
          <a:p>
            <a:pPr lvl="0"/>
            <a:r>
              <a:rPr lang="en-US"/>
              <a:t>Controllers were objects</a:t>
            </a:r>
          </a:p>
          <a:p>
            <a:pPr lvl="0"/>
            <a:r>
              <a:rPr lang="en-US"/>
              <a:t>Views were objects</a:t>
            </a:r>
          </a:p>
          <a:p>
            <a:pPr lvl="0"/>
            <a:r>
              <a:rPr lang="en-US"/>
              <a:t>Today, this is an idiom known as "Naked Objects"</a:t>
            </a:r>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Model/View/Controller</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MVC showed up in a number of GUI systems</a:t>
            </a:r>
          </a:p>
          <a:p>
            <a:pPr lvl="0"/>
            <a:r>
              <a:rPr lang="en-US"/>
              <a:t>Windows UI frameworks called it "Document/View"</a:t>
            </a:r>
          </a:p>
          <a:p>
            <a:pPr lvl="0"/>
            <a:r>
              <a:rPr lang="en-US"/>
              <a:t>Java Swing built around MVC quite deeply</a:t>
            </a:r>
          </a:p>
          <a:p>
            <a:pPr lvl="1"/>
            <a:r>
              <a:rPr lang="en-US"/>
              <a:t>tables, lists, all used models extensively</a:t>
            </a:r>
          </a:p>
          <a:p>
            <a:pPr lvl="1"/>
            <a:r>
              <a:rPr lang="en-US"/>
              <a:t>even the actual UI code was split along view/controller lines; AbstractButton defined basic button behavior, and deferred to another class to do the actual pixel-drawing work</a:t>
            </a:r>
          </a:p>
          <a:p>
            <a:pPr lvl="0"/>
            <a:r>
              <a:rPr lang="en-US"/>
              <a:t>iOS uses it (ViewControllers are controllers)</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Why are we here?</a:t>
            </a:r>
          </a:p>
          <a:p>
            <a:pPr lvl="0"/>
            <a:r>
              <a:rPr lang="en-US"/>
              <a:t>Explore concepts around domain objects</a:t>
            </a:r>
          </a:p>
          <a:p>
            <a:pPr lvl="0"/>
            <a:r>
              <a:rPr lang="en-US"/>
              <a:t>Understand the history of Smalltalk and MVC</a:t>
            </a:r>
          </a:p>
          <a:p>
            <a:pPr lvl="0"/>
            <a:r>
              <a:rPr lang="en-US"/>
              <a:t>Play around with the NakedObjects framework</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Model/View/Controller</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In the original MVC...</a:t>
            </a:r>
          </a:p>
          <a:p>
            <a:pPr lvl="0"/>
            <a:r>
              <a:rPr lang="en-US"/>
              <a:t>Models were often connected to more than one View</a:t>
            </a:r>
          </a:p>
          <a:p>
            <a:pPr lvl="0"/>
            <a:r>
              <a:rPr lang="en-US"/>
              <a:t>Controllers coordinated view updates as model changed</a:t>
            </a:r>
          </a:p>
          <a:p>
            <a:pPr lvl="0"/>
            <a:r>
              <a:rPr lang="en-US"/>
              <a:t>Models, Views and Controllers relatively loosely coupled</a:t>
            </a:r>
          </a:p>
          <a:p>
            <a:pPr lvl="0"/>
            <a:r>
              <a:rPr lang="en-US"/>
              <a:t>Web adaptation of MVC changed this to a 1:1 View/Controller</a:t>
            </a:r>
          </a:p>
          <a:p>
            <a:pPr lvl="1"/>
            <a:r>
              <a:rPr lang="en-US"/>
              <a:t>Web views and controllers never reused</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Model/View/Controller</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Parting thoughts</a:t>
            </a:r>
          </a:p>
          <a:p>
            <a:pPr lvl="0"/>
            <a:r>
              <a:rPr lang="en-US"/>
              <a:t>Models are not necessarily Domain Objects</a:t>
            </a:r>
          </a:p>
          <a:p>
            <a:pPr lvl="1"/>
            <a:r>
              <a:rPr lang="en-US"/>
              <a:t>community is split over this one</a:t>
            </a:r>
          </a:p>
          <a:p>
            <a:pPr lvl="0"/>
            <a:r>
              <a:rPr lang="en-US"/>
              <a:t>Views should not contain "logic"</a:t>
            </a:r>
          </a:p>
          <a:p>
            <a:pPr lvl="1"/>
            <a:r>
              <a:rPr lang="en-US"/>
              <a:t>except for logic that is UI-focused</a:t>
            </a:r>
          </a:p>
          <a:p>
            <a:pPr lvl="1"/>
            <a:r>
              <a:rPr lang="en-US"/>
              <a:t>community is split over this one too</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Model/View/Controller</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MVC has spawned a lot of similar ideas/patterns</a:t>
            </a:r>
          </a:p>
          <a:p>
            <a:pPr lvl="0"/>
            <a:r>
              <a:rPr lang="en-US"/>
              <a:t>Hierarchical model-view-controller</a:t>
            </a:r>
          </a:p>
          <a:p>
            <a:pPr lvl="0"/>
            <a:r>
              <a:rPr lang="en-US"/>
              <a:t>Model-view-adapter</a:t>
            </a:r>
          </a:p>
          <a:p>
            <a:pPr lvl="0"/>
            <a:r>
              <a:rPr lang="en-US"/>
              <a:t>Model-view-presenter</a:t>
            </a:r>
          </a:p>
          <a:p>
            <a:pPr lvl="0"/>
            <a:r>
              <a:rPr lang="en-US"/>
              <a:t>Model View ViewModel</a:t>
            </a:r>
          </a:p>
          <a:p>
            <a:pPr lvl="0"/>
            <a:r>
              <a:rPr lang="en-US"/>
              <a:t>Observer</a:t>
            </a:r>
          </a:p>
          <a:p>
            <a:pPr lvl="0"/>
            <a:r>
              <a:rPr lang="en-US"/>
              <a:t>Presentation-abstraction-control</a:t>
            </a:r>
          </a:p>
          <a:p>
            <a:pPr lvl="0"/>
            <a:r>
              <a:rPr lang="en-US"/>
              <a:t>Three- or n-tier architecture</a:t>
            </a:r>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Model/View/Controller</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Resources</a:t>
            </a:r>
          </a:p>
          <a:p>
            <a:pPr lvl="0"/>
            <a:r>
              <a:rPr lang="en-US"/>
              <a:t>For more details, see</a:t>
            </a:r>
          </a:p>
          <a:p>
            <a:pPr lvl="1"/>
            <a:r>
              <a:rPr lang="en-US"/>
              <a:t>http://en.wikipedia.org/wiki/Model%E2%80%93view%E2%80%93controller</a:t>
            </a:r>
          </a:p>
          <a:p>
            <a:pPr lvl="0"/>
            <a:r>
              <a:rPr lang="en-US"/>
              <a:t>Observer pattern comes from "Design Patterns" (GOF book)</a:t>
            </a:r>
          </a:p>
          <a:p>
            <a:pPr lvl="1"/>
            <a:r>
              <a:rPr lang="en-US"/>
              <a:t>Gamma, Helm, Johnson, Vlissides</a:t>
            </a:r>
          </a:p>
          <a:p>
            <a:pPr lvl="0"/>
            <a:r>
              <a:rPr lang="en-US"/>
              <a:t>Presentation-abstraction-control comes from "POSA 1"</a:t>
            </a:r>
          </a:p>
          <a:p>
            <a:pPr lvl="1"/>
            <a:r>
              <a:rPr lang="en-US"/>
              <a:t>Buschmann, Meuneir, Rohnert, Sommerlad, Stal</a:t>
            </a:r>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Naked Objects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Wait.... what?</a:t>
            </a:r>
            <a:endParaRPr lang="en-US" smtClean="0"/>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Naked Objects: Overview</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In the old days...</a:t>
            </a:r>
          </a:p>
          <a:p>
            <a:pPr lvl="0"/>
            <a:r>
              <a:rPr lang="en-US"/>
              <a:t>objects were intended to be directly user-manipulable things</a:t>
            </a:r>
          </a:p>
          <a:p>
            <a:pPr lvl="1"/>
            <a:r>
              <a:rPr lang="en-US"/>
              <a:t>data directly modified/changed</a:t>
            </a:r>
          </a:p>
          <a:p>
            <a:pPr lvl="1"/>
            <a:r>
              <a:rPr lang="en-US"/>
              <a:t>methods directly invoked</a:t>
            </a:r>
          </a:p>
          <a:p>
            <a:pPr lvl="1"/>
            <a:r>
              <a:rPr lang="en-US"/>
              <a:t>connections directly displayed/modified</a:t>
            </a:r>
          </a:p>
          <a:p>
            <a:pPr lvl="0"/>
            <a:r>
              <a:rPr lang="en-US"/>
              <a:t>... but we have since lost that simple idea</a:t>
            </a:r>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Naked Objects: Overview</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What's wrong with the way we do applications today?</a:t>
            </a:r>
          </a:p>
          <a:p>
            <a:pPr lvl="0"/>
            <a:r>
              <a:rPr lang="en-US"/>
              <a:t>too much complexity in the UI code</a:t>
            </a:r>
          </a:p>
          <a:p>
            <a:pPr lvl="0"/>
            <a:r>
              <a:rPr lang="en-US"/>
              <a:t>too many opportunities to get the business rules wrong</a:t>
            </a:r>
          </a:p>
          <a:p>
            <a:pPr lvl="0"/>
            <a:r>
              <a:rPr lang="en-US"/>
              <a:t>too much time spent building the system</a:t>
            </a:r>
          </a:p>
          <a:p>
            <a:pPr lvl="0"/>
            <a:r>
              <a:rPr lang="en-US"/>
              <a:t>too much effort required to understand/maintain it</a:t>
            </a:r>
          </a:p>
        </p:txBody>
      </p:sp>
    </p:spTree>
  </p:cSld>
  <p:clrMapOvr>
    <a:masterClrMapping/>
  </p:clrMapOvr>
</p:sld>
</file>

<file path=ppt/slides/slide2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Naked Objects: Overview</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New idea: Let the UI center around the objects</a:t>
            </a:r>
          </a:p>
          <a:p>
            <a:pPr lvl="0"/>
            <a:r>
              <a:rPr lang="en-US"/>
              <a:t>"All business logic should be encapsulated onto the domain objects."</a:t>
            </a:r>
          </a:p>
          <a:p>
            <a:pPr lvl="0"/>
            <a:r>
              <a:rPr lang="en-US"/>
              <a:t>"The user interface should be a direct representation of the domain objects, with all user actions explicitly consist in the creating or the retrieving of domain objects and/or invoking methods on those objects."</a:t>
            </a:r>
          </a:p>
          <a:p>
            <a:pPr lvl="0"/>
            <a:r>
              <a:rPr lang="en-US"/>
              <a:t>"The user interface shall be 100% automatically created from the definition of the domain objects."</a:t>
            </a:r>
          </a:p>
        </p:txBody>
      </p:sp>
    </p:spTree>
  </p:cSld>
  <p:clrMapOvr>
    <a:masterClrMapping/>
  </p:clrMapOvr>
</p:sld>
</file>

<file path=ppt/slides/slide2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Naked Objects: Overview</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Benefits:</a:t>
            </a:r>
          </a:p>
          <a:p>
            <a:pPr lvl="0"/>
            <a:r>
              <a:rPr lang="en-US"/>
              <a:t>faster development cycle</a:t>
            </a:r>
          </a:p>
          <a:p>
            <a:pPr lvl="0"/>
            <a:r>
              <a:rPr lang="en-US"/>
              <a:t>greater agility</a:t>
            </a:r>
          </a:p>
          <a:p>
            <a:pPr lvl="0"/>
            <a:r>
              <a:rPr lang="en-US"/>
              <a:t>more user-centric/empowered user interface</a:t>
            </a:r>
          </a:p>
          <a:p>
            <a:pPr lvl="0"/>
            <a:r>
              <a:rPr lang="en-US"/>
              <a:t>easier requirements analysis</a:t>
            </a:r>
          </a:p>
        </p:txBody>
      </p:sp>
    </p:spTree>
  </p:cSld>
  <p:clrMapOvr>
    <a:masterClrMapping/>
  </p:clrMapOvr>
</p:sld>
</file>

<file path=ppt/slides/slide2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Naked Objects: Basics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Understand the principles of Naked Objects</a:t>
            </a:r>
            <a:endParaRPr lang="en-US" smtClean="0"/>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History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Where it all began</a:t>
            </a:r>
            <a:endParaRPr lang="en-US" smtClean="0"/>
          </a:p>
        </p:txBody>
      </p:sp>
    </p:spTree>
  </p:cSld>
  <p:clrMapOvr>
    <a:masterClrMapping/>
  </p:clrMapOvr>
</p:sld>
</file>

<file path=ppt/slides/slide3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Basics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Naked Objects frameworks core concepts</a:t>
            </a:r>
          </a:p>
          <a:p>
            <a:pPr lvl="0"/>
            <a:r>
              <a:rPr lang="en-US"/>
              <a:t>Domain Objects</a:t>
            </a:r>
          </a:p>
          <a:p>
            <a:pPr lvl="1"/>
            <a:r>
              <a:rPr lang="en-US"/>
              <a:t>properties</a:t>
            </a:r>
          </a:p>
          <a:p>
            <a:pPr lvl="1"/>
            <a:r>
              <a:rPr lang="en-US"/>
              <a:t>collections</a:t>
            </a:r>
          </a:p>
          <a:p>
            <a:pPr lvl="1"/>
            <a:r>
              <a:rPr lang="en-US"/>
              <a:t>actions</a:t>
            </a:r>
          </a:p>
          <a:p>
            <a:pPr lvl="0"/>
            <a:r>
              <a:rPr lang="en-US"/>
              <a:t>Value types</a:t>
            </a:r>
          </a:p>
          <a:p>
            <a:pPr lvl="0"/>
            <a:r>
              <a:rPr lang="en-US"/>
              <a:t>Non-objects</a:t>
            </a:r>
          </a:p>
          <a:p>
            <a:pPr lvl="1"/>
            <a:r>
              <a:rPr lang="en-US"/>
              <a:t>Factories/Repositories</a:t>
            </a:r>
          </a:p>
          <a:p>
            <a:pPr lvl="1"/>
            <a:r>
              <a:rPr lang="en-US"/>
              <a:t>services</a:t>
            </a:r>
          </a:p>
          <a:p>
            <a:pPr lvl="1"/>
            <a:r>
              <a:rPr lang="en-US"/>
              <a:t>external/system services</a:t>
            </a:r>
          </a:p>
          <a:p>
            <a:pPr lvl="0"/>
            <a:r>
              <a:rPr lang="en-US"/>
              <a:t>ViewModels</a:t>
            </a:r>
          </a:p>
        </p:txBody>
      </p:sp>
    </p:spTree>
  </p:cSld>
  <p:clrMapOvr>
    <a:masterClrMapping/>
  </p:clrMapOvr>
</p:sld>
</file>

<file path=ppt/slides/slide3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Basics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Domain objects</a:t>
            </a:r>
          </a:p>
          <a:p>
            <a:pPr lvl="0"/>
            <a:r>
              <a:rPr lang="en-US"/>
              <a:t>domain objects represent the persistent entities described within the system</a:t>
            </a:r>
          </a:p>
          <a:p>
            <a:pPr lvl="0"/>
            <a:r>
              <a:rPr lang="en-US"/>
              <a:t>these are your "plain old objects" (POJOs, POCOs, etc)</a:t>
            </a:r>
          </a:p>
          <a:p>
            <a:pPr lvl="0"/>
            <a:r>
              <a:rPr lang="en-US"/>
              <a:t>typically they intend to represent state plus behavior</a:t>
            </a:r>
          </a:p>
          <a:p>
            <a:pPr lvl="1"/>
            <a:r>
              <a:rPr lang="en-US"/>
              <a:t>state is expressed as properties</a:t>
            </a:r>
          </a:p>
          <a:p>
            <a:pPr lvl="1"/>
            <a:r>
              <a:rPr lang="en-US"/>
              <a:t>behavior is expressed as actions</a:t>
            </a:r>
          </a:p>
        </p:txBody>
      </p:sp>
    </p:spTree>
  </p:cSld>
  <p:clrMapOvr>
    <a:masterClrMapping/>
  </p:clrMapOvr>
</p:sld>
</file>

<file path=ppt/slides/slide3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Basics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Properties</a:t>
            </a:r>
          </a:p>
          <a:p>
            <a:pPr lvl="0"/>
            <a:r>
              <a:rPr lang="en-US"/>
              <a:t>represents an element of state in a domain object</a:t>
            </a:r>
          </a:p>
          <a:p>
            <a:pPr lvl="0"/>
            <a:r>
              <a:rPr lang="en-US"/>
              <a:t>typically one of three types</a:t>
            </a:r>
          </a:p>
          <a:p>
            <a:pPr lvl="1"/>
            <a:r>
              <a:rPr lang="en-US"/>
              <a:t>value property (property of value type)</a:t>
            </a:r>
          </a:p>
          <a:p>
            <a:pPr lvl="1"/>
            <a:r>
              <a:rPr lang="en-US"/>
              <a:t>reference property (association to another domain object)</a:t>
            </a:r>
          </a:p>
          <a:p>
            <a:pPr lvl="1"/>
            <a:r>
              <a:rPr lang="en-US"/>
              <a:t>collection property (collection of properties)</a:t>
            </a:r>
          </a:p>
          <a:p>
            <a:pPr lvl="0"/>
            <a:r>
              <a:rPr lang="en-US"/>
              <a:t>properties can have some UI logic or behavior attached to them</a:t>
            </a:r>
          </a:p>
          <a:p>
            <a:pPr lvl="1"/>
            <a:r>
              <a:rPr lang="en-US"/>
              <a:t>control the order in which properties are displayed</a:t>
            </a:r>
          </a:p>
          <a:p>
            <a:pPr lvl="1"/>
            <a:r>
              <a:rPr lang="en-US"/>
              <a:t>trigger behavior when a property is changed</a:t>
            </a:r>
          </a:p>
          <a:p>
            <a:pPr lvl="1"/>
            <a:r>
              <a:rPr lang="en-US"/>
              <a:t>input validation</a:t>
            </a:r>
          </a:p>
        </p:txBody>
      </p:sp>
    </p:spTree>
  </p:cSld>
  <p:clrMapOvr>
    <a:masterClrMapping/>
  </p:clrMapOvr>
</p:sld>
</file>

<file path=ppt/slides/slide3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Basics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Actions</a:t>
            </a:r>
          </a:p>
          <a:p>
            <a:pPr lvl="0"/>
            <a:r>
              <a:rPr lang="en-US"/>
              <a:t>actions are methods intended for user invocation</a:t>
            </a:r>
          </a:p>
          <a:p>
            <a:pPr lvl="0"/>
            <a:r>
              <a:rPr lang="en-US"/>
              <a:t>typically these are "just methods" that are discovered</a:t>
            </a:r>
          </a:p>
        </p:txBody>
      </p:sp>
    </p:spTree>
  </p:cSld>
  <p:clrMapOvr>
    <a:masterClrMapping/>
  </p:clrMapOvr>
</p:sld>
</file>

<file path=ppt/slides/slide3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Basics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Value types</a:t>
            </a:r>
          </a:p>
          <a:p>
            <a:pPr lvl="0"/>
            <a:r>
              <a:rPr lang="en-US"/>
              <a:t>these are basically non-referenced objects</a:t>
            </a:r>
          </a:p>
          <a:p>
            <a:pPr lvl="0"/>
            <a:r>
              <a:rPr lang="en-US"/>
              <a:t>we care only for their value</a:t>
            </a:r>
          </a:p>
          <a:p>
            <a:pPr lvl="0"/>
            <a:r>
              <a:rPr lang="en-US"/>
              <a:t>they lack a standalone "identity"</a:t>
            </a:r>
          </a:p>
          <a:p>
            <a:pPr lvl="0"/>
            <a:r>
              <a:rPr lang="en-US"/>
              <a:t>embedded "in-place" for storage</a:t>
            </a:r>
          </a:p>
        </p:txBody>
      </p:sp>
    </p:spTree>
  </p:cSld>
  <p:clrMapOvr>
    <a:masterClrMapping/>
  </p:clrMapOvr>
</p:sld>
</file>

<file path=ppt/slides/slide3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Basics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Services</a:t>
            </a:r>
          </a:p>
          <a:p>
            <a:pPr lvl="0"/>
            <a:r>
              <a:rPr lang="en-US"/>
              <a:t>services are code that aren't attached specifically to objects</a:t>
            </a:r>
          </a:p>
          <a:p>
            <a:pPr lvl="1"/>
            <a:r>
              <a:rPr lang="en-US"/>
              <a:t>these are often pure logic/behavior/transformational in nature</a:t>
            </a:r>
          </a:p>
          <a:p>
            <a:pPr lvl="0"/>
            <a:r>
              <a:rPr lang="en-US"/>
              <a:t>NakedObject services come in three flavors:</a:t>
            </a:r>
          </a:p>
          <a:p>
            <a:pPr lvl="1"/>
            <a:r>
              <a:rPr lang="en-US"/>
              <a:t>creating/retrieving domain objects (factories/repositories)</a:t>
            </a:r>
          </a:p>
          <a:p>
            <a:pPr lvl="1"/>
            <a:r>
              <a:rPr lang="en-US"/>
              <a:t>provide a bridge to external functionality (external services)</a:t>
            </a:r>
          </a:p>
          <a:p>
            <a:pPr lvl="1"/>
            <a:r>
              <a:rPr lang="en-US"/>
              <a:t>provide functionality shared by multiple domain objects which do not share a common superclass (contributed actions)</a:t>
            </a:r>
          </a:p>
        </p:txBody>
      </p:sp>
    </p:spTree>
  </p:cSld>
  <p:clrMapOvr>
    <a:masterClrMapping/>
  </p:clrMapOvr>
</p:sld>
</file>

<file path=ppt/slides/slide3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Basics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Factories/respositories</a:t>
            </a:r>
          </a:p>
          <a:p>
            <a:pPr lvl="0"/>
            <a:r>
              <a:rPr lang="en-US"/>
              <a:t>factory is a service for manufacturing new instances of an object</a:t>
            </a:r>
          </a:p>
          <a:p>
            <a:pPr lvl="0"/>
            <a:r>
              <a:rPr lang="en-US"/>
              <a:t>repository is a service for obtaining existing instances of objects</a:t>
            </a:r>
          </a:p>
          <a:p>
            <a:pPr lvl="0"/>
            <a:r>
              <a:rPr lang="en-US"/>
              <a:t>whether these are the same service is a point of debate</a:t>
            </a:r>
          </a:p>
          <a:p>
            <a:pPr lvl="1"/>
            <a:r>
              <a:rPr lang="en-US"/>
              <a:t>NakedObjects frameworks typically support either style</a:t>
            </a:r>
          </a:p>
          <a:p>
            <a:pPr lvl="0"/>
            <a:r>
              <a:rPr lang="en-US"/>
              <a:t>most often, objects will be found by navigating from other objects</a:t>
            </a:r>
          </a:p>
          <a:p>
            <a:pPr lvl="1"/>
            <a:r>
              <a:rPr lang="en-US"/>
              <a:t>Pet -&gt; Owner doesn't require the use of a repository, for example</a:t>
            </a:r>
          </a:p>
        </p:txBody>
      </p:sp>
    </p:spTree>
  </p:cSld>
  <p:clrMapOvr>
    <a:masterClrMapping/>
  </p:clrMapOvr>
</p:sld>
</file>

<file path=ppt/slides/slide3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Basics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External services</a:t>
            </a:r>
          </a:p>
          <a:p>
            <a:pPr lvl="0"/>
            <a:r>
              <a:rPr lang="en-US"/>
              <a:t>bridge to external functionality</a:t>
            </a:r>
          </a:p>
          <a:p>
            <a:pPr lvl="1"/>
            <a:r>
              <a:rPr lang="en-US"/>
              <a:t>such as accessing an email system to send/receive messages</a:t>
            </a:r>
          </a:p>
          <a:p>
            <a:pPr lvl="0"/>
            <a:r>
              <a:rPr lang="en-US"/>
              <a:t>these will vary in size and shape with the external functionality being accessed/used</a:t>
            </a:r>
          </a:p>
          <a:p>
            <a:pPr lvl="0"/>
            <a:r>
              <a:rPr lang="en-US"/>
              <a:t>look to avoid duplicating Naked Object functionality here!</a:t>
            </a:r>
          </a:p>
          <a:p>
            <a:pPr lvl="1"/>
            <a:r>
              <a:rPr lang="en-US"/>
              <a:t>shouldn't need to write a database access service, for example</a:t>
            </a:r>
          </a:p>
        </p:txBody>
      </p:sp>
    </p:spTree>
  </p:cSld>
  <p:clrMapOvr>
    <a:masterClrMapping/>
  </p:clrMapOvr>
</p:sld>
</file>

<file path=ppt/slides/slide3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Basics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Contributed actions</a:t>
            </a:r>
          </a:p>
          <a:p>
            <a:pPr lvl="0"/>
            <a:r>
              <a:rPr lang="en-US"/>
              <a:t>a contributed action is an action that is defined on a service but which is presented to the user as an action on an individual domain object (or collection of objects)</a:t>
            </a:r>
          </a:p>
          <a:p>
            <a:pPr lvl="0"/>
            <a:r>
              <a:rPr lang="en-US"/>
              <a:t>these are, effectively, "aspect-oriented" actions applied to Naked Objects</a:t>
            </a:r>
          </a:p>
        </p:txBody>
      </p:sp>
    </p:spTree>
  </p:cSld>
  <p:clrMapOvr>
    <a:masterClrMapping/>
  </p:clrMapOvr>
</p:sld>
</file>

<file path=ppt/slides/slide3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Getting Started</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Naked Objects in .NET: NOF Framework</a:t>
            </a:r>
            <a:endParaRPr lang="en-US" smtClean="0"/>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Smalltalk: Overview</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The original O-O language</a:t>
            </a:r>
            <a:endParaRPr lang="en-US" smtClean="0"/>
          </a:p>
        </p:txBody>
      </p:sp>
    </p:spTree>
  </p:cSld>
  <p:clrMapOvr>
    <a:masterClrMapping/>
  </p:clrMapOvr>
</p:sld>
</file>

<file path=ppt/slides/slide4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Getting Started: .NET</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Step 1: Download Template project and docs</a:t>
            </a:r>
          </a:p>
          <a:p>
            <a:pPr lvl="0"/>
            <a:r>
              <a:rPr lang="en-US"/>
              <a:t>NakedObjects GitHub website</a:t>
            </a:r>
          </a:p>
          <a:p>
            <a:pPr lvl="1"/>
            <a:r>
              <a:rPr lang="en-US"/>
              <a:t>https://github.com/NakedObjectsGroup/NakedObjectsFramework</a:t>
            </a:r>
          </a:p>
          <a:p>
            <a:pPr lvl="0"/>
            <a:r>
              <a:rPr lang="en-US"/>
              <a:t>Download the Template project</a:t>
            </a:r>
          </a:p>
          <a:p>
            <a:pPr lvl="1"/>
            <a:r>
              <a:rPr lang="en-US"/>
              <a:t>https://github.com/NakedObjectsGroup/NakedObjectsFramework/blob/master/Template_NOF9/Template_NOF9.zip?raw=true</a:t>
            </a:r>
          </a:p>
          <a:p>
            <a:pPr lvl="0"/>
            <a:r>
              <a:rPr lang="en-US"/>
              <a:t>Download the DeveloperManual for details</a:t>
            </a:r>
          </a:p>
          <a:p>
            <a:pPr lvl="1"/>
            <a:r>
              <a:rPr lang="en-US"/>
              <a:t>https://github.com/NakedObjectsGroup/NakedObjectsFramework/blob/master/Documentation/NOF9DeveloperManual.docx?raw=true</a:t>
            </a:r>
          </a:p>
        </p:txBody>
      </p:sp>
    </p:spTree>
  </p:cSld>
  <p:clrMapOvr>
    <a:masterClrMapping/>
  </p:clrMapOvr>
</p:sld>
</file>

<file path=ppt/slides/slide4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Getting Started: .NET</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Step 2: Unzip Template solution</a:t>
            </a:r>
          </a:p>
          <a:p>
            <a:pPr lvl="0"/>
            <a:r>
              <a:rPr lang="en-US"/>
              <a:t>Builds in VisualStudio 2015+</a:t>
            </a:r>
          </a:p>
          <a:p>
            <a:pPr lvl="0"/>
            <a:r>
              <a:rPr lang="en-US"/>
              <a:t>Consists of five projects</a:t>
            </a:r>
          </a:p>
          <a:p>
            <a:pPr lvl="1"/>
            <a:r>
              <a:rPr lang="en-US"/>
              <a:t>Model: domain objects and services</a:t>
            </a:r>
          </a:p>
          <a:p>
            <a:pPr lvl="1"/>
            <a:r>
              <a:rPr lang="en-US"/>
              <a:t>Server: RESTful Objects Server</a:t>
            </a:r>
          </a:p>
          <a:p>
            <a:pPr lvl="1"/>
            <a:r>
              <a:rPr lang="en-US"/>
              <a:t>DataBase: Relational database project</a:t>
            </a:r>
          </a:p>
          <a:p>
            <a:pPr lvl="1"/>
            <a:r>
              <a:rPr lang="en-US"/>
              <a:t>SeedData: Seed data for RDBMS</a:t>
            </a:r>
          </a:p>
          <a:p>
            <a:pPr lvl="1"/>
            <a:r>
              <a:rPr lang="en-US"/>
              <a:t>Client: Angular Web/SPA client</a:t>
            </a:r>
          </a:p>
          <a:p>
            <a:pPr lvl="0"/>
            <a:r>
              <a:rPr lang="en-US"/>
              <a:t>Model is where the action is</a:t>
            </a:r>
          </a:p>
          <a:p>
            <a:pPr lvl="1"/>
            <a:r>
              <a:rPr lang="en-US"/>
              <a:t>ships w/Student (object) and ExampleService (service)</a:t>
            </a:r>
          </a:p>
        </p:txBody>
      </p:sp>
    </p:spTree>
  </p:cSld>
  <p:clrMapOvr>
    <a:masterClrMapping/>
  </p:clrMapOvr>
</p:sld>
</file>

<file path=ppt/slides/slide4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Getting Started: .NET</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Step 3: Build/Run</a:t>
            </a:r>
          </a:p>
          <a:p>
            <a:pPr lvl="0"/>
            <a:r>
              <a:rPr lang="en-US"/>
              <a:t>Server is the Startup project</a:t>
            </a:r>
          </a:p>
          <a:p>
            <a:pPr lvl="1"/>
            <a:r>
              <a:rPr lang="en-US"/>
              <a:t>http://localhost:5000</a:t>
            </a:r>
          </a:p>
          <a:p>
            <a:pPr lvl="0"/>
            <a:r>
              <a:rPr lang="en-US"/>
              <a:t>Server builds the database on demand</a:t>
            </a:r>
          </a:p>
          <a:p>
            <a:pPr lvl="1"/>
            <a:r>
              <a:rPr lang="en-US"/>
              <a:t>EntityFramework bootstrapping</a:t>
            </a:r>
          </a:p>
          <a:p>
            <a:pPr lvl="1"/>
            <a:r>
              <a:rPr lang="en-US"/>
              <a:t>SeedData project initializes the database</a:t>
            </a:r>
          </a:p>
          <a:p>
            <a:pPr lvl="0"/>
            <a:r>
              <a:rPr lang="en-US"/>
              <a:t>Client (Gemini) starts up</a:t>
            </a:r>
          </a:p>
          <a:p>
            <a:pPr lvl="1"/>
            <a:r>
              <a:rPr lang="en-US"/>
              <a:t>http://localhost:5001</a:t>
            </a:r>
          </a:p>
        </p:txBody>
      </p:sp>
    </p:spTree>
  </p:cSld>
  <p:clrMapOvr>
    <a:masterClrMapping/>
  </p:clrMapOvr>
</p:sld>
</file>

<file path=ppt/slides/slide4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Naked Domain Objects in .NET</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Building naked objects in C#</a:t>
            </a:r>
            <a:endParaRPr lang="en-US" smtClean="0"/>
          </a:p>
        </p:txBody>
      </p:sp>
    </p:spTree>
  </p:cSld>
  <p:clrMapOvr>
    <a:masterClrMapping/>
  </p:clrMapOvr>
</p:sld>
</file>

<file path=ppt/slides/slide4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Naked Domain .NET Objects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Start with "simple" O-O domain class</a:t>
            </a:r>
          </a:p>
          <a:p>
            <a:pPr lvl="0"/>
            <a:r>
              <a:rPr lang="en-US"/>
              <a:t>traditional DDD approach: domain entities</a:t>
            </a:r>
          </a:p>
          <a:p>
            <a:pPr lvl="0"/>
            <a:r>
              <a:rPr lang="en-US"/>
              <a:t>persistable</a:t>
            </a:r>
          </a:p>
          <a:p>
            <a:pPr lvl="0"/>
            <a:r>
              <a:rPr lang="en-US"/>
              <a:t>containing (some) business logic</a:t>
            </a:r>
          </a:p>
          <a:p>
            <a:pPr lvl="0"/>
            <a:r>
              <a:rPr lang="en-US"/>
              <a:t>validating rules</a:t>
            </a:r>
          </a:p>
          <a:p>
            <a:pPr lvl="0"/>
            <a:r>
              <a:rPr lang="en-US"/>
              <a:t>... and so on</a:t>
            </a:r>
          </a:p>
        </p:txBody>
      </p:sp>
    </p:spTree>
  </p:cSld>
  <p:clrMapOvr>
    <a:masterClrMapping/>
  </p:clrMapOvr>
</p:sld>
</file>

<file path=ppt/slides/slide4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Naked Domain .NET Objects</a:t>
            </a:r>
            <a:endParaRPr lang="en-US" smtClean="0"/>
          </a:p>
        </p:txBody>
      </p:sp>
      <p:sp>
        <p:nvSpPr>
          <p:cNvPr name="TextBox 3" id="3"/>
          <p:cNvSpPr txBox="true"/>
          <p:nvPr/>
        </p:nvSpPr>
        <p:spPr>
          <a:xfrm>
            <a:off x="457200" y="1608138"/>
            <a:ext cx="8229600" cy="413755"/>
          </a:xfrm>
          <a:prstGeom prst="rect">
            <a:avLst/>
          </a:prstGeom>
        </p:spPr>
        <p:txBody>
          <a:bodyPr anchor="t" rtlCol="false"/>
          <a:lstStyle/>
          <a:p>
            <a:pPr fontAlgn="t"/>
            <a:r>
              <a:rPr lang="en-US"/>
              <a:t>Student</a:t>
            </a:r>
          </a:p>
        </p:txBody>
      </p:sp>
      <p:sp>
        <p:nvSpPr>
          <p:cNvPr name="TextBox 4" id="4"/>
          <p:cNvSpPr txBox="true"/>
          <p:nvPr/>
        </p:nvSpPr>
        <p:spPr>
          <a:xfrm>
            <a:off x="457200" y="2021893"/>
            <a:ext cx="8229600" cy="2124861"/>
          </a:xfrm>
          <a:prstGeom prst="rect">
            <a:avLst/>
          </a:prstGeom>
          <a:solidFill>
            <a:srgbClr val="000000"/>
          </a:solidFill>
        </p:spPr>
        <p:txBody>
          <a:bodyPr anchor="t" rtlCol="false"/>
          <a:lstStyle/>
          <a:p>
            <a:pPr fontAlgn="t"/>
            <a:r>
              <a:rPr lang="en-US" sz="1400" b="false">
                <a:solidFill>
                  <a:srgbClr val="FFFFFF"/>
                </a:solidFill>
                <a:latin typeface="Consolas"/>
              </a:rPr>
              <a:t>public enum Subject { CompSci, Philosophy, BasketWeaving }
public class Student
{
  public virtual int Id { get; set; }
  public virtual string FullName { get; set; }
  public virtual int Age { get; set; }
  public virtual Subject Subject { get; set; }
  public virtual void HaveBirthday() { Age++; }
}</a:t>
            </a:r>
          </a:p>
        </p:txBody>
      </p:sp>
    </p:spTree>
  </p:cSld>
  <p:clrMapOvr>
    <a:masterClrMapping/>
  </p:clrMapOvr>
</p:sld>
</file>

<file path=ppt/slides/slide4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Naked Domain .NET Objects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Properties</a:t>
            </a:r>
          </a:p>
          <a:p>
            <a:pPr lvl="0"/>
            <a:r>
              <a:rPr lang="en-US"/>
              <a:t>must be virtual</a:t>
            </a:r>
          </a:p>
          <a:p>
            <a:pPr lvl="1"/>
            <a:r>
              <a:rPr lang="en-US"/>
              <a:t>allows for runtime subclassing to provide enhanced functionality</a:t>
            </a:r>
          </a:p>
          <a:p>
            <a:pPr lvl="0"/>
            <a:r>
              <a:rPr lang="en-US"/>
              <a:t>implicitly persisted</a:t>
            </a:r>
          </a:p>
          <a:p>
            <a:pPr lvl="0"/>
            <a:r>
              <a:rPr lang="en-US"/>
              <a:t>three flavors</a:t>
            </a:r>
          </a:p>
          <a:p>
            <a:pPr lvl="1"/>
            <a:r>
              <a:rPr lang="en-US"/>
              <a:t>value property (property of value type)</a:t>
            </a:r>
          </a:p>
          <a:p>
            <a:pPr lvl="1"/>
            <a:r>
              <a:rPr lang="en-US"/>
              <a:t>reference property (property to named/referenced domain object)</a:t>
            </a:r>
          </a:p>
          <a:p>
            <a:pPr lvl="2"/>
            <a:r>
              <a:rPr lang="en-US"/>
              <a:t>sometimes called 'associations' or '1:1 associations'</a:t>
            </a:r>
          </a:p>
          <a:p>
            <a:pPr lvl="1"/>
            <a:r>
              <a:rPr lang="en-US"/>
              <a:t>collection property (preferably ICollection</a:t>
            </a:r>
            <a:r>
              <a:rPr lang="en-US"/>
              <a:t>-typed)</a:t>
            </a:r>
          </a:p>
          <a:p>
            <a:pPr lvl="2"/>
            <a:r>
              <a:rPr lang="en-US"/>
              <a:t>'1:n associations'</a:t>
            </a:r>
          </a:p>
        </p:txBody>
      </p:sp>
    </p:spTree>
  </p:cSld>
  <p:clrMapOvr>
    <a:masterClrMapping/>
  </p:clrMapOvr>
</p:sld>
</file>

<file path=ppt/slides/slide4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Naked Domain .NET Objects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Actions</a:t>
            </a:r>
          </a:p>
          <a:p>
            <a:pPr lvl="0"/>
            <a:r>
              <a:rPr lang="en-US"/>
              <a:t>public instance method</a:t>
            </a:r>
          </a:p>
          <a:p>
            <a:pPr lvl="1"/>
            <a:r>
              <a:rPr lang="en-US"/>
              <a:t>static, non-public or </a:t>
            </a:r>
            <a:r>
              <a:rPr lang="en-US"/>
              <a:t>NakedObjectsIgnore</a:t>
            </a:r>
            <a:r>
              <a:rPr lang="en-US"/>
              <a:t> methods will be ignored</a:t>
            </a:r>
          </a:p>
          <a:p>
            <a:pPr lvl="0"/>
            <a:r>
              <a:rPr lang="en-US"/>
              <a:t>actions basically provide behavior</a:t>
            </a:r>
          </a:p>
          <a:p>
            <a:pPr lvl="0"/>
            <a:r>
              <a:rPr lang="en-US"/>
              <a:t>actions can also return a collection of objects</a:t>
            </a:r>
          </a:p>
          <a:p>
            <a:pPr lvl="1"/>
            <a:r>
              <a:rPr lang="en-US"/>
              <a:t>"return all students connected to this student (somehow)"</a:t>
            </a:r>
          </a:p>
          <a:p>
            <a:pPr lvl="1"/>
            <a:r>
              <a:rPr lang="en-US"/>
              <a:t>return an IQueryable</a:t>
            </a:r>
            <a:r>
              <a:rPr lang="en-US"/>
              <a:t> if it's a large collection</a:t>
            </a:r>
          </a:p>
        </p:txBody>
      </p:sp>
    </p:spTree>
  </p:cSld>
  <p:clrMapOvr>
    <a:masterClrMapping/>
  </p:clrMapOvr>
</p:sld>
</file>

<file path=ppt/slides/slide4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Naked Domain .NET Objects</a:t>
            </a:r>
            <a:endParaRPr lang="en-US" smtClean="0"/>
          </a:p>
        </p:txBody>
      </p:sp>
      <p:sp>
        <p:nvSpPr>
          <p:cNvPr name="TextBox 3" id="3"/>
          <p:cNvSpPr txBox="true"/>
          <p:nvPr/>
        </p:nvSpPr>
        <p:spPr>
          <a:xfrm>
            <a:off x="457200" y="1608138"/>
            <a:ext cx="8229600" cy="413755"/>
          </a:xfrm>
          <a:prstGeom prst="rect">
            <a:avLst/>
          </a:prstGeom>
        </p:spPr>
        <p:txBody>
          <a:bodyPr anchor="t" rtlCol="false"/>
          <a:lstStyle/>
          <a:p>
            <a:pPr fontAlgn="t"/>
            <a:r>
              <a:rPr lang="en-US"/>
              <a:t>Student</a:t>
            </a:r>
          </a:p>
        </p:txBody>
      </p:sp>
      <p:sp>
        <p:nvSpPr>
          <p:cNvPr name="TextBox 4" id="4"/>
          <p:cNvSpPr txBox="true"/>
          <p:nvPr/>
        </p:nvSpPr>
        <p:spPr>
          <a:xfrm>
            <a:off x="457200" y="2021893"/>
            <a:ext cx="8229600" cy="2480843"/>
          </a:xfrm>
          <a:prstGeom prst="rect">
            <a:avLst/>
          </a:prstGeom>
          <a:solidFill>
            <a:srgbClr val="000000"/>
          </a:solidFill>
        </p:spPr>
        <p:txBody>
          <a:bodyPr anchor="t" rtlCol="false"/>
          <a:lstStyle/>
          <a:p>
            <a:pPr fontAlgn="t"/>
            <a:r>
              <a:rPr lang="en-US" sz="1400" b="false">
                <a:solidFill>
                  <a:srgbClr val="FFFFFF"/>
                </a:solidFill>
                <a:latin typeface="Consolas"/>
              </a:rPr>
              <a:t>public class Student
{
  // This property will never be seen in the UI
  [NakedObjectsIgnore]
  public virtual int Id { get; set; }
  // This property will be used for the object's title
  [Title]
  public virtual string FullName { get; set; }
  public virtual int Age { get; set; }
  public virtual Subject Subject { get; set; }
  public virtual void HaveBirthday() { Age++; }
}</a:t>
            </a:r>
          </a:p>
        </p:txBody>
      </p:sp>
    </p:spTree>
  </p:cSld>
  <p:clrMapOvr>
    <a:masterClrMapping/>
  </p:clrMapOvr>
</p:sld>
</file>

<file path=ppt/slides/slide4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Naked Domain .NET Objects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Presentation is derived from class definitions</a:t>
            </a:r>
          </a:p>
          <a:p>
            <a:pPr lvl="0"/>
            <a:r>
              <a:rPr lang="en-US"/>
              <a:t>conventions provide basic user interface</a:t>
            </a:r>
          </a:p>
          <a:p>
            <a:pPr lvl="1"/>
            <a:r>
              <a:rPr lang="en-US"/>
              <a:t>properties are data elements</a:t>
            </a:r>
          </a:p>
          <a:p>
            <a:pPr lvl="1"/>
            <a:r>
              <a:rPr lang="en-US"/>
              <a:t>methods are actions</a:t>
            </a:r>
          </a:p>
          <a:p>
            <a:pPr lvl="0"/>
            <a:r>
              <a:rPr lang="en-US"/>
              <a:t>custom attributes provide (some) UI customization</a:t>
            </a:r>
          </a:p>
          <a:p>
            <a:pPr lvl="1"/>
            <a:r>
              <a:rPr lang="en-US"/>
              <a:t>UI-level validation</a:t>
            </a:r>
          </a:p>
          <a:p>
            <a:pPr lvl="1"/>
            <a:r>
              <a:rPr lang="en-US"/>
              <a:t>UI-level "hints"</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Overview</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Smalltalk is...</a:t>
            </a:r>
          </a:p>
          <a:p>
            <a:pPr lvl="0"/>
            <a:r>
              <a:rPr lang="en-US"/>
              <a:t>object-oriented</a:t>
            </a:r>
          </a:p>
          <a:p>
            <a:pPr lvl="0"/>
            <a:r>
              <a:rPr lang="en-US"/>
              <a:t>dynamically-typed</a:t>
            </a:r>
          </a:p>
          <a:p>
            <a:pPr lvl="0"/>
            <a:r>
              <a:rPr lang="en-US"/>
              <a:t>message-passing</a:t>
            </a:r>
          </a:p>
          <a:p>
            <a:pPr lvl="0"/>
            <a:r>
              <a:rPr lang="en-US"/>
              <a:t>reflective</a:t>
            </a:r>
          </a:p>
          <a:p>
            <a:pPr>
              <a:buNone/>
            </a:pPr>
            <a:r>
              <a:rPr lang="en-US"/>
              <a:t>... programming language</a:t>
            </a:r>
          </a:p>
          <a:p>
            <a:pPr>
              <a:buNone/>
            </a:pPr>
            <a:r>
              <a:rPr lang="en-US"/>
              <a:t>... and environment</a:t>
            </a:r>
          </a:p>
        </p:txBody>
      </p:sp>
    </p:spTree>
  </p:cSld>
  <p:clrMapOvr>
    <a:masterClrMapping/>
  </p:clrMapOvr>
</p:sld>
</file>

<file path=ppt/slides/slide5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Naked Domain .NET Objects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Persistence is handled by EntityFramework</a:t>
            </a:r>
          </a:p>
          <a:p>
            <a:pPr lvl="0"/>
            <a:r>
              <a:rPr lang="en-US"/>
              <a:t>a little hidden under the covers</a:t>
            </a:r>
          </a:p>
          <a:p>
            <a:pPr lvl="0"/>
            <a:r>
              <a:rPr lang="en-US"/>
              <a:t>but EF attributes can "flow through"</a:t>
            </a:r>
          </a:p>
          <a:p>
            <a:pPr lvl="0"/>
            <a:r>
              <a:rPr lang="en-US"/>
              <a:t>generally, however, NakedObjects assume they have full control over the persistence repository</a:t>
            </a:r>
          </a:p>
          <a:p>
            <a:pPr lvl="1"/>
            <a:r>
              <a:rPr lang="en-US"/>
              <a:t>in other words, they don't always play nice with brownfield database schema</a:t>
            </a:r>
          </a:p>
        </p:txBody>
      </p:sp>
    </p:spTree>
  </p:cSld>
  <p:clrMapOvr>
    <a:masterClrMapping/>
  </p:clrMapOvr>
</p:sld>
</file>

<file path=ppt/slides/slide5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Naked Domain .NET Objects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Object (per-instance) Menus</a:t>
            </a:r>
          </a:p>
          <a:p>
            <a:pPr lvl="0"/>
            <a:r>
              <a:rPr lang="en-US"/>
              <a:t>constructed from</a:t>
            </a:r>
          </a:p>
          <a:p>
            <a:pPr lvl="1"/>
            <a:r>
              <a:rPr lang="en-US"/>
              <a:t>the actions on the object instance</a:t>
            </a:r>
          </a:p>
          <a:p>
            <a:pPr lvl="1"/>
            <a:r>
              <a:rPr lang="en-US"/>
              <a:t>"contributed actions" (more later)</a:t>
            </a:r>
          </a:p>
          <a:p>
            <a:pPr lvl="0"/>
            <a:r>
              <a:rPr lang="en-US"/>
              <a:t>order of menu items controlled by </a:t>
            </a:r>
            <a:r>
              <a:rPr lang="en-US"/>
              <a:t>MemberOrder</a:t>
            </a:r>
          </a:p>
          <a:p>
            <a:pPr lvl="0"/>
            <a:r>
              <a:rPr lang="en-US"/>
              <a:t>overridde order/contents by providing</a:t>
            </a:r>
          </a:p>
          <a:p>
            <a:pPr lvl="1"/>
            <a:r>
              <a:rPr lang="en-US"/>
              <a:t>public static void Menu(IMenu menu)</a:t>
            </a:r>
          </a:p>
          <a:p>
            <a:pPr lvl="1"/>
            <a:r>
              <a:rPr lang="en-US"/>
              <a:t>menu accepts action names (matching method names)</a:t>
            </a:r>
          </a:p>
        </p:txBody>
      </p:sp>
    </p:spTree>
  </p:cSld>
  <p:clrMapOvr>
    <a:masterClrMapping/>
  </p:clrMapOvr>
</p:sld>
</file>

<file path=ppt/slides/slide5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Naked Domain .NET Objects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Numerous "tweaks" to customize object presentation</a:t>
            </a:r>
          </a:p>
          <a:p>
            <a:pPr lvl="0"/>
            <a:r>
              <a:rPr lang="en-US"/>
              <a:t>Title</a:t>
            </a:r>
            <a:r>
              <a:rPr lang="en-US"/>
              <a:t> attribute (or method) customizes the title</a:t>
            </a:r>
          </a:p>
          <a:p>
            <a:pPr lvl="1"/>
            <a:r>
              <a:rPr lang="en-US"/>
              <a:t>absent a title, NOF uses ToString()</a:t>
            </a:r>
          </a:p>
          <a:p>
            <a:pPr lvl="0"/>
            <a:r>
              <a:rPr lang="en-US"/>
              <a:t>Hidden</a:t>
            </a:r>
            <a:r>
              <a:rPr lang="en-US"/>
              <a:t> means to hide an attribute from the user</a:t>
            </a:r>
          </a:p>
          <a:p>
            <a:pPr lvl="0"/>
            <a:r>
              <a:rPr lang="en-US"/>
              <a:t>DisplayName</a:t>
            </a:r>
            <a:r>
              <a:rPr lang="en-US"/>
              <a:t> provides object type name</a:t>
            </a:r>
          </a:p>
          <a:p>
            <a:pPr lvl="1"/>
            <a:r>
              <a:rPr lang="en-US"/>
              <a:t>use </a:t>
            </a:r>
            <a:r>
              <a:rPr lang="en-US"/>
              <a:t>Plural</a:t>
            </a:r>
            <a:r>
              <a:rPr lang="en-US"/>
              <a:t> to specify irregular pluralization</a:t>
            </a:r>
          </a:p>
          <a:p>
            <a:pPr lvl="0"/>
            <a:r>
              <a:rPr lang="en-US"/>
              <a:t>MaxLength</a:t>
            </a:r>
            <a:r>
              <a:rPr lang="en-US"/>
              <a:t>/</a:t>
            </a:r>
            <a:r>
              <a:rPr lang="en-US"/>
              <a:t>MinLength</a:t>
            </a:r>
          </a:p>
          <a:p>
            <a:pPr lvl="0"/>
            <a:r>
              <a:rPr lang="en-US"/>
              <a:t>DescribedAs</a:t>
            </a:r>
            <a:r>
              <a:rPr lang="en-US"/>
              <a:t> provides tooltip help</a:t>
            </a:r>
          </a:p>
        </p:txBody>
      </p:sp>
    </p:spTree>
  </p:cSld>
  <p:clrMapOvr>
    <a:masterClrMapping/>
  </p:clrMapOvr>
</p:sld>
</file>

<file path=ppt/slides/slide5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Naked Domain .NET Objects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Numerous "tweaks" to customize object presentation</a:t>
            </a:r>
          </a:p>
          <a:p>
            <a:pPr lvl="0"/>
            <a:r>
              <a:rPr lang="en-US"/>
              <a:t>"complementary methods" provide more sophisticated behavior</a:t>
            </a:r>
          </a:p>
          <a:p>
            <a:pPr lvl="1"/>
            <a:r>
              <a:rPr lang="en-US"/>
              <a:t>public void {methodtype}{propertyname}()</a:t>
            </a:r>
          </a:p>
          <a:p>
            <a:pPr lvl="0"/>
            <a:r>
              <a:rPr lang="en-US"/>
              <a:t>Choices() provides dropdown for user (property or parameter)</a:t>
            </a:r>
          </a:p>
          <a:p>
            <a:pPr lvl="0"/>
            <a:r>
              <a:rPr lang="en-US"/>
              <a:t>Modify() invoked when user modifies a field</a:t>
            </a:r>
          </a:p>
          <a:p>
            <a:pPr lvl="0"/>
            <a:r>
              <a:rPr lang="en-US"/>
              <a:t>Validate() provides complex validation</a:t>
            </a:r>
          </a:p>
        </p:txBody>
      </p:sp>
    </p:spTree>
  </p:cSld>
  <p:clrMapOvr>
    <a:masterClrMapping/>
  </p:clrMapOvr>
</p:sld>
</file>

<file path=ppt/slides/slide5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Naked Domain .NET Objects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Object lifecycle</a:t>
            </a:r>
          </a:p>
          <a:p>
            <a:pPr lvl="0"/>
            <a:r>
              <a:rPr lang="en-US"/>
              <a:t>transient v persistent</a:t>
            </a:r>
          </a:p>
          <a:p>
            <a:pPr lvl="1"/>
            <a:r>
              <a:rPr lang="en-US"/>
              <a:t>objects begin as transient until persisted</a:t>
            </a:r>
          </a:p>
          <a:p>
            <a:pPr lvl="1"/>
            <a:r>
              <a:rPr lang="en-US"/>
              <a:t>create objects using Container.NewTransientInstance</a:t>
            </a:r>
            <a:r>
              <a:rPr lang="en-US"/>
              <a:t> method</a:t>
            </a:r>
          </a:p>
          <a:p>
            <a:pPr lvl="0"/>
            <a:r>
              <a:rPr lang="en-US"/>
              <a:t>transient objects returned to user automatically gain "Save" UI</a:t>
            </a:r>
          </a:p>
          <a:p>
            <a:pPr lvl="1"/>
            <a:r>
              <a:rPr lang="en-US"/>
              <a:t>when the user saves, the object is persisted</a:t>
            </a:r>
          </a:p>
          <a:p>
            <a:pPr lvl="0"/>
            <a:r>
              <a:rPr lang="en-US"/>
              <a:t>programmatically save using Container.Persist</a:t>
            </a:r>
            <a:r>
              <a:rPr lang="en-US"/>
              <a:t> method</a:t>
            </a:r>
          </a:p>
          <a:p>
            <a:pPr lvl="1"/>
            <a:r>
              <a:rPr lang="en-US"/>
              <a:t>once saved, objects save themselves henceforth</a:t>
            </a:r>
          </a:p>
        </p:txBody>
      </p:sp>
    </p:spTree>
  </p:cSld>
  <p:clrMapOvr>
    <a:masterClrMapping/>
  </p:clrMapOvr>
</p:sld>
</file>

<file path=ppt/slides/slide5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Naked Domain .NET Objects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Object lifecycle methods provide notifications</a:t>
            </a:r>
          </a:p>
          <a:p>
            <a:pPr lvl="0"/>
            <a:r>
              <a:rPr lang="en-US"/>
              <a:t>Created</a:t>
            </a:r>
          </a:p>
          <a:p>
            <a:pPr lvl="0"/>
            <a:r>
              <a:rPr lang="en-US"/>
              <a:t>Loading/Loaded</a:t>
            </a:r>
          </a:p>
          <a:p>
            <a:pPr lvl="0"/>
            <a:r>
              <a:rPr lang="en-US"/>
              <a:t>Updating/Updated</a:t>
            </a:r>
          </a:p>
          <a:p>
            <a:pPr lvl="0"/>
            <a:r>
              <a:rPr lang="en-US"/>
              <a:t>Deleting/Deleted</a:t>
            </a:r>
          </a:p>
          <a:p>
            <a:pPr lvl="0"/>
            <a:r>
              <a:rPr lang="en-US"/>
              <a:t>... more described in NOF Guide</a:t>
            </a:r>
          </a:p>
        </p:txBody>
      </p:sp>
    </p:spTree>
  </p:cSld>
  <p:clrMapOvr>
    <a:masterClrMapping/>
  </p:clrMapOvr>
</p:sld>
</file>

<file path=ppt/slides/slide5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View Models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Presentation-leaning (naked) objects</a:t>
            </a:r>
            <a:endParaRPr lang="en-US" smtClean="0"/>
          </a:p>
        </p:txBody>
      </p:sp>
    </p:spTree>
  </p:cSld>
  <p:clrMapOvr>
    <a:masterClrMapping/>
  </p:clrMapOvr>
</p:sld>
</file>

<file path=ppt/slides/slide5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NOF View Models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ViewModels provide "views" over domain objects</a:t>
            </a:r>
          </a:p>
          <a:p>
            <a:pPr lvl="0"/>
            <a:r>
              <a:rPr lang="en-US"/>
              <a:t>typically presentation-only</a:t>
            </a:r>
          </a:p>
          <a:p>
            <a:pPr lvl="1"/>
            <a:r>
              <a:rPr lang="en-US"/>
              <a:t>that is, not persisted</a:t>
            </a:r>
          </a:p>
          <a:p>
            <a:pPr lvl="0"/>
            <a:r>
              <a:rPr lang="en-US"/>
              <a:t>for more highly customized presentation</a:t>
            </a:r>
          </a:p>
          <a:p>
            <a:pPr lvl="1"/>
            <a:r>
              <a:rPr lang="en-US"/>
              <a:t>aggregating several related domain entities</a:t>
            </a:r>
          </a:p>
          <a:p>
            <a:pPr lvl="1"/>
            <a:r>
              <a:rPr lang="en-US"/>
              <a:t>reports/dashboards/etc</a:t>
            </a:r>
          </a:p>
        </p:txBody>
      </p:sp>
    </p:spTree>
  </p:cSld>
  <p:clrMapOvr>
    <a:masterClrMapping/>
  </p:clrMapOvr>
</p:sld>
</file>

<file path=ppt/slides/slide5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Services in .NET</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Building naked object services in .NET</a:t>
            </a:r>
            <a:endParaRPr lang="en-US" smtClean="0"/>
          </a:p>
        </p:txBody>
      </p:sp>
    </p:spTree>
  </p:cSld>
  <p:clrMapOvr>
    <a:masterClrMapping/>
  </p:clrMapOvr>
</p:sld>
</file>

<file path=ppt/slides/slide5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.NET Naked Object Services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Services perform three roles</a:t>
            </a:r>
          </a:p>
          <a:p>
            <a:pPr lvl="0"/>
            <a:r>
              <a:rPr lang="en-US"/>
              <a:t>provide means for creating/retrieving domain objects</a:t>
            </a:r>
          </a:p>
          <a:p>
            <a:pPr lvl="1"/>
            <a:r>
              <a:rPr lang="en-US"/>
              <a:t>a.k.a. "factories" or "repositories"</a:t>
            </a:r>
          </a:p>
          <a:p>
            <a:pPr lvl="0"/>
            <a:r>
              <a:rPr lang="en-US"/>
              <a:t>provide a bridge to external functionality</a:t>
            </a:r>
          </a:p>
          <a:p>
            <a:pPr lvl="0"/>
            <a:r>
              <a:rPr lang="en-US"/>
              <a:t>provide shared functionality across multiple domain object classes</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Overview</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Current Smalltalk implementations</a:t>
            </a:r>
          </a:p>
          <a:p>
            <a:pPr lvl="0"/>
            <a:r>
              <a:rPr lang="en-US"/>
              <a:t>Amber (runs in Javascript browsers!)</a:t>
            </a:r>
          </a:p>
          <a:p>
            <a:pPr lvl="1"/>
            <a:r>
              <a:rPr lang="en-US"/>
              <a:t>http://www.amber-lang.net/</a:t>
            </a:r>
          </a:p>
          <a:p>
            <a:pPr lvl="0"/>
            <a:r>
              <a:rPr lang="en-US"/>
              <a:t>Squeak</a:t>
            </a:r>
          </a:p>
          <a:p>
            <a:pPr lvl="1"/>
            <a:r>
              <a:rPr lang="en-US"/>
              <a:t>https://en.wikipedia.org/wiki/Squeak</a:t>
            </a:r>
          </a:p>
          <a:p>
            <a:pPr lvl="0"/>
            <a:r>
              <a:rPr lang="en-US"/>
              <a:t>GNU Smalltalk</a:t>
            </a:r>
          </a:p>
          <a:p>
            <a:pPr lvl="1"/>
            <a:r>
              <a:rPr lang="en-US"/>
              <a:t>https://en.wikipedia.org/wiki/GNU_Smalltalk</a:t>
            </a:r>
          </a:p>
          <a:p>
            <a:pPr lvl="0"/>
            <a:r>
              <a:rPr lang="en-US"/>
              <a:t>Concomm Smalltalk (ObjectStudio, VisualWorks)</a:t>
            </a:r>
          </a:p>
          <a:p>
            <a:pPr lvl="1"/>
            <a:r>
              <a:rPr lang="en-US"/>
              <a:t>http://www.cincomsmalltalk.com/main/</a:t>
            </a:r>
          </a:p>
          <a:p>
            <a:pPr lvl="0"/>
            <a:r>
              <a:rPr lang="en-US"/>
              <a:t>Pharo</a:t>
            </a:r>
          </a:p>
          <a:p>
            <a:pPr lvl="1"/>
            <a:r>
              <a:rPr lang="en-US"/>
              <a:t>http://pharo.org/</a:t>
            </a:r>
          </a:p>
        </p:txBody>
      </p:sp>
    </p:spTree>
  </p:cSld>
  <p:clrMapOvr>
    <a:masterClrMapping/>
  </p:clrMapOvr>
</p:sld>
</file>

<file path=ppt/slides/slide6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.NET Naked Object Services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Services are plain .NET classes</a:t>
            </a:r>
          </a:p>
          <a:p>
            <a:pPr lvl="0"/>
            <a:r>
              <a:rPr lang="en-US"/>
              <a:t>IDomainObjectContainer holds the key to the environment</a:t>
            </a:r>
          </a:p>
          <a:p>
            <a:pPr lvl="1"/>
            <a:r>
              <a:rPr lang="en-US"/>
              <a:t>dependency-injected</a:t>
            </a:r>
          </a:p>
          <a:p>
            <a:pPr lvl="0"/>
            <a:r>
              <a:rPr lang="en-US"/>
              <a:t>they must be registered in the NakedObjects "Reflector"</a:t>
            </a:r>
          </a:p>
          <a:p>
            <a:pPr lvl="1"/>
            <a:r>
              <a:rPr lang="en-US"/>
              <a:t>this is the discovery tool/process</a:t>
            </a:r>
          </a:p>
          <a:p>
            <a:pPr lvl="1"/>
            <a:r>
              <a:rPr lang="en-US"/>
              <a:t>Template.Server / App_Start / NakedObjectsRunSettings.cs</a:t>
            </a:r>
          </a:p>
          <a:p>
            <a:pPr lvl="1"/>
            <a:r>
              <a:rPr lang="en-US"/>
              <a:t>NakedObjectsRunSettings::Services</a:t>
            </a:r>
          </a:p>
          <a:p>
            <a:pPr lvl="0"/>
            <a:r>
              <a:rPr lang="en-US"/>
              <a:t>services can register actions in "main menus"</a:t>
            </a:r>
          </a:p>
          <a:p>
            <a:pPr lvl="1"/>
            <a:r>
              <a:rPr lang="en-US"/>
              <a:t>NakedObjectsRunSettings::MainMenus</a:t>
            </a:r>
          </a:p>
        </p:txBody>
      </p:sp>
    </p:spTree>
  </p:cSld>
  <p:clrMapOvr>
    <a:masterClrMapping/>
  </p:clrMapOvr>
</p:sld>
</file>

<file path=ppt/slides/slide6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.NET Naked Object Services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Factories/Repositories</a:t>
            </a:r>
          </a:p>
          <a:p>
            <a:pPr lvl="0"/>
            <a:r>
              <a:rPr lang="en-US"/>
              <a:t>beyond basic CRUD behavior</a:t>
            </a:r>
          </a:p>
          <a:p>
            <a:pPr lvl="0"/>
            <a:r>
              <a:rPr lang="en-US"/>
              <a:t>filtered queries</a:t>
            </a:r>
          </a:p>
          <a:p>
            <a:pPr lvl="0"/>
            <a:r>
              <a:rPr lang="en-US"/>
              <a:t>transactional operations</a:t>
            </a:r>
          </a:p>
          <a:p>
            <a:pPr lvl="0"/>
            <a:r>
              <a:rPr lang="en-US"/>
              <a:t>parameterized construction</a:t>
            </a:r>
          </a:p>
        </p:txBody>
      </p:sp>
    </p:spTree>
  </p:cSld>
  <p:clrMapOvr>
    <a:masterClrMapping/>
  </p:clrMapOvr>
</p:sld>
</file>

<file path=ppt/slides/slide6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.NET Naked Object Services</a:t>
            </a:r>
            <a:endParaRPr lang="en-US" smtClean="0"/>
          </a:p>
        </p:txBody>
      </p:sp>
      <p:sp>
        <p:nvSpPr>
          <p:cNvPr name="TextBox 3" id="3"/>
          <p:cNvSpPr txBox="true"/>
          <p:nvPr/>
        </p:nvSpPr>
        <p:spPr>
          <a:xfrm>
            <a:off x="457200" y="1608138"/>
            <a:ext cx="8229600" cy="413755"/>
          </a:xfrm>
          <a:prstGeom prst="rect">
            <a:avLst/>
          </a:prstGeom>
        </p:spPr>
        <p:txBody>
          <a:bodyPr anchor="t" rtlCol="false"/>
          <a:lstStyle/>
          <a:p>
            <a:pPr fontAlgn="t"/>
            <a:r>
              <a:rPr lang="en-US"/>
              <a:t>Factory/Repository service</a:t>
            </a:r>
          </a:p>
        </p:txBody>
      </p:sp>
      <p:sp>
        <p:nvSpPr>
          <p:cNvPr name="TextBox 4" id="4"/>
          <p:cNvSpPr txBox="true"/>
          <p:nvPr/>
        </p:nvSpPr>
        <p:spPr>
          <a:xfrm>
            <a:off x="457200" y="2021893"/>
            <a:ext cx="8229600" cy="3014816"/>
          </a:xfrm>
          <a:prstGeom prst="rect">
            <a:avLst/>
          </a:prstGeom>
          <a:solidFill>
            <a:srgbClr val="000000"/>
          </a:solidFill>
        </p:spPr>
        <p:txBody>
          <a:bodyPr anchor="t" rtlCol="false"/>
          <a:lstStyle/>
          <a:p>
            <a:pPr fontAlgn="t"/>
            <a:r>
              <a:rPr lang="en-US" sz="1400" b="false">
                <a:solidFill>
                  <a:srgbClr val="FFFFFF"/>
                </a:solidFill>
                <a:latin typeface="Consolas"/>
              </a:rPr>
              <a:t>public class ExampleService
{
  public IDomainObjectContainer Container { set; protected get; }
  public Student CreateNewStudent()
  {
    return Container.NewTransientInstance&lt;Student&gt;();
  }
  public IQueryable&lt;Student&gt; AllStudents()
  {
    return Container.Instances&lt;Student&gt;();
  }
  public IQueryable&lt;Student&gt; FindStudentByName(string name)
  {
    return AllStudents().Where(c =&gt; c.FullName.ToUpper().Contains(name.ToUpper()));
  }
}</a:t>
            </a:r>
          </a:p>
        </p:txBody>
      </p:sp>
    </p:spTree>
  </p:cSld>
  <p:clrMapOvr>
    <a:masterClrMapping/>
  </p:clrMapOvr>
</p:sld>
</file>

<file path=ppt/slides/slide6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.NET Naked Object Services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Shared logic</a:t>
            </a:r>
          </a:p>
          <a:p>
            <a:pPr lvl="0"/>
            <a:r>
              <a:rPr lang="en-US"/>
              <a:t>used in place of static methods</a:t>
            </a:r>
          </a:p>
          <a:p>
            <a:pPr lvl="0"/>
            <a:r>
              <a:rPr lang="en-US"/>
              <a:t>domain entities can simply use the associated service</a:t>
            </a:r>
          </a:p>
          <a:p>
            <a:pPr lvl="0"/>
            <a:r>
              <a:rPr lang="en-US"/>
              <a:t>think "Utils" classes found in every codebase</a:t>
            </a:r>
          </a:p>
        </p:txBody>
      </p:sp>
    </p:spTree>
  </p:cSld>
  <p:clrMapOvr>
    <a:masterClrMapping/>
  </p:clrMapOvr>
</p:sld>
</file>

<file path=ppt/slides/slide6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.NET Naked Object Services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External functionality</a:t>
            </a:r>
          </a:p>
          <a:p>
            <a:pPr lvl="0"/>
            <a:r>
              <a:rPr lang="en-US"/>
              <a:t>basically just another service</a:t>
            </a:r>
          </a:p>
          <a:p>
            <a:pPr lvl="0"/>
            <a:r>
              <a:rPr lang="en-US"/>
              <a:t>but with the emphasis being to access external services/APIs</a:t>
            </a:r>
          </a:p>
          <a:p>
            <a:pPr lvl="0"/>
            <a:r>
              <a:rPr lang="en-US"/>
              <a:t>this can range as far and as wide as you need it to go</a:t>
            </a:r>
          </a:p>
        </p:txBody>
      </p:sp>
    </p:spTree>
  </p:cSld>
  <p:clrMapOvr>
    <a:masterClrMapping/>
  </p:clrMapOvr>
</p:sld>
</file>

<file path=ppt/slides/slide6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.NET Naked Object Services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Dependent services are dependency-injected</a:t>
            </a:r>
          </a:p>
          <a:p>
            <a:pPr lvl="0"/>
            <a:r>
              <a:rPr lang="en-US"/>
              <a:t>for either domain entities or other services</a:t>
            </a:r>
          </a:p>
          <a:p>
            <a:pPr lvl="0"/>
            <a:r>
              <a:rPr lang="en-US"/>
              <a:t>place a public-get/protected-set property of the desired type</a:t>
            </a:r>
          </a:p>
        </p:txBody>
      </p:sp>
    </p:spTree>
  </p:cSld>
  <p:clrMapOvr>
    <a:masterClrMapping/>
  </p:clrMapOvr>
</p:sld>
</file>

<file path=ppt/slides/slide6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Auth &amp; Auth</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Handling authentication and authorization in NOF</a:t>
            </a:r>
            <a:endParaRPr lang="en-US" smtClean="0"/>
          </a:p>
        </p:txBody>
      </p:sp>
    </p:spTree>
  </p:cSld>
  <p:clrMapOvr>
    <a:masterClrMapping/>
  </p:clrMapOvr>
</p:sld>
</file>

<file path=ppt/slides/slide6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Auth &amp; Auth</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Authentication</a:t>
            </a:r>
          </a:p>
          <a:p>
            <a:pPr lvl="0"/>
            <a:r>
              <a:rPr lang="en-US"/>
              <a:t>asking clients to prove who they claim to be</a:t>
            </a:r>
          </a:p>
          <a:p>
            <a:pPr lvl="0"/>
            <a:r>
              <a:rPr lang="en-US"/>
              <a:t>presentation/validation of credentials</a:t>
            </a:r>
          </a:p>
          <a:p>
            <a:pPr>
              <a:buNone/>
            </a:pPr>
            <a:r>
              <a:rPr lang="en-US"/>
              <a:t>Authorization</a:t>
            </a:r>
          </a:p>
          <a:p>
            <a:pPr lvl="0"/>
            <a:r>
              <a:rPr lang="en-US"/>
              <a:t>restricting access/actions by users</a:t>
            </a:r>
          </a:p>
          <a:p>
            <a:pPr lvl="0"/>
            <a:r>
              <a:rPr lang="en-US"/>
              <a:t>examining permissions at runtime</a:t>
            </a:r>
          </a:p>
        </p:txBody>
      </p:sp>
    </p:spTree>
  </p:cSld>
  <p:clrMapOvr>
    <a:masterClrMapping/>
  </p:clrMapOvr>
</p:sld>
</file>

<file path=ppt/slides/slide6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Auth &amp; Auth</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Authentication: client</a:t>
            </a:r>
          </a:p>
          <a:p>
            <a:pPr lvl="0"/>
            <a:r>
              <a:rPr lang="en-US"/>
              <a:t>client auth leverages Auth0 (http://www.auth0.com)</a:t>
            </a:r>
          </a:p>
          <a:p>
            <a:pPr lvl="0"/>
            <a:r>
              <a:rPr lang="en-US"/>
              <a:t>create free account and configure application in Auth0 UI</a:t>
            </a:r>
          </a:p>
          <a:p>
            <a:pPr lvl="0"/>
            <a:r>
              <a:rPr lang="en-US"/>
              <a:t>configure client to challenge for creds</a:t>
            </a:r>
          </a:p>
          <a:p>
            <a:pPr lvl="1"/>
            <a:r>
              <a:rPr lang="en-US"/>
              <a:t>client project: config.json</a:t>
            </a:r>
          </a:p>
          <a:p>
            <a:pPr lvl="1"/>
            <a:r>
              <a:rPr lang="en-US"/>
              <a:t>"authenticate": true</a:t>
            </a:r>
          </a:p>
          <a:p>
            <a:pPr lvl="1"/>
            <a:r>
              <a:rPr lang="en-US"/>
              <a:t>"authDomain": (from Auth0)</a:t>
            </a:r>
          </a:p>
          <a:p>
            <a:pPr lvl="1"/>
            <a:r>
              <a:rPr lang="en-US"/>
              <a:t>"authClientId": (from Auth0)</a:t>
            </a:r>
          </a:p>
        </p:txBody>
      </p:sp>
    </p:spTree>
  </p:cSld>
  <p:clrMapOvr>
    <a:masterClrMapping/>
  </p:clrMapOvr>
</p:sld>
</file>

<file path=ppt/slides/slide6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Auth &amp; Auth</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Authentication: server</a:t>
            </a:r>
          </a:p>
          <a:p>
            <a:pPr lvl="0"/>
            <a:r>
              <a:rPr lang="en-US"/>
              <a:t>examine RestfulObjectsConfig::RestPostStart</a:t>
            </a:r>
          </a:p>
          <a:p>
            <a:pPr lvl="0"/>
            <a:r>
              <a:rPr lang="en-US"/>
              <a:t>add </a:t>
            </a:r>
            <a:r>
              <a:rPr lang="en-US"/>
              <a:t>Authorize</a:t>
            </a:r>
            <a:r>
              <a:rPr lang="en-US"/>
              <a:t> to RestfulObjectsController</a:t>
            </a:r>
          </a:p>
          <a:p>
            <a:pPr lvl="0"/>
            <a:r>
              <a:rPr lang="en-US"/>
              <a:t>add keys to web.config (values from Auth0)</a:t>
            </a:r>
          </a:p>
          <a:p>
            <a:pPr lvl="1"/>
            <a:r>
              <a:rPr lang="en-US"/>
              <a:t>auth0:ClientId</a:t>
            </a:r>
          </a:p>
          <a:p>
            <a:pPr lvl="1"/>
            <a:r>
              <a:rPr lang="en-US"/>
              <a:t>auth0:ClientSecret</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Smalltalk</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A History</a:t>
            </a:r>
            <a:endParaRPr lang="en-US" smtClean="0"/>
          </a:p>
        </p:txBody>
      </p:sp>
    </p:spTree>
  </p:cSld>
  <p:clrMapOvr>
    <a:masterClrMapping/>
  </p:clrMapOvr>
</p:sld>
</file>

<file path=ppt/slides/slide7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Auth &amp; Auth</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Authorization</a:t>
            </a:r>
          </a:p>
          <a:p>
            <a:pPr lvl="0"/>
            <a:r>
              <a:rPr lang="en-US"/>
              <a:t>NOF supports fine-grained authorization</a:t>
            </a:r>
          </a:p>
          <a:p>
            <a:pPr lvl="1"/>
            <a:r>
              <a:rPr lang="en-US"/>
              <a:t>whether a user may view and/or edit individual properties on object types, and whether a user may invoke individual actions on services</a:t>
            </a:r>
          </a:p>
          <a:p>
            <a:pPr lvl="0"/>
            <a:r>
              <a:rPr lang="en-US"/>
              <a:t>attribute-based authorization</a:t>
            </a:r>
          </a:p>
          <a:p>
            <a:pPr lvl="0"/>
            <a:r>
              <a:rPr lang="en-US"/>
              <a:t>custom authorization</a:t>
            </a:r>
          </a:p>
        </p:txBody>
      </p:sp>
    </p:spTree>
  </p:cSld>
  <p:clrMapOvr>
    <a:masterClrMapping/>
  </p:clrMapOvr>
</p:sld>
</file>

<file path=ppt/slides/slide7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Auth &amp; Auth</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Auditing</a:t>
            </a:r>
          </a:p>
          <a:p>
            <a:pPr lvl="0"/>
            <a:r>
              <a:rPr lang="en-US"/>
              <a:t>want to know who did what to which object and when?</a:t>
            </a:r>
          </a:p>
          <a:p>
            <a:pPr lvl="0"/>
            <a:r>
              <a:rPr lang="en-US"/>
              <a:t>NOF supports auditing</a:t>
            </a:r>
          </a:p>
          <a:p>
            <a:pPr lvl="0"/>
            <a:r>
              <a:rPr lang="en-US"/>
              <a:t>create (and register) an IAuditor-inheriting service</a:t>
            </a:r>
          </a:p>
          <a:p>
            <a:pPr lvl="1"/>
            <a:r>
              <a:rPr lang="en-US"/>
              <a:t>callbacks for action invocation (on object or service) and object update/persist</a:t>
            </a:r>
          </a:p>
        </p:txBody>
      </p:sp>
    </p:spTree>
  </p:cSld>
  <p:clrMapOvr>
    <a:masterClrMapping/>
  </p:clrMapOvr>
</p:sld>
</file>

<file path=ppt/slides/slide7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Naked Objects: Resources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Where to go for more information/ideas/etc</a:t>
            </a:r>
            <a:endParaRPr lang="en-US" smtClean="0"/>
          </a:p>
        </p:txBody>
      </p:sp>
    </p:spTree>
  </p:cSld>
  <p:clrMapOvr>
    <a:masterClrMapping/>
  </p:clrMapOvr>
</p:sld>
</file>

<file path=ppt/slides/slide7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Resources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Reading</a:t>
            </a:r>
          </a:p>
          <a:p>
            <a:pPr lvl="0"/>
            <a:r>
              <a:rPr lang="en-US"/>
              <a:t>Richard Pawson's PhD thesis</a:t>
            </a:r>
          </a:p>
          <a:p>
            <a:pPr lvl="1"/>
            <a:r>
              <a:rPr lang="en-US"/>
              <a:t>http://downloads.nakedobjects.net/resources/Pawson%20thesis.pdf</a:t>
            </a:r>
          </a:p>
          <a:p>
            <a:pPr lvl="0"/>
            <a:r>
              <a:rPr lang="en-US"/>
              <a:t>"Naked Objects"</a:t>
            </a:r>
          </a:p>
          <a:p>
            <a:pPr lvl="1"/>
            <a:r>
              <a:rPr lang="en-US"/>
              <a:t>http://www.nakedobjects.org/book/</a:t>
            </a:r>
          </a:p>
          <a:p>
            <a:pPr lvl="0"/>
            <a:r>
              <a:rPr lang="en-US"/>
              <a:t>"DDD Using Naked Objects", by Dan Haywood (Pragmatic Bookshelf)</a:t>
            </a:r>
          </a:p>
          <a:p>
            <a:pPr lvl="1"/>
            <a:r>
              <a:rPr lang="en-US"/>
              <a:t>http://www.pragprog.com/titles/dhnako/domain-driven-design-using-naked-objects</a:t>
            </a:r>
          </a:p>
        </p:txBody>
      </p:sp>
    </p:spTree>
  </p:cSld>
  <p:clrMapOvr>
    <a:masterClrMapping/>
  </p:clrMapOvr>
</p:sld>
</file>

<file path=ppt/slides/slide7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So... where are we?</a:t>
            </a:r>
          </a:p>
        </p:txBody>
      </p:sp>
    </p:spTree>
  </p:cSld>
  <p:clrMapOvr>
    <a:masterClrMapping/>
  </p:clrMapOvr>
</p:sld>
</file>

<file path=ppt/slides/slide7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Smalltalk's history is long and distinguished</a:t>
            </a:r>
          </a:p>
          <a:p>
            <a:pPr lvl="0"/>
            <a:r>
              <a:rPr lang="en-US"/>
              <a:t>began development in 1969</a:t>
            </a:r>
          </a:p>
          <a:p>
            <a:pPr lvl="0"/>
            <a:r>
              <a:rPr lang="en-US"/>
              <a:t>developed at Xerox PARC</a:t>
            </a:r>
          </a:p>
          <a:p>
            <a:pPr lvl="0"/>
            <a:r>
              <a:rPr lang="en-US"/>
              <a:t>invented by Alan Kay (with help from Dan Ingalls)</a:t>
            </a:r>
          </a:p>
          <a:p>
            <a:pPr lvl="0"/>
            <a:r>
              <a:rPr lang="en-US"/>
              <a:t>influenced by Lisp, Simula, Logo, Sketchpad</a:t>
            </a:r>
          </a:p>
          <a:p>
            <a:pPr lvl="0"/>
            <a:r>
              <a:rPr lang="en-US"/>
              <a:t>first release -- Smalltalk-71</a:t>
            </a:r>
          </a:p>
          <a:p>
            <a:pPr lvl="0"/>
            <a:r>
              <a:rPr lang="en-US"/>
              <a:t>first public release -- Smalltalk-80</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Smalltalk influenced...</a:t>
            </a:r>
          </a:p>
          <a:p>
            <a:pPr lvl="0"/>
            <a:r>
              <a:rPr lang="en-US"/>
              <a:t>AppleScript</a:t>
            </a:r>
          </a:p>
          <a:p>
            <a:pPr lvl="0"/>
            <a:r>
              <a:rPr lang="en-US"/>
              <a:t>Common Lisp Object System</a:t>
            </a:r>
          </a:p>
          <a:p>
            <a:pPr lvl="0"/>
            <a:r>
              <a:rPr lang="en-US"/>
              <a:t>Dart</a:t>
            </a:r>
          </a:p>
          <a:p>
            <a:pPr lvl="0"/>
            <a:r>
              <a:rPr lang="en-US"/>
              <a:t>Dylan</a:t>
            </a:r>
          </a:p>
          <a:p>
            <a:pPr lvl="0"/>
            <a:r>
              <a:rPr lang="en-US"/>
              <a:t>Erlang</a:t>
            </a:r>
          </a:p>
          <a:p>
            <a:pPr lvl="0"/>
            <a:r>
              <a:rPr lang="en-US"/>
              <a:t>Etoys</a:t>
            </a:r>
          </a:p>
          <a:p>
            <a:pPr lvl="0"/>
            <a:r>
              <a:rPr lang="en-US"/>
              <a:t>Falcon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"I invented the term 'object-oriented', and I can tell you for a fact that C++ was not what I had in mind." --Alan Kay, inventor of Smalltalk (among other things)
But what, exactly, did Mr. Kay have in mind? If not the kind of object-oriented that C++ (and later Java and C#) developers became accustomed to, then what did he really imagine O-O development would be like? In this presentation, we'll examine a concept more recently popularized as "naked objects"--the idea that objects should not be used to present a user interface, but that the user interface should be based around the domain objects themselves. We'll look at the Naked Objects libraries, how they work, and what development using NakedObjects looks and feels like. Careful, though: once you start working with this stuff, you may never want to go back to "traditional" means of writing code ever again.
</dc:description>
  <cp:keywords>C#, Object-Oriented</cp:keywords>
  <dcterms:modified xsi:type="dcterms:W3CDTF">2011-08-01T06:04:30Z</dcterms:modified>
  <cp:revision>1</cp:revision>
  <dc:subject>C#, Object-Oriented</dc:subject>
  <dc:title>Busy CLR Developer's Guide   to NakedObjects</dc:title>
</cp:coreProperties>
</file>