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ailto:ted.neward@newardassociates.com" TargetMode="External" Type="http://schemas.openxmlformats.org/officeDocument/2006/relationships/hyperlink"/><Relationship Id="rId3" Target="http://blogs.newardassociates.com" TargetMode="External" Type="http://schemas.openxmlformats.org/officeDocument/2006/relationships/hyperlink"/></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ctrTitle"/>
          </p:nvPr>
        </p:nvSpPr>
        <p:spPr>
          <a:xfrm>
            <a:off x="685800" y="2130425"/>
            <a:ext cx="7772400" cy="1470025"/>
          </a:xfrm>
        </p:spPr>
        <p:txBody>
          <a:bodyPr/>
          <a:lstStyle/>
          <a:p>
            <a:r>
              <a:rPr lang="en-US"/>
              <a:t>Busy Developer's Guide</a:t>
            </a:r>
          </a:p>
          <a:p>
            <a:r>
              <a:rPr lang="en-US"/>
              <a:t>to V</a:t>
            </a:r>
          </a:p>
        </p:txBody>
      </p:sp>
      <p:sp xmlns:r="http://schemas.openxmlformats.org/officeDocument/2006/relationships">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Ted Neward</a:t>
            </a:r>
          </a:p>
          <a:p>
            <a:r>
              <a:rPr lang="en-US"/>
              <a:t>Neward &amp; Associates</a:t>
            </a:r>
          </a:p>
          <a:p>
            <a:r>
              <a:rPr lang="en-US" sz="2400">
                <a:hlinkClick r:id="rId2" tooltip="ted.neward@newardassociates.com"/>
              </a:rPr>
              <a:t>ted.neward@newardassociates.com</a:t>
            </a:r>
            <a:r>
              <a:rPr lang="en-US"/>
              <a:t> </a:t>
            </a:r>
            <a:r>
              <a:rPr lang="en-US" sz="2400">
                <a:hlinkClick r:id="rId3" tooltip="http://blogs.newardassociates.com"/>
              </a:rPr>
              <a:t>http://blogs.newardassociates.com </a:t>
            </a: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Installation</a:t>
            </a:r>
          </a:p>
          <a:p>
            <a:pPr lvl="0"/>
            <a:r>
              <a:rPr lang="en-US"/>
              <a:t>Build from source: </a:t>
            </a:r>
            <a:r>
              <a:rPr lang="en-US">
                <a:latin typeface="Courier New"/>
              </a:rPr>
              <a:t>git clone --depth=1 https://github.com/vlang/v; cd v; make</a:t>
            </a:r>
          </a:p>
          <a:p>
            <a:pPr lvl="1">
              <a:buChar char=" "/>
            </a:pPr>
            <a:r>
              <a:rPr lang="en-US"/>
              <a:t>on Windows, use </a:t>
            </a:r>
            <a:r>
              <a:rPr lang="en-US">
                <a:latin typeface="Courier New"/>
              </a:rPr>
              <a:t>make.bat</a:t>
            </a:r>
          </a:p>
          <a:p>
            <a:pPr lvl="0"/>
            <a:r>
              <a:rPr lang="en-US"/>
              <a:t>Build docker image from source</a:t>
            </a:r>
          </a:p>
          <a:p>
            <a:pPr lvl="1">
              <a:buChar char=" "/>
            </a:pPr>
            <a:r>
              <a:rPr lang="en-US"/>
              <a:t>same as above</a:t>
            </a:r>
          </a:p>
          <a:p>
            <a:pPr lvl="1">
              <a:buChar char=" "/>
            </a:pPr>
            <a:r>
              <a:rPr lang="en-US">
                <a:latin typeface="Courier New"/>
              </a:rPr>
              <a:t>docker build -t vlang .</a:t>
            </a:r>
          </a:p>
          <a:p>
            <a:pPr lvl="1">
              <a:buChar char=" "/>
            </a:pPr>
            <a:r>
              <a:rPr lang="en-US">
                <a:latin typeface="Courier New"/>
              </a:rPr>
              <a:t>docker run --rm -it vlang:latest</a:t>
            </a:r>
          </a:p>
          <a:p>
            <a:pPr lvl="0"/>
            <a:r>
              <a:rPr lang="en-US"/>
              <a:t>V uses tcc (Tiny C Compiler) as a bootstrap for development builds</a:t>
            </a:r>
          </a:p>
          <a:p>
            <a:pPr lvl="0"/>
            <a:r>
              <a:rPr lang="en-US"/>
              <a:t>Prod builds are better done using clang/gcc/msvc</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Editor plugins</a:t>
            </a:r>
          </a:p>
          <a:p>
            <a:pPr lvl="0"/>
            <a:r>
              <a:rPr lang="en-US"/>
              <a:t>VSCode</a:t>
            </a:r>
          </a:p>
          <a:p>
            <a:pPr lvl="0"/>
            <a:r>
              <a:rPr lang="en-US"/>
              <a:t>Vim</a:t>
            </a:r>
          </a:p>
          <a:p>
            <a:pPr lvl="0"/>
            <a:r>
              <a:rPr lang="en-US"/>
              <a:t>JetBrains</a:t>
            </a:r>
          </a:p>
          <a:p>
            <a:pPr lvl="0"/>
            <a:r>
              <a:rPr lang="en-US"/>
              <a:t>Emacs</a:t>
            </a:r>
          </a:p>
          <a:p>
            <a:pPr lvl="0"/>
            <a:r>
              <a:rPr lang="en-US"/>
              <a:t>Sublime Text, Atom, zed</a:t>
            </a:r>
          </a:p>
          <a:p>
            <a:pPr lvl="0"/>
            <a:r>
              <a:rPr lang="en-US"/>
              <a:t>... plus a generic language server for any you want to add</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Installation</a:t>
            </a:r>
          </a:p>
          <a:p>
            <a:pPr lvl="0"/>
            <a:r>
              <a:rPr lang="en-US"/>
              <a:t>Verify: </a:t>
            </a:r>
            <a:r>
              <a:rPr lang="en-US">
                <a:latin typeface="Courier New"/>
              </a:rPr>
              <a:t>v --version</a:t>
            </a:r>
          </a:p>
          <a:p>
            <a:pPr lvl="1">
              <a:buChar char=" "/>
            </a:pPr>
            <a:r>
              <a:rPr lang="en-US"/>
              <a:t>as of Nov 2025, returns "0.4.12"</a:t>
            </a:r>
          </a:p>
          <a:p>
            <a:pPr lvl="0"/>
            <a:r>
              <a:rPr lang="en-US"/>
              <a:t>REPL: </a:t>
            </a:r>
            <a:r>
              <a:rPr lang="en-US">
                <a:latin typeface="Courier New"/>
              </a:rPr>
              <a:t>v</a:t>
            </a:r>
            <a:r>
              <a:rPr lang="en-US"/>
              <a:t> or </a:t>
            </a:r>
            <a:r>
              <a:rPr lang="en-US">
                <a:latin typeface="Courier New"/>
              </a:rPr>
              <a:t>v repl</a:t>
            </a:r>
          </a:p>
          <a:p>
            <a:pPr lvl="1">
              <a:buChar char=" "/>
            </a:pPr>
            <a:r>
              <a:rPr lang="en-US">
                <a:latin typeface="Courier New"/>
              </a:rPr>
              <a:t>help</a:t>
            </a:r>
            <a:r>
              <a:rPr lang="en-US"/>
              <a:t> to see full (short) list of commands</a:t>
            </a:r>
          </a:p>
          <a:p>
            <a:pPr lvl="1">
              <a:buChar char=" "/>
            </a:pPr>
            <a:r>
              <a:rPr lang="en-US">
                <a:latin typeface="Courier New"/>
              </a:rPr>
              <a:t>exit</a:t>
            </a:r>
            <a:r>
              <a:rPr lang="en-US"/>
              <a:t>, Ctrl-C, or Ctrl-D to exit</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p:nvSpPr>
          <p:cNvPr name="TextBox 3" id="3"/>
          <p:cNvSpPr txBox="true"/>
          <p:nvPr/>
        </p:nvSpPr>
        <p:spPr>
          <a:xfrm>
            <a:off x="457200" y="1608138"/>
            <a:ext cx="8229600" cy="450076"/>
          </a:xfrm>
          <a:prstGeom prst="rect">
            <a:avLst/>
          </a:prstGeom>
        </p:spPr>
        <p:txBody>
          <a:bodyPr anchor="t" rtlCol="false"/>
          <a:lstStyle/>
          <a:p>
            <a:pPr fontAlgn="t"/>
            <a:r>
              <a:rPr lang="en-US"/>
              <a:t>REPL: What time is it now, in UTC?</a:t>
            </a:r>
          </a:p>
        </p:txBody>
      </p:sp>
      <p:sp>
        <p:nvSpPr>
          <p:cNvPr name="TextBox 4" id="4"/>
          <p:cNvSpPr txBox="true"/>
          <p:nvPr/>
        </p:nvSpPr>
        <p:spPr>
          <a:xfrm>
            <a:off x="457200" y="2058214"/>
            <a:ext cx="8229600" cy="1087249"/>
          </a:xfrm>
          <a:prstGeom prst="rect">
            <a:avLst/>
          </a:prstGeom>
          <a:solidFill>
            <a:srgbClr val="000000"/>
          </a:solidFill>
        </p:spPr>
        <p:txBody>
          <a:bodyPr anchor="t" rtlCol="false">
            <a:spAutoFit/>
          </a:bodyPr>
          <a:lstStyle/>
          <a:p>
            <a:pPr fontAlgn="t"/>
            <a:r>
              <a:rPr lang="en-US" sz="1400" b="false">
                <a:solidFill>
                  <a:srgbClr val="FFFFFF"/>
                </a:solidFill>
                <a:latin typeface="Consolas"/>
              </a:rPr>
              <a:t>&gt;&gt;&gt; import net.http
&gt;&gt;&gt; data := http.get('https://vlang.io/utc_now')!
&gt;&gt;&gt; data.body
1565977541</a:t>
            </a: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Hello, world</a:t>
            </a:r>
          </a:p>
          <a:p>
            <a:pPr lvl="0"/>
            <a:r>
              <a:rPr lang="en-US"/>
              <a:t>Create a new V project in a new directory: </a:t>
            </a:r>
            <a:r>
              <a:rPr lang="en-US">
                <a:latin typeface="Courier New"/>
              </a:rPr>
              <a:t>v new</a:t>
            </a:r>
          </a:p>
          <a:p>
            <a:pPr lvl="0"/>
            <a:r>
              <a:rPr lang="en-US"/>
              <a:t>Scaffolds out a few files</a:t>
            </a:r>
          </a:p>
          <a:p>
            <a:pPr lvl="1">
              <a:buChar char=" "/>
            </a:pPr>
            <a:r>
              <a:rPr lang="en-US">
                <a:latin typeface="Courier New"/>
              </a:rPr>
              <a:t>.editorconfig</a:t>
            </a:r>
          </a:p>
          <a:p>
            <a:pPr lvl="1">
              <a:buChar char=" "/>
            </a:pPr>
            <a:r>
              <a:rPr lang="en-US">
                <a:latin typeface="Courier New"/>
              </a:rPr>
              <a:t>.gitattributes</a:t>
            </a:r>
          </a:p>
          <a:p>
            <a:pPr lvl="1">
              <a:buChar char=" "/>
            </a:pPr>
            <a:r>
              <a:rPr lang="en-US">
                <a:latin typeface="Courier New"/>
              </a:rPr>
              <a:t>.gitignore</a:t>
            </a:r>
          </a:p>
          <a:p>
            <a:pPr lvl="1">
              <a:buChar char=" "/>
            </a:pPr>
            <a:r>
              <a:rPr lang="en-US">
                <a:latin typeface="Courier New"/>
              </a:rPr>
              <a:t>.git</a:t>
            </a:r>
            <a:r>
              <a:rPr lang="en-US"/>
              <a:t> (Directory)</a:t>
            </a:r>
          </a:p>
          <a:p>
            <a:pPr lvl="1">
              <a:buChar char=" "/>
            </a:pPr>
            <a:r>
              <a:rPr lang="en-US">
                <a:latin typeface="Courier New"/>
              </a:rPr>
              <a:t>main.v</a:t>
            </a:r>
          </a:p>
          <a:p>
            <a:pPr lvl="1">
              <a:buChar char=" "/>
            </a:pPr>
            <a:r>
              <a:rPr lang="en-US">
                <a:latin typeface="Courier New"/>
              </a:rPr>
              <a:t>v.mod</a:t>
            </a:r>
          </a:p>
        </p:txBody>
      </p:sp>
    </p:spTree>
  </p:cSld>
  <p:clrMapOvr>
    <a:masterClrMapping/>
  </p:clrMapOvr>
</p:sld>
</file>

<file path=ppt/slides/slide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p:nvSpPr>
          <p:cNvPr name="TextBox 3" id="3"/>
          <p:cNvSpPr txBox="true"/>
          <p:nvPr/>
        </p:nvSpPr>
        <p:spPr>
          <a:xfrm>
            <a:off x="457200" y="1608138"/>
            <a:ext cx="8229600" cy="450076"/>
          </a:xfrm>
          <a:prstGeom prst="rect">
            <a:avLst/>
          </a:prstGeom>
        </p:spPr>
        <p:txBody>
          <a:bodyPr anchor="t" rtlCol="false"/>
          <a:lstStyle/>
          <a:p>
            <a:pPr fontAlgn="t"/>
            <a:r>
              <a:rPr lang="en-US"/>
              <a:t>Code</a:t>
            </a:r>
          </a:p>
        </p:txBody>
      </p:sp>
      <p:sp>
        <p:nvSpPr>
          <p:cNvPr name="TextBox 4" id="4"/>
          <p:cNvSpPr txBox="true"/>
          <p:nvPr/>
        </p:nvSpPr>
        <p:spPr>
          <a:xfrm>
            <a:off x="457200" y="2058214"/>
            <a:ext cx="8229600" cy="1087249"/>
          </a:xfrm>
          <a:prstGeom prst="rect">
            <a:avLst/>
          </a:prstGeom>
          <a:solidFill>
            <a:srgbClr val="000000"/>
          </a:solidFill>
        </p:spPr>
        <p:txBody>
          <a:bodyPr anchor="t" rtlCol="false">
            <a:spAutoFit/>
          </a:bodyPr>
          <a:lstStyle/>
          <a:p>
            <a:pPr fontAlgn="t"/>
            <a:r>
              <a:rPr lang="en-US" sz="1400" b="false">
                <a:solidFill>
                  <a:srgbClr val="FFFFFF"/>
                </a:solidFill>
                <a:latin typeface="Consolas"/>
              </a:rPr>
              <a:t>module main
fn main() {
	println('Hello World!')
}</a:t>
            </a:r>
          </a:p>
        </p:txBody>
      </p:sp>
      <p:sp>
        <p:nvSpPr>
          <p:cNvPr name="TextBox 5" id="5"/>
          <p:cNvSpPr txBox="true"/>
          <p:nvPr/>
        </p:nvSpPr>
        <p:spPr>
          <a:xfrm>
            <a:off x="457200" y="3208963"/>
            <a:ext cx="8229600" cy="450076"/>
          </a:xfrm>
          <a:prstGeom prst="rect">
            <a:avLst/>
          </a:prstGeom>
        </p:spPr>
        <p:txBody>
          <a:bodyPr anchor="t" rtlCol="false"/>
          <a:lstStyle/>
          <a:p>
            <a:pPr fontAlgn="t"/>
            <a:r>
              <a:rPr lang="en-US"/>
              <a:t>Run</a:t>
            </a:r>
          </a:p>
        </p:txBody>
      </p:sp>
      <p:sp>
        <p:nvSpPr>
          <p:cNvPr name="TextBox 6" id="6"/>
          <p:cNvSpPr txBox="true"/>
          <p:nvPr/>
        </p:nvSpPr>
        <p:spPr>
          <a:xfrm>
            <a:off x="457200" y="3659039"/>
            <a:ext cx="8229600" cy="849233"/>
          </a:xfrm>
          <a:prstGeom prst="rect">
            <a:avLst/>
          </a:prstGeom>
          <a:solidFill>
            <a:srgbClr val="000000"/>
          </a:solidFill>
        </p:spPr>
        <p:txBody>
          <a:bodyPr anchor="t" rtlCol="false">
            <a:spAutoFit/>
          </a:bodyPr>
          <a:lstStyle/>
          <a:p>
            <a:pPr fontAlgn="t"/>
            <a:r>
              <a:rPr lang="en-US" sz="1400" b="false">
                <a:solidFill>
                  <a:srgbClr val="FFFFFF"/>
                </a:solidFill>
                <a:latin typeface="Consolas"/>
              </a:rPr>
              <a:t>$ v run main.v
Hello World!
$</a:t>
            </a:r>
          </a:p>
        </p:txBody>
      </p:sp>
    </p:spTree>
  </p:cSld>
  <p:clrMapOvr>
    <a:masterClrMapping/>
  </p:clrMapOvr>
</p:sld>
</file>

<file path=ppt/slides/slide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V Resources</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Where to go to go get more</a:t>
            </a:r>
            <a:endParaRPr lang="en-US" smtClean="0"/>
          </a:p>
        </p:txBody>
      </p:sp>
    </p:spTree>
  </p:cSld>
  <p:clrMapOvr>
    <a:masterClrMapping/>
  </p:clrMapOvr>
</p:sld>
</file>

<file path=ppt/slides/slide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V Resources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Online</a:t>
            </a:r>
          </a:p>
          <a:p>
            <a:pPr lvl="0"/>
            <a:r>
              <a:rPr lang="en-US"/>
              <a:t>Website: </a:t>
            </a:r>
            <a:r>
              <a:rPr lang="en-US">
                <a:latin typeface="Courier New"/>
              </a:rPr>
              <a:t>https://vlang.io/</a:t>
            </a:r>
          </a:p>
          <a:p>
            <a:pPr lvl="0"/>
            <a:r>
              <a:rPr lang="en-US"/>
              <a:t>Documentation: </a:t>
            </a:r>
            <a:r>
              <a:rPr lang="en-US">
                <a:latin typeface="Courier New"/>
              </a:rPr>
              <a:t>https://docs.vlang.io/introduction.html</a:t>
            </a:r>
          </a:p>
          <a:p>
            <a:pPr lvl="0"/>
            <a:r>
              <a:rPr lang="en-US"/>
              <a:t>Tutorials:</a:t>
            </a:r>
          </a:p>
          <a:p>
            <a:pPr lvl="1">
              <a:buChar char=" "/>
            </a:pPr>
            <a:r>
              <a:rPr lang="en-US"/>
              <a:t>Nothing written, just examples in GitHub repo</a:t>
            </a:r>
          </a:p>
          <a:p>
            <a:pPr lvl="1">
              <a:buChar char=" "/>
            </a:pPr>
            <a:r>
              <a:rPr lang="en-US"/>
              <a:t>https://github.com/vlang/v/blob/master/tutorials</a:t>
            </a:r>
          </a:p>
          <a:p>
            <a:pPr lvl="0"/>
            <a:r>
              <a:rPr lang="en-US"/>
              <a:t>Stdlib documentation: </a:t>
            </a:r>
            <a:r>
              <a:rPr lang="en-US">
                <a:latin typeface="Courier New"/>
              </a:rPr>
              <a:t>https://modules.vlang.io/</a:t>
            </a:r>
          </a:p>
          <a:p>
            <a:pPr lvl="0"/>
            <a:r>
              <a:rPr lang="en-US"/>
              <a:t>Blog: </a:t>
            </a:r>
            <a:r>
              <a:rPr lang="en-US">
                <a:latin typeface="Courier New"/>
              </a:rPr>
              <a:t>https://vlang.veery.blog/blog</a:t>
            </a:r>
          </a:p>
          <a:p>
            <a:pPr lvl="1">
              <a:buChar char=" "/>
            </a:pPr>
            <a:r>
              <a:rPr lang="en-US"/>
              <a:t>it's... not great, very clearly an alpha/experiment</a:t>
            </a:r>
          </a:p>
        </p:txBody>
      </p:sp>
    </p:spTree>
  </p:cSld>
  <p:clrMapOvr>
    <a:masterClrMapping/>
  </p:clrMapOvr>
</p:sld>
</file>

<file path=ppt/slides/slide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V Resources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Books</a:t>
            </a:r>
          </a:p>
          <a:p>
            <a:pPr lvl="0"/>
            <a:r>
              <a:rPr lang="en-US"/>
              <a:t>"Getting Started with V Programming"</a:t>
            </a:r>
          </a:p>
          <a:p>
            <a:pPr lvl="1">
              <a:buChar char=" "/>
            </a:pPr>
            <a:r>
              <a:rPr lang="en-US"/>
              <a:t>https://www.amazon.com/gp/product/1839213434</a:t>
            </a:r>
          </a:p>
          <a:p>
            <a:pPr lvl="0"/>
            <a:r>
              <a:rPr lang="en-US"/>
              <a:t>"Randomness Revisited using the V Programming Language"</a:t>
            </a:r>
          </a:p>
          <a:p>
            <a:pPr lvl="1">
              <a:buChar char=" "/>
            </a:pPr>
            <a:r>
              <a:rPr lang="en-US"/>
              <a:t>https://novapublishers.com/shop/randomness-revisited-using-the-v-programming-language</a:t>
            </a: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Summary</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So... now what?</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Objectives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What do we want to do today?</a:t>
            </a:r>
          </a:p>
          <a:p>
            <a:pPr lvl="0"/>
            <a:r>
              <a:rPr lang="en-US"/>
              <a:t>introduce the core V syntax</a:t>
            </a:r>
          </a:p>
          <a:p>
            <a:pPr lvl="0"/>
            <a:r>
              <a:rPr lang="en-US"/>
              <a:t>explore the V type system and semantics</a:t>
            </a:r>
          </a:p>
          <a:p>
            <a:pPr lvl="0"/>
            <a:r>
              <a:rPr lang="en-US"/>
              <a:t>get a sense of how to use V well</a:t>
            </a:r>
          </a:p>
        </p:txBody>
      </p:sp>
    </p:spTree>
  </p:cSld>
  <p:clrMapOvr>
    <a:masterClrMapping/>
  </p:clrMapOvr>
</p:sld>
</file>

<file path=ppt/slides/slide2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Credentials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Who is this guy?</a:t>
            </a:r>
          </a:p>
          <a:p>
            <a:pPr lvl="0"/>
            <a:r>
              <a:rPr lang="en-US"/>
              <a:t>Architect, Engineering Manager/Leader, "force multiplier"</a:t>
            </a:r>
          </a:p>
          <a:p>
            <a:pPr lvl="1"/>
            <a:r>
              <a:rPr lang="en-US"/>
              <a:t>http://www.newardassociates.com</a:t>
            </a:r>
          </a:p>
          <a:p>
            <a:pPr lvl="1"/>
            <a:r>
              <a:rPr lang="en-US"/>
              <a:t>http://blogs.newardassociates.com</a:t>
            </a:r>
          </a:p>
          <a:p>
            <a:pPr lvl="0"/>
            <a:r>
              <a:rPr lang="en-US"/>
              <a:t>Sr Distinguished Engineer, Capital One</a:t>
            </a:r>
          </a:p>
          <a:p>
            <a:pPr lvl="0"/>
            <a:r>
              <a:rPr lang="en-US"/>
              <a:t>Educative (http://educative.io) Author</a:t>
            </a:r>
          </a:p>
          <a:p>
            <a:pPr lvl="1"/>
            <a:r>
              <a:rPr lang="en-US" i="true"/>
              <a:t>Performance Management for Engineering Managers</a:t>
            </a:r>
          </a:p>
          <a:p>
            <a:pPr lvl="0"/>
            <a:r>
              <a:rPr lang="en-US"/>
              <a:t>Books</a:t>
            </a:r>
          </a:p>
          <a:p>
            <a:pPr lvl="1"/>
            <a:r>
              <a:rPr lang="en-US" i="true"/>
              <a:t>Developer Relations Activity Patterns</a:t>
            </a:r>
            <a:r>
              <a:rPr lang="en-US"/>
              <a:t> (w/Woodruff, et al; APress, forthcoming)</a:t>
            </a:r>
          </a:p>
          <a:p>
            <a:pPr lvl="1"/>
            <a:r>
              <a:rPr lang="en-US" i="true"/>
              <a:t>Professional F# 2.0</a:t>
            </a:r>
            <a:r>
              <a:rPr lang="en-US"/>
              <a:t> (w/Erickson, et al; Wrox, 2010)</a:t>
            </a:r>
          </a:p>
          <a:p>
            <a:pPr lvl="1"/>
            <a:r>
              <a:rPr lang="en-US" i="true"/>
              <a:t>Effective Enterprise Java</a:t>
            </a:r>
            <a:r>
              <a:rPr lang="en-US"/>
              <a:t> (Addison-Wesley, 2004)</a:t>
            </a:r>
          </a:p>
          <a:p>
            <a:pPr lvl="1"/>
            <a:r>
              <a:rPr lang="en-US" i="true"/>
              <a:t>SSCLI Essentials</a:t>
            </a:r>
            <a:r>
              <a:rPr lang="en-US"/>
              <a:t> (w/Stutz, et al; OReilly, 2003)</a:t>
            </a:r>
          </a:p>
          <a:p>
            <a:pPr lvl="1"/>
            <a:r>
              <a:rPr lang="en-US" i="true"/>
              <a:t>Server-Based Java Programming</a:t>
            </a:r>
            <a:r>
              <a:rPr lang="en-US"/>
              <a:t> (Manning, 2000)</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Objectives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Notes before we begin:</a:t>
            </a:r>
          </a:p>
          <a:p>
            <a:pPr lvl="0"/>
            <a:r>
              <a:rPr lang="en-US"/>
              <a:t>Code: https://github.com/tedneward/Demo-V</a:t>
            </a:r>
          </a:p>
          <a:p>
            <a:pPr lvl="0"/>
            <a:r>
              <a:rPr lang="en-US"/>
              <a:t>Slides: http://www.newardassociates.com/presentations/BusyDevsGuide/V.html</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V Overview</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What is this thing?</a:t>
            </a:r>
            <a:endParaRPr lang="en-US" smtClean="0"/>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V Overview</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Their own words</a:t>
            </a:r>
          </a:p>
          <a:p>
            <a:pPr>
              <a:buNone/>
            </a:pPr>
            <a:r>
              <a:rPr lang="en-US"/>
              <a:t>"V is a statically typed compiled programming language designed for building maintainable software.</a:t>
            </a:r>
          </a:p>
          <a:p>
            <a:pPr>
              <a:buNone/>
            </a:pPr>
            <a:r>
              <a:rPr lang="en-US"/>
              <a:t>"It's similar to Go and its design has also been influenced by Oberon, Rust, Swift, Kotlin, and Python.</a:t>
            </a:r>
          </a:p>
          <a:p>
            <a:pPr>
              <a:buNone/>
            </a:pPr>
            <a:r>
              <a:rPr lang="en-US"/>
              <a:t>"V is a very simple language. Going through this documentation will take you about a weekend, and by the end of it you will have pretty much learned the entire language.</a:t>
            </a:r>
          </a:p>
          <a:p>
            <a:pPr>
              <a:buNone/>
            </a:pPr>
            <a:r>
              <a:rPr lang="en-US"/>
              <a:t>"The language promotes writing simple and clear code with minimal abstraction.</a:t>
            </a:r>
          </a:p>
          <a:p>
            <a:pPr>
              <a:buNone/>
            </a:pPr>
            <a:r>
              <a:rPr lang="en-US"/>
              <a:t>"Despite being simple, V gives the developer a lot of power. Anything you can do in other languages, you can do in V."</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V Overview</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Feature set</a:t>
            </a:r>
          </a:p>
          <a:p>
            <a:pPr lvl="0"/>
            <a:r>
              <a:rPr lang="en-US"/>
              <a:t>Transpiles to C</a:t>
            </a:r>
          </a:p>
          <a:p>
            <a:pPr lvl="1">
              <a:buChar char=" "/>
            </a:pPr>
            <a:r>
              <a:rPr lang="en-US"/>
              <a:t>including itself!</a:t>
            </a:r>
          </a:p>
          <a:p>
            <a:pPr lvl="1">
              <a:buChar char=" "/>
            </a:pPr>
            <a:r>
              <a:rPr lang="en-US"/>
              <a:t>can also do C to V translation</a:t>
            </a:r>
          </a:p>
          <a:p>
            <a:pPr lvl="0"/>
            <a:r>
              <a:rPr lang="en-US"/>
              <a:t>Flexible memory management</a:t>
            </a:r>
          </a:p>
          <a:p>
            <a:pPr lvl="1">
              <a:buChar char=" "/>
            </a:pPr>
            <a:r>
              <a:rPr lang="en-US"/>
              <a:t>full GC, "autofree", none, or arena (pre)allocation</a:t>
            </a:r>
          </a:p>
          <a:p>
            <a:pPr lvl="0"/>
            <a:r>
              <a:rPr lang="en-US"/>
              <a:t>C interoperability; includes Python and Ruby interop examples</a:t>
            </a:r>
          </a:p>
          <a:p>
            <a:pPr lvl="0"/>
            <a:r>
              <a:rPr lang="en-US"/>
              <a:t>Fast compilation; native, JavaScript, and WebAssembly backends</a:t>
            </a:r>
          </a:p>
          <a:p>
            <a:pPr lvl="0"/>
            <a:r>
              <a:rPr lang="en-US"/>
              <a:t>Single binary output (no dependencies)</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Getting Started</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From 0 to 'hello world'</a:t>
            </a:r>
            <a:endParaRPr lang="en-US" smtClean="0"/>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Online Playground</a:t>
            </a:r>
          </a:p>
          <a:p>
            <a:pPr lvl="0"/>
            <a:r>
              <a:rPr lang="en-US">
                <a:latin typeface="Courier New"/>
              </a:rPr>
              <a:t>https://play.vlang.io/</a:t>
            </a:r>
          </a:p>
          <a:p>
            <a:pPr lvl="0"/>
            <a:r>
              <a:rPr lang="en-US"/>
              <a:t>Good for taking just a quick peek</a:t>
            </a:r>
          </a:p>
          <a:p>
            <a:pPr lvl="0"/>
            <a:r>
              <a:rPr lang="en-US"/>
              <a:t>But as with all online playgrounds, limits the full exploration experience</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Getting Started</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Installation</a:t>
            </a:r>
          </a:p>
          <a:p>
            <a:pPr lvl="0"/>
            <a:r>
              <a:rPr lang="en-US"/>
              <a:t>macOS, Linux: </a:t>
            </a:r>
            <a:r>
              <a:rPr lang="en-US">
                <a:latin typeface="Courier New"/>
              </a:rPr>
              <a:t>brew install vlang</a:t>
            </a:r>
          </a:p>
          <a:p>
            <a:pPr lvl="0"/>
            <a:r>
              <a:rPr lang="en-US"/>
              <a:t>Windows:</a:t>
            </a:r>
          </a:p>
          <a:p>
            <a:pPr lvl="0"/>
            <a:r>
              <a:rPr lang="en-US"/>
              <a:t>Docker: </a:t>
            </a:r>
            <a:r>
              <a:rPr lang="en-US">
                <a:latin typeface="Courier New"/>
              </a:rPr>
              <a:t>docker run -it --name v-container thevlang/vlang /bin/bash</a:t>
            </a:r>
            <a:r>
              <a:rPr lang="en-US"/>
              <a:t> (Debian Buster)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Copyright (c) 2025 Ted Neward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creator>Ted Neward
Neward &amp; Associates</dc:creator>
  <dc:description>V is a new language that describes itself as "simple, fast, safe, and compiled." It brings together language ideas from languages like Kotlin and Swift together with "oldies but goodies" like Oberon and C. It has a flexible memory allocation scheme, easy interop with other languages, and a syntax that will be familiar to most mainstream developers, as well as a screaming-fast compiler that can emit native, JavaScript, or WebAssembly images.
In this presentation, we're going to take a look at this emerging language and give it a good kick in the tires.
</dc:description>
  <cp:keywords>Concepts, Developer, Language, System</cp:keywords>
  <dcterms:modified xsi:type="dcterms:W3CDTF">2011-08-01T06:04:30Z</dcterms:modified>
  <cp:revision>1</cp:revision>
  <dc:subject>Concepts, Developer, Language, System</dc:subject>
  <dc:title>Busy Developer's Guide to V</dc:title>
</cp:coreProperties>
</file>