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Developer's Guide</a:t>
            </a:r>
          </a:p>
          <a:p>
            <a:r>
              <a:rPr lang="en-US"/>
              <a:t>to OAuth</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Developing</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The magic codes</a:t>
            </a:r>
            <a:endParaRPr lang="en-US" smtClean="0"/>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OAuth client access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How do I use OAuth to enable authentication on my website?</a:t>
            </a:r>
          </a:p>
          <a:p>
            <a:pPr lvl="0"/>
            <a:r>
              <a:rPr lang="en-US"/>
              <a:t>For most platforms, this is generally a module plugin</a:t>
            </a:r>
          </a:p>
          <a:p>
            <a:pPr lvl="0"/>
            <a:r>
              <a:rPr lang="en-US"/>
              <a:t>Obtain an API key from the OAuth provider</a:t>
            </a:r>
          </a:p>
          <a:p>
            <a:pPr lvl="0"/>
            <a:r>
              <a:rPr lang="en-US"/>
              <a:t>Show the HTML widget</a:t>
            </a:r>
          </a:p>
          <a:p>
            <a:pPr lvl="0"/>
            <a:r>
              <a:rPr lang="en-US"/>
              <a:t>Create a landing page for the OAuth callback</a:t>
            </a:r>
          </a:p>
          <a:p>
            <a:pPr lvl="0"/>
            <a:r>
              <a:rPr lang="en-US"/>
              <a:t>Go forth and be happy</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Overview</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The back and forth</a:t>
            </a:r>
            <a:endParaRPr lang="en-US" smtClean="0"/>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Setup</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The players:</a:t>
            </a:r>
            <a:r>
              <a:rPr lang="en-US"/>
              <a:t>** the User: the principal (typically a human) who has private resources stored with an OAuth-enabled site/server</a:t>
            </a:r>
            <a:r>
              <a:rPr lang="en-US"/>
              <a:t>** the Client: the app/site that wants to access User's private resources</a:t>
            </a:r>
            <a:r>
              <a:rPr lang="en-US"/>
              <a:t>** the Server: the OAuth-enabled site/server</a:t>
            </a:r>
          </a:p>
          <a:p>
            <a:pPr lvl="0"/>
            <a:r>
              <a:rPr lang="en-US"/>
              <a:t>For our example:</a:t>
            </a:r>
            <a:r>
              <a:rPr lang="en-US"/>
              <a:t>** the User: Jane, who has just returned from Scotland with pictures and Scotch</a:t>
            </a:r>
            <a:r>
              <a:rPr lang="en-US"/>
              <a:t>** the Server: Faji.com, a site for storing photos</a:t>
            </a:r>
            <a:r>
              <a:rPr lang="en-US"/>
              <a:t>** the Client: Beppa.com, a site for printing and/or photos in an eco-friendly manner</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User's View</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From the user's perspective:</a:t>
            </a:r>
            <a:r>
              <a:rPr lang="en-US"/>
              <a:t>** Jane visits Beppa.com, to print photos stored on Faji.com</a:t>
            </a:r>
            <a:r>
              <a:rPr lang="en-US"/>
              <a:t>** Beppa.com has a widget that says "Sign in with Faji"; Jane clicks it</a:t>
            </a:r>
            <a:r>
              <a:rPr lang="en-US"/>
              <a:t>** Beppa.com does magic to prove to Faji.com that it's legitimate</a:t>
            </a:r>
            <a:r>
              <a:rPr lang="en-US"/>
              <a:t>** Faji.com agrees, and Beppa sends Jane to Faji to authenticate</a:t>
            </a:r>
            <a:r>
              <a:rPr lang="en-US"/>
              <a:t>** Faji asks Jane if she's OK with Beppa accessing her photos</a:t>
            </a:r>
            <a:r>
              <a:rPr lang="en-US"/>
              <a:t>** If Jane says yes, she's redirected back to Beppa</a:t>
            </a:r>
            <a:r>
              <a:rPr lang="en-US"/>
              <a:t>** Beppa now has authentication tokens to access Jane's photos</a:t>
            </a:r>
            <a:r>
              <a:rPr lang="en-US"/>
              <a:t>** Jane can always revoke Beppa's access at any time</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Developer's View</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From the Beppa.com developer (Dave)'s perspective:</a:t>
            </a:r>
            <a:r>
              <a:rPr lang="en-US"/>
              <a:t>** Dave registers Beppa.com with Faji</a:t>
            </a:r>
            <a:r>
              <a:rPr lang="en-US"/>
              <a:t>--- he receives a 'consumer key' and a 'consumer secret'</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Developer's View</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From Dave's perspective (continued):</a:t>
            </a:r>
            <a:r>
              <a:rPr lang="en-US"/>
              <a:t>** Dave puts the "sign in with Faji" widget on his website</a:t>
            </a:r>
            <a:r>
              <a:rPr lang="en-US"/>
              <a:t>*** when Jane clicks this widget, Dave takes the consumer key and secret and sends to Faji.com for a 'request token'</a:t>
            </a:r>
            <a:r>
              <a:rPr lang="en-US"/>
              <a:t>*** on success, Beppa needs to redirect Jane back to Faji.com using the request token</a:t>
            </a:r>
            <a:r>
              <a:rPr lang="en-US"/>
              <a:t>*** Jane is asked to authorize Beppa's access to her data (Dave does nothing here)</a:t>
            </a:r>
            <a:r>
              <a:rPr lang="en-US"/>
              <a:t>*** if Jane said yes, Faji.com will redirect Jane back to Beppa to a URL of Dave's choice, saying that the request token is authorized</a:t>
            </a:r>
            <a:r>
              <a:rPr lang="en-US"/>
              <a:t>*** Dave uses the request token to obtain an 'access token'</a:t>
            </a:r>
            <a:r>
              <a:rPr lang="en-US"/>
              <a:t>*** Dave uses this access token with Faji.com's API for all authorized-requiring API calls</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Code's View</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From the code library's perspective:</a:t>
            </a:r>
            <a:r>
              <a:rPr lang="en-US"/>
              <a:t>** several URL parameters emerge out of this dance:</a:t>
            </a:r>
            <a:r>
              <a:rPr lang="en-US"/>
              <a:t>*** oauth_consumer_key</a:t>
            </a:r>
            <a:r>
              <a:rPr lang="en-US"/>
              <a:t>*** oauth_signature_method</a:t>
            </a:r>
            <a:r>
              <a:rPr lang="en-US"/>
              <a:t>*** oauth_timestamp</a:t>
            </a:r>
            <a:r>
              <a:rPr lang="en-US"/>
              <a:t>*** oauth_nonce</a:t>
            </a:r>
            <a:r>
              <a:rPr lang="en-US"/>
              <a:t>*** oauth_callback</a:t>
            </a:r>
            <a:r>
              <a:rPr lang="en-US"/>
              <a:t>*** oauth_signature</a:t>
            </a:r>
            <a:r>
              <a:rPr lang="en-US"/>
              <a:t>*** oauth_token</a:t>
            </a:r>
            <a:r>
              <a:rPr lang="en-US"/>
              <a:t>*** oauth_token_secret</a:t>
            </a:r>
            <a:r>
              <a:rPr lang="en-US"/>
              <a:t>*** oauth_verifier</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Versions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OAuth 1.0 vs 2.0</a:t>
            </a:r>
            <a:endParaRPr lang="en-US" smtClean="0"/>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"Enhancements"</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OAuth 1.0 was a community effort, not an official specification</a:t>
            </a:r>
            <a:r>
              <a:rPr lang="en-US"/>
              <a:t>-- though it later became one (RFC 5849)</a:t>
            </a:r>
          </a:p>
          <a:p>
            <a:pPr lvl="0"/>
            <a:r>
              <a:rPr lang="en-US"/>
              <a:t>OAuth 2.0 was an official IETF specification from the start...</a:t>
            </a:r>
            <a:r>
              <a:rPr lang="en-US"/>
              <a:t>-- and things are a touch different...</a:t>
            </a:r>
            <a:r>
              <a:rPr lang="en-US"/>
              <a:t>-- but conceptually similar, to a degree</a:t>
            </a:r>
          </a:p>
          <a:p>
            <a:pPr lvl="0"/>
            <a:r>
              <a:rPr lang="en-US"/>
              <a:t>Community support</a:t>
            </a:r>
            <a:r>
              <a:rPr lang="en-US"/>
              <a:t>** evenly split between 1.0 and 2.0</a:t>
            </a:r>
            <a:r>
              <a:rPr lang="en-US"/>
              <a:t>--- lead author of 2.0 quit over the 'enterprisification' of 2.0</a:t>
            </a:r>
            <a:r>
              <a:rPr lang="en-US"/>
              <a:t>** libraries help cover the difference</a:t>
            </a:r>
            <a:r>
              <a:rPr lang="en-US"/>
              <a:t>** choose whichever you need; use the library, forget the rest</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What is OAuth?</a:t>
            </a:r>
          </a:p>
          <a:p>
            <a:pPr lvl="0"/>
            <a:r>
              <a:rPr lang="en-US"/>
              <a:t>Why and when should you consider using it?</a:t>
            </a:r>
          </a:p>
          <a:p>
            <a:pPr lvl="0"/>
            <a:r>
              <a:rPr lang="en-US"/>
              <a:t>How do you use it?</a:t>
            </a:r>
          </a:p>
          <a:p>
            <a:pPr lvl="0"/>
            <a:r>
              <a:rPr lang="en-US"/>
              <a:t>Take a deep dive into the back-and-forth</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Enhancements</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OAuth 2.0 brought a few enhancements and nomenclature</a:t>
            </a:r>
            <a:r>
              <a:rPr lang="en-US"/>
              <a:t>** Less browser-centric</a:t>
            </a:r>
            <a:r>
              <a:rPr lang="en-US"/>
              <a:t>--- One of OAuth 1.0's criticisms was that it mandated use of a browser</a:t>
            </a:r>
            <a:r>
              <a:rPr lang="en-US"/>
              <a:t>** All communication is done over TLS (HTTPS)</a:t>
            </a:r>
            <a:r>
              <a:rPr lang="en-US"/>
              <a:t>--- this prevents eavesdropping and man-in-the-middle attacks</a:t>
            </a:r>
            <a:r>
              <a:rPr lang="en-US"/>
              <a:t>--- this also means less signing requests by hand</a:t>
            </a:r>
            <a:r>
              <a:rPr lang="en-US"/>
              <a:t>** Tokens can expire and be re-authorized</a:t>
            </a:r>
            <a:r>
              <a:rPr lang="en-US"/>
              <a:t>--- these use "refresh tokens"</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Enhancements</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OAuth 2.0 also changed up the players a little</a:t>
            </a:r>
            <a:r>
              <a:rPr lang="en-US"/>
              <a:t>** Explicitly, four roles engage in the dance:</a:t>
            </a:r>
            <a:r>
              <a:rPr lang="en-US"/>
              <a:t>*** an 'authorization server' for managing the access tokens</a:t>
            </a:r>
            <a:r>
              <a:rPr lang="en-US"/>
              <a:t>*** a 'resource server' storing the resources</a:t>
            </a:r>
            <a:r>
              <a:rPr lang="en-US"/>
              <a:t>*** the 'client', the site/app wanting access</a:t>
            </a:r>
            <a:r>
              <a:rPr lang="en-US"/>
              <a:t>*** the 'resource owner', usually the customer/human</a:t>
            </a:r>
            <a:r>
              <a:rPr lang="en-US"/>
              <a:t>*** OAuth 1.0 assumed the auth and resource servers were the same</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Developer's View</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OAuth 2.0 spec describes the flow between players slightly differently</a:t>
            </a:r>
            <a:r>
              <a:rPr lang="en-US"/>
              <a:t>** several different flows, in fact, depending on desired outcomes</a:t>
            </a:r>
            <a:r>
              <a:rPr lang="en-US"/>
              <a:t>** abstract OAuth 2.0 flow is:</a:t>
            </a:r>
            <a:r>
              <a:rPr lang="en-US"/>
              <a:t>*** (A) client requests authorization from the resource owner</a:t>
            </a:r>
            <a:r>
              <a:rPr lang="en-US"/>
              <a:t>*** (B) client receives an authorization grant (one of four types)</a:t>
            </a:r>
            <a:r>
              <a:rPr lang="en-US"/>
              <a:t>*** (C) client requests an access token from the auth server, passing in the auth grant</a:t>
            </a:r>
            <a:r>
              <a:rPr lang="en-US"/>
              <a:t>*** (D) auth server authenticates the client, validates the auth grant, and issues an access token</a:t>
            </a:r>
            <a:r>
              <a:rPr lang="en-US"/>
              <a:t>*** (E) client requests resource from resource server, passing in the access token</a:t>
            </a:r>
            <a:r>
              <a:rPr lang="en-US"/>
              <a:t>*** (F) resource server valides the access token, and serves the request</a:t>
            </a:r>
            <a:r>
              <a:rPr lang="en-US"/>
              <a:t>** ... but all of this depends on the details</a:t>
            </a:r>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Links:</a:t>
            </a:r>
          </a:p>
          <a:p>
            <a:pPr lvl="0"/>
            <a:r>
              <a:rPr lang="en-US"/>
              <a:t>Official OAuth website</a:t>
            </a:r>
          </a:p>
          <a:p>
            <a:pPr lvl="1"/>
            <a:r>
              <a:rPr lang="en-US"/>
              <a:t>http://oauth.net</a:t>
            </a:r>
          </a:p>
          <a:p>
            <a:pPr lvl="0"/>
            <a:r>
              <a:rPr lang="en-US"/>
              <a:t>OAuth 1.0 Specification (RFC 5849)</a:t>
            </a:r>
          </a:p>
          <a:p>
            <a:pPr lvl="0"/>
            <a:r>
              <a:rPr lang="en-US"/>
              <a:t>OAuth 2.0 Specification (RFC 6749)</a:t>
            </a:r>
          </a:p>
          <a:p>
            <a:pPr lvl="0"/>
            <a:r>
              <a:rPr lang="en-US"/>
              <a:t>Google "OAuth Playground"</a:t>
            </a:r>
          </a:p>
          <a:p>
            <a:pPr lvl="1"/>
            <a:r>
              <a:rPr lang="en-US"/>
              <a:t>https://developers.google.com/oauthplayground</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Wrapping up</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What have you learned?</a:t>
            </a:r>
            <a:endParaRPr lang="en-US" smtClean="0"/>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OAuth is not a security panacea</a:t>
            </a:r>
          </a:p>
          <a:p>
            <a:pPr lvl="0"/>
            <a:r>
              <a:rPr lang="en-US"/>
              <a:t>It will not protect against SQL injection attacks, for example</a:t>
            </a:r>
          </a:p>
          <a:p>
            <a:pPr lvl="0"/>
            <a:r>
              <a:rPr lang="en-US"/>
              <a:t>Nor will it save you from denial-of-service attacks</a:t>
            </a:r>
          </a:p>
          <a:p>
            <a:pPr lvl="0">
              <a:buNone/>
            </a:pPr>
            <a:r>
              <a:rPr lang="en-US" b="true"/>
              <a:t>In fact, OAuth is really "just" a user convenience</a:t>
            </a:r>
          </a:p>
          <a:p>
            <a:pPr lvl="0"/>
            <a:r>
              <a:rPr lang="en-US"/>
              <a:t>You're saving them the pain of having to remember a new password</a:t>
            </a:r>
          </a:p>
          <a:p>
            <a:pPr lvl="0"/>
            <a:r>
              <a:rPr lang="en-US"/>
              <a:t>But this is somewhat expected, so...</a:t>
            </a:r>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Principal -- Neward &amp; Associates</a:t>
            </a:r>
          </a:p>
          <a:p>
            <a:pPr lvl="1"/>
            <a:r>
              <a:rPr lang="en-US"/>
              <a:t>http://www.newardassociates.com</a:t>
            </a:r>
          </a:p>
          <a:p>
            <a:pPr lvl="0"/>
            <a:r>
              <a:rPr lang="en-US"/>
              <a:t>Educative (http://educative.io) Author</a:t>
            </a:r>
          </a:p>
          <a:p>
            <a:pPr lvl="1"/>
            <a:r>
              <a:rPr lang="en-US" i="true"/>
              <a:t>Performance Management for Engineering Managers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Introduction</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'Oh, God, another password?', says the user</a:t>
            </a:r>
            <a:endParaRPr lang="en-US" smtClean="0"/>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Introduction</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Alas, the Internet is not a safe place</a:t>
            </a:r>
          </a:p>
          <a:p>
            <a:pPr lvl="0"/>
            <a:r>
              <a:rPr lang="en-US"/>
              <a:t>Servers need to know who you are who you say you are</a:t>
            </a:r>
          </a:p>
          <a:p>
            <a:pPr lvl="0"/>
            <a:r>
              <a:rPr lang="en-US"/>
              <a:t>This process is called "authentication"</a:t>
            </a:r>
          </a:p>
          <a:p>
            <a:pPr lvl="0"/>
            <a:r>
              <a:rPr lang="en-US"/>
              <a:t>Related to (but different from) "authorization", which is deciding whether you get to do something</a:t>
            </a:r>
          </a:p>
          <a:p>
            <a:pPr lvl="0"/>
            <a:r>
              <a:rPr lang="en-US"/>
              <a:t>OpenID is an authentication framework, OAuth does a little of both</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Introduction</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Traditional two-party authentication:</a:t>
            </a:r>
          </a:p>
          <a:p>
            <a:pPr lvl="0"/>
            <a:r>
              <a:rPr lang="en-US"/>
              <a:t>Client walks up to server: "I am Ted"</a:t>
            </a:r>
          </a:p>
          <a:p>
            <a:pPr lvl="0"/>
            <a:r>
              <a:rPr lang="en-US"/>
              <a:t>Server says "Prove it"</a:t>
            </a:r>
          </a:p>
          <a:p>
            <a:pPr lvl="0"/>
            <a:r>
              <a:rPr lang="en-US"/>
              <a:t>Client says "Here is a secret that only you and I know"</a:t>
            </a:r>
          </a:p>
          <a:p>
            <a:pPr lvl="0"/>
            <a:r>
              <a:rPr lang="en-US"/>
              <a:t>Server checks the secret</a:t>
            </a:r>
          </a:p>
          <a:p>
            <a:pPr lvl="0"/>
            <a:r>
              <a:rPr lang="en-US"/>
              <a:t>If it's the same, Server says, "Welcome!"</a:t>
            </a:r>
          </a:p>
          <a:p>
            <a:pPr lvl="0"/>
            <a:r>
              <a:rPr lang="en-US"/>
              <a:t>If it doesn't match, Server says, "Get lost"</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Introduction</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Simpler is not always better</a:t>
            </a:r>
          </a:p>
          <a:p>
            <a:pPr lvl="0"/>
            <a:r>
              <a:rPr lang="en-US"/>
              <a:t>There are a few flaws here...</a:t>
            </a:r>
          </a:p>
          <a:p>
            <a:pPr lvl="1"/>
            <a:r>
              <a:rPr lang="en-US"/>
              <a:t>the server has to know the secret</a:t>
            </a:r>
          </a:p>
          <a:p>
            <a:pPr lvl="1"/>
            <a:r>
              <a:rPr lang="en-US"/>
              <a:t>the secret now is being passed over the wire</a:t>
            </a:r>
          </a:p>
          <a:p>
            <a:pPr lvl="0"/>
            <a:r>
              <a:rPr lang="en-US"/>
              <a:t>... so we introduce a slight wrinkle: hashes</a:t>
            </a:r>
          </a:p>
          <a:p>
            <a:pPr lvl="1"/>
            <a:r>
              <a:rPr lang="en-US"/>
              <a:t>cryptographic hash: a one-way function with tiny chance of false positive</a:t>
            </a:r>
            <a:r>
              <a:rPr lang="en-US"/>
              <a:t>--- this takes "password" and turns it into something ("019385^234HghdjI[") that you can't reverse-engineer back to "password"</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Introduction</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New two-party authentication:</a:t>
            </a:r>
          </a:p>
          <a:p>
            <a:pPr lvl="0"/>
            <a:r>
              <a:rPr lang="en-US"/>
              <a:t>Client walks up to server: "I am Ted"</a:t>
            </a:r>
          </a:p>
          <a:p>
            <a:pPr lvl="0"/>
            <a:r>
              <a:rPr lang="en-US"/>
              <a:t>Server says "Prove it"</a:t>
            </a:r>
          </a:p>
          <a:p>
            <a:pPr lvl="0"/>
            <a:r>
              <a:rPr lang="en-US"/>
              <a:t>Client says "Here is the secret that only you and I know"</a:t>
            </a:r>
          </a:p>
          <a:p>
            <a:pPr lvl="0"/>
            <a:r>
              <a:rPr lang="en-US"/>
              <a:t>Client software hashes the secret</a:t>
            </a:r>
          </a:p>
          <a:p>
            <a:pPr lvl="0"/>
            <a:r>
              <a:rPr lang="en-US"/>
              <a:t>Server checks against the hashed secret stored on his side</a:t>
            </a:r>
          </a:p>
          <a:p>
            <a:pPr lvl="0"/>
            <a:r>
              <a:rPr lang="en-US"/>
              <a:t>If it's the same, Server says, "Welcome!"</a:t>
            </a:r>
          </a:p>
          <a:p>
            <a:pPr lvl="0"/>
            <a:r>
              <a:rPr lang="en-US"/>
              <a:t>If it doesn't match, Server says, "Get lost"</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Introduction</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Notes</a:t>
            </a:r>
          </a:p>
          <a:p>
            <a:pPr lvl="0"/>
            <a:r>
              <a:rPr lang="en-US"/>
              <a:t>this still means a new password per website</a:t>
            </a:r>
          </a:p>
          <a:p>
            <a:pPr lvl="1"/>
            <a:r>
              <a:rPr lang="en-US"/>
              <a:t>this leads to vulnerability to the "mousepad attack"</a:t>
            </a:r>
          </a:p>
          <a:p>
            <a:pPr lvl="0"/>
            <a:r>
              <a:rPr lang="en-US"/>
              <a:t>this doesn't allow for any sort of third-party engagement</a:t>
            </a:r>
          </a:p>
          <a:p>
            <a:pPr lvl="1"/>
            <a:r>
              <a:rPr lang="en-US"/>
              <a:t>suppose another party wants to use my photos on your server?</a:t>
            </a:r>
          </a:p>
          <a:p>
            <a:pPr lvl="1"/>
            <a:r>
              <a:rPr lang="en-US"/>
              <a:t>think of this as the same kind of model when you give your car keys to the valet: you're letting them drive your car, but not go to your house and take a shower</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Aha!</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Welcome to the problem that OAuth tries to solve</a:t>
            </a:r>
          </a:p>
          <a:p>
            <a:pPr lvl="0"/>
            <a:r>
              <a:rPr lang="en-US"/>
              <a:t>two flavors, OAuth 1.0 and 2.0</a:t>
            </a:r>
          </a:p>
          <a:p>
            <a:pPr lvl="0"/>
            <a:r>
              <a:rPr lang="en-US"/>
              <a:t>there's some controversy here... we'll get to that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2023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OAuth is an authentication protocol designed to make it easier to allow different
systems to interact with one another without having to share secrets (in the form 
of user passwords) with one another--in short, it's a "federated authentication
system", and it's in wide use across the Internet. Facebook, Twitter, LinkedIn and
thousands more popular Internet destinations are using it as a way of identifying
their users, and if you want to tap in to it, it's actually not nearly as hard as
it sounds from the documentation. In this session, we'll walk through the OAuth
protocol, how it works, what it defends against (and what it doesn't), and how to
enable your website or mobile app to take advantage of it.
</dc:description>
  <cp:keywords>Mobile, Android, iOS, Web, Security</cp:keywords>
  <dcterms:modified xsi:type="dcterms:W3CDTF">2011-08-01T06:04:30Z</dcterms:modified>
  <cp:revision>1</cp:revision>
  <dc:subject>Mobile, Android, iOS, Web, Security</dc:subject>
  <dc:title>Busy Developer's Guide to OAuth</dc:title>
</cp:coreProperties>
</file>