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slide+xml" PartName="/ppt/slides/slide56.xml"/>
  <Override ContentType="application/vnd.openxmlformats-officedocument.presentationml.slide+xml" PartName="/ppt/slides/slide57.xml"/>
  <Override ContentType="application/vnd.openxmlformats-officedocument.presentationml.slide+xml" PartName="/ppt/slides/slide58.xml"/>
  <Override ContentType="application/vnd.openxmlformats-officedocument.presentationml.slide+xml" PartName="/ppt/slides/slide59.xml"/>
  <Override ContentType="application/vnd.openxmlformats-officedocument.presentationml.slide+xml" PartName="/ppt/slides/slide60.xml"/>
  <Override ContentType="application/vnd.openxmlformats-officedocument.presentationml.slide+xml" PartName="/ppt/slides/slide61.xml"/>
  <Override ContentType="application/vnd.openxmlformats-officedocument.presentationml.slide+xml" PartName="/ppt/slides/slide62.xml"/>
  <Override ContentType="application/vnd.openxmlformats-officedocument.presentationml.slide+xml" PartName="/ppt/slides/slide63.xml"/>
  <Override ContentType="application/vnd.openxmlformats-officedocument.presentationml.slide+xml" PartName="/ppt/slides/slide64.xml"/>
  <Override ContentType="application/vnd.openxmlformats-officedocument.presentationml.slide+xml" PartName="/ppt/slides/slide65.xml"/>
  <Override ContentType="application/vnd.openxmlformats-officedocument.presentationml.slide+xml" PartName="/ppt/slides/slide66.xml"/>
  <Override ContentType="application/vnd.openxmlformats-officedocument.presentationml.slide+xml" PartName="/ppt/slides/slide67.xml"/>
  <Override ContentType="application/vnd.openxmlformats-officedocument.presentationml.slide+xml" PartName="/ppt/slides/slide68.xml"/>
  <Override ContentType="application/vnd.openxmlformats-officedocument.presentationml.slide+xml" PartName="/ppt/slides/slide69.xml"/>
  <Override ContentType="application/vnd.openxmlformats-officedocument.presentationml.slide+xml" PartName="/ppt/slides/slide70.xml"/>
  <Override ContentType="application/vnd.openxmlformats-officedocument.presentationml.slide+xml" PartName="/ppt/slides/slide71.xml"/>
  <Override ContentType="application/vnd.openxmlformats-officedocument.presentationml.slide+xml" PartName="/ppt/slides/slide72.xml"/>
  <Override ContentType="application/vnd.openxmlformats-officedocument.presentationml.slide+xml" PartName="/ppt/slides/slide73.xml"/>
  <Override ContentType="application/vnd.openxmlformats-officedocument.presentationml.slide+xml" PartName="/ppt/slides/slide74.xml"/>
  <Override ContentType="application/vnd.openxmlformats-officedocument.presentationml.slide+xml" PartName="/ppt/slides/slide75.xml"/>
  <Override ContentType="application/vnd.openxmlformats-officedocument.presentationml.slide+xml" PartName="/ppt/slides/slide76.xml"/>
  <Override ContentType="application/vnd.openxmlformats-officedocument.presentationml.slide+xml" PartName="/ppt/slides/slide77.xml"/>
  <Override ContentType="application/vnd.openxmlformats-officedocument.presentationml.slide+xml" PartName="/ppt/slides/slide78.xml"/>
  <Override ContentType="application/vnd.openxmlformats-officedocument.presentationml.slide+xml" PartName="/ppt/slides/slide79.xml"/>
  <Override ContentType="application/vnd.openxmlformats-officedocument.presentationml.slide+xml" PartName="/ppt/slides/slide80.xml"/>
  <Override ContentType="application/vnd.openxmlformats-officedocument.presentationml.slide+xml" PartName="/ppt/slides/slide81.xml"/>
  <Override ContentType="application/vnd.openxmlformats-officedocument.presentationml.slide+xml" PartName="/ppt/slides/slide82.xml"/>
  <Override ContentType="application/vnd.openxmlformats-officedocument.presentationml.slide+xml" PartName="/ppt/slides/slide83.xml"/>
  <Override ContentType="application/vnd.openxmlformats-officedocument.presentationml.slide+xml" PartName="/ppt/slides/slide84.xml"/>
  <Override ContentType="application/vnd.openxmlformats-officedocument.presentationml.slide+xml" PartName="/ppt/slides/slide85.xml"/>
  <Override ContentType="application/vnd.openxmlformats-officedocument.presentationml.slide+xml" PartName="/ppt/slides/slide86.xml"/>
  <Override ContentType="application/vnd.openxmlformats-officedocument.presentationml.slide+xml" PartName="/ppt/slides/slide87.xml"/>
  <Override ContentType="application/vnd.openxmlformats-officedocument.presentationml.slide+xml" PartName="/ppt/slides/slide88.xml"/>
  <Override ContentType="application/vnd.openxmlformats-officedocument.presentationml.slide+xml" PartName="/ppt/slides/slide89.xml"/>
  <Override ContentType="application/vnd.openxmlformats-officedocument.presentationml.slide+xml" PartName="/ppt/slides/slide90.xml"/>
  <Override ContentType="application/vnd.openxmlformats-officedocument.presentationml.slide+xml" PartName="/ppt/slides/slide91.xml"/>
  <Override ContentType="application/vnd.openxmlformats-officedocument.presentationml.slide+xml" PartName="/ppt/slides/slide92.xml"/>
  <Override ContentType="application/vnd.openxmlformats-officedocument.presentationml.slide+xml" PartName="/ppt/slides/slide93.xml"/>
  <Override ContentType="application/vnd.openxmlformats-officedocument.presentationml.slide+xml" PartName="/ppt/slides/slide94.xml"/>
  <Override ContentType="application/vnd.openxmlformats-officedocument.presentationml.slide+xml" PartName="/ppt/slides/slide95.xml"/>
  <Override ContentType="application/vnd.openxmlformats-officedocument.presentationml.slide+xml" PartName="/ppt/slides/slide96.xml"/>
  <Override ContentType="application/vnd.openxmlformats-officedocument.presentationml.slide+xml" PartName="/ppt/slides/slide97.xml"/>
  <Override ContentType="application/vnd.openxmlformats-officedocument.presentationml.slide+xml" PartName="/ppt/slides/slide98.xml"/>
  <Override ContentType="application/vnd.openxmlformats-officedocument.presentationml.slide+xml" PartName="/ppt/slides/slide99.xml"/>
  <Override ContentType="application/vnd.openxmlformats-officedocument.presentationml.slide+xml" PartName="/ppt/slides/slide100.xml"/>
  <Override ContentType="application/vnd.openxmlformats-officedocument.presentationml.slide+xml" PartName="/ppt/slides/slide101.xml"/>
  <Override ContentType="application/vnd.openxmlformats-officedocument.presentationml.slide+xml" PartName="/ppt/slides/slide102.xml"/>
  <Override ContentType="application/vnd.openxmlformats-officedocument.presentationml.slide+xml" PartName="/ppt/slides/slide103.xml"/>
  <Override ContentType="application/vnd.openxmlformats-officedocument.presentationml.slide+xml" PartName="/ppt/slides/slide104.xml"/>
  <Override ContentType="application/vnd.openxmlformats-officedocument.presentationml.slide+xml" PartName="/ppt/slides/slide105.xml"/>
  <Override ContentType="application/vnd.openxmlformats-officedocument.presentationml.slide+xml" PartName="/ppt/slides/slide106.xml"/>
  <Override ContentType="application/vnd.openxmlformats-officedocument.presentationml.slide+xml" PartName="/ppt/slides/slide107.xml"/>
  <Override ContentType="application/vnd.openxmlformats-officedocument.presentationml.slide+xml" PartName="/ppt/slides/slide108.xml"/>
  <Override ContentType="application/vnd.openxmlformats-officedocument.presentationml.slide+xml" PartName="/ppt/slides/slide109.xml"/>
  <Override ContentType="application/vnd.openxmlformats-officedocument.presentationml.slide+xml" PartName="/ppt/slides/slide110.xml"/>
  <Override ContentType="application/vnd.openxmlformats-officedocument.presentationml.slide+xml" PartName="/ppt/slides/slide111.xml"/>
  <Override ContentType="application/vnd.openxmlformats-officedocument.presentationml.slide+xml" PartName="/ppt/slides/slide112.xml"/>
  <Override ContentType="application/vnd.openxmlformats-officedocument.presentationml.slide+xml" PartName="/ppt/slides/slide113.xml"/>
  <Override ContentType="application/vnd.openxmlformats-officedocument.presentationml.slide+xml" PartName="/ppt/slides/slide11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
  </p:notesMasterIdLst>
  <p:handoutMasterIdLst>
    <p:handoutMasterId r:id="rId3"/>
  </p:handout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 id="321" r:id="rId73"/>
    <p:sldId id="322" r:id="rId74"/>
    <p:sldId id="323" r:id="rId75"/>
    <p:sldId id="324" r:id="rId76"/>
    <p:sldId id="325" r:id="rId77"/>
    <p:sldId id="326" r:id="rId78"/>
    <p:sldId id="327" r:id="rId79"/>
    <p:sldId id="328" r:id="rId80"/>
    <p:sldId id="329" r:id="rId81"/>
    <p:sldId id="330" r:id="rId82"/>
    <p:sldId id="331" r:id="rId83"/>
    <p:sldId id="332" r:id="rId84"/>
    <p:sldId id="333" r:id="rId85"/>
    <p:sldId id="334" r:id="rId86"/>
    <p:sldId id="335" r:id="rId87"/>
    <p:sldId id="336" r:id="rId88"/>
    <p:sldId id="337" r:id="rId89"/>
    <p:sldId id="338" r:id="rId90"/>
    <p:sldId id="339" r:id="rId91"/>
    <p:sldId id="340" r:id="rId92"/>
    <p:sldId id="341" r:id="rId93"/>
    <p:sldId id="342" r:id="rId94"/>
    <p:sldId id="343" r:id="rId95"/>
    <p:sldId id="344" r:id="rId96"/>
    <p:sldId id="345" r:id="rId97"/>
    <p:sldId id="346" r:id="rId98"/>
    <p:sldId id="347" r:id="rId99"/>
    <p:sldId id="348" r:id="rId100"/>
    <p:sldId id="349" r:id="rId101"/>
    <p:sldId id="350" r:id="rId102"/>
    <p:sldId id="351" r:id="rId103"/>
    <p:sldId id="352" r:id="rId104"/>
    <p:sldId id="353" r:id="rId105"/>
    <p:sldId id="354" r:id="rId106"/>
    <p:sldId id="355" r:id="rId107"/>
    <p:sldId id="356" r:id="rId108"/>
    <p:sldId id="357" r:id="rId109"/>
    <p:sldId id="358" r:id="rId110"/>
    <p:sldId id="359" r:id="rId111"/>
    <p:sldId id="360" r:id="rId112"/>
    <p:sldId id="361" r:id="rId113"/>
    <p:sldId id="362" r:id="rId114"/>
    <p:sldId id="363" r:id="rId115"/>
    <p:sldId id="364" r:id="rId116"/>
    <p:sldId id="365" r:id="rId117"/>
    <p:sldId id="366" r:id="rId118"/>
    <p:sldId id="367" r:id="rId119"/>
    <p:sldId id="368" r:id="rId120"/>
    <p:sldId id="369" r:id="rId121"/>
  </p:sldIdLst>
  <p:sldSz cx="9144000" cy="6858000" type="screen4x3"/>
  <p:notesSz cx="6858000" cy="9144000"/>
  <p:defaultTextStyle>
    <a:defPPr>
      <a:defRPr lang="en-US"/>
    </a:defPPr>
    <a:lvl1pPr algn="l" rtl="0" eaLnBrk="0" fontAlgn="base" hangingPunct="0">
      <a:spcBef>
        <a:spcPct val="0"/>
      </a:spcBef>
      <a:spcAft>
        <a:spcPct val="0"/>
      </a:spcAft>
      <a:defRPr sz="1600" b="1" kern="1200">
        <a:solidFill>
          <a:schemeClr val="tx1"/>
        </a:solidFill>
        <a:latin typeface="Tahoma" charset="0"/>
        <a:ea typeface="ＭＳ Ｐゴシック" charset="0"/>
        <a:cs typeface="+mn-cs"/>
      </a:defRPr>
    </a:lvl1pPr>
    <a:lvl2pPr marL="457200" algn="l" rtl="0" eaLnBrk="0" fontAlgn="base" hangingPunct="0">
      <a:spcBef>
        <a:spcPct val="0"/>
      </a:spcBef>
      <a:spcAft>
        <a:spcPct val="0"/>
      </a:spcAft>
      <a:defRPr sz="1600" b="1" kern="1200">
        <a:solidFill>
          <a:schemeClr val="tx1"/>
        </a:solidFill>
        <a:latin typeface="Tahoma" charset="0"/>
        <a:ea typeface="ＭＳ Ｐゴシック" charset="0"/>
        <a:cs typeface="+mn-cs"/>
      </a:defRPr>
    </a:lvl2pPr>
    <a:lvl3pPr marL="914400" algn="l" rtl="0" eaLnBrk="0" fontAlgn="base" hangingPunct="0">
      <a:spcBef>
        <a:spcPct val="0"/>
      </a:spcBef>
      <a:spcAft>
        <a:spcPct val="0"/>
      </a:spcAft>
      <a:defRPr sz="1600" b="1" kern="1200">
        <a:solidFill>
          <a:schemeClr val="tx1"/>
        </a:solidFill>
        <a:latin typeface="Tahoma" charset="0"/>
        <a:ea typeface="ＭＳ Ｐゴシック" charset="0"/>
        <a:cs typeface="+mn-cs"/>
      </a:defRPr>
    </a:lvl3pPr>
    <a:lvl4pPr marL="1371600" algn="l" rtl="0" eaLnBrk="0" fontAlgn="base" hangingPunct="0">
      <a:spcBef>
        <a:spcPct val="0"/>
      </a:spcBef>
      <a:spcAft>
        <a:spcPct val="0"/>
      </a:spcAft>
      <a:defRPr sz="1600" b="1" kern="1200">
        <a:solidFill>
          <a:schemeClr val="tx1"/>
        </a:solidFill>
        <a:latin typeface="Tahoma" charset="0"/>
        <a:ea typeface="ＭＳ Ｐゴシック" charset="0"/>
        <a:cs typeface="+mn-cs"/>
      </a:defRPr>
    </a:lvl4pPr>
    <a:lvl5pPr marL="1828800" algn="l" rtl="0" eaLnBrk="0" fontAlgn="base" hangingPunct="0">
      <a:spcBef>
        <a:spcPct val="0"/>
      </a:spcBef>
      <a:spcAft>
        <a:spcPct val="0"/>
      </a:spcAft>
      <a:defRPr sz="1600" b="1" kern="1200">
        <a:solidFill>
          <a:schemeClr val="tx1"/>
        </a:solidFill>
        <a:latin typeface="Tahoma" charset="0"/>
        <a:ea typeface="ＭＳ Ｐゴシック" charset="0"/>
        <a:cs typeface="+mn-cs"/>
      </a:defRPr>
    </a:lvl5pPr>
    <a:lvl6pPr marL="2286000" algn="l" defTabSz="457200" rtl="0" eaLnBrk="1" latinLnBrk="0" hangingPunct="1">
      <a:defRPr sz="1600" b="1" kern="1200">
        <a:solidFill>
          <a:schemeClr val="tx1"/>
        </a:solidFill>
        <a:latin typeface="Tahoma" charset="0"/>
        <a:ea typeface="ＭＳ Ｐゴシック" charset="0"/>
        <a:cs typeface="+mn-cs"/>
      </a:defRPr>
    </a:lvl6pPr>
    <a:lvl7pPr marL="2743200" algn="l" defTabSz="457200" rtl="0" eaLnBrk="1" latinLnBrk="0" hangingPunct="1">
      <a:defRPr sz="1600" b="1" kern="1200">
        <a:solidFill>
          <a:schemeClr val="tx1"/>
        </a:solidFill>
        <a:latin typeface="Tahoma" charset="0"/>
        <a:ea typeface="ＭＳ Ｐゴシック" charset="0"/>
        <a:cs typeface="+mn-cs"/>
      </a:defRPr>
    </a:lvl7pPr>
    <a:lvl8pPr marL="3200400" algn="l" defTabSz="457200" rtl="0" eaLnBrk="1" latinLnBrk="0" hangingPunct="1">
      <a:defRPr sz="1600" b="1" kern="1200">
        <a:solidFill>
          <a:schemeClr val="tx1"/>
        </a:solidFill>
        <a:latin typeface="Tahoma" charset="0"/>
        <a:ea typeface="ＭＳ Ｐゴシック" charset="0"/>
        <a:cs typeface="+mn-cs"/>
      </a:defRPr>
    </a:lvl8pPr>
    <a:lvl9pPr marL="3657600" algn="l" defTabSz="457200" rtl="0" eaLnBrk="1" latinLnBrk="0" hangingPunct="1">
      <a:defRPr sz="1600" b="1" kern="1200">
        <a:solidFill>
          <a:schemeClr val="tx1"/>
        </a:solidFill>
        <a:latin typeface="Tahoma"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6" autoAdjust="0"/>
    <p:restoredTop sz="80377" autoAdjust="0"/>
  </p:normalViewPr>
  <p:slideViewPr>
    <p:cSldViewPr snapToGrid="0">
      <p:cViewPr varScale="1">
        <p:scale>
          <a:sx n="87" d="100"/>
          <a:sy n="87" d="100"/>
        </p:scale>
        <p:origin x="1224"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44" d="100"/>
          <a:sy n="44" d="100"/>
        </p:scale>
        <p:origin x="-1740" y="-114"/>
      </p:cViewPr>
      <p:guideLst>
        <p:guide orient="horz" pos="2880"/>
        <p:guide pos="2160"/>
      </p:guideLst>
    </p:cSldViewPr>
  </p:notes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3.xml" Type="http://schemas.openxmlformats.org/officeDocument/2006/relationships/slide"/><Relationship Id="rId100" Target="slides/slide93.xml" Type="http://schemas.openxmlformats.org/officeDocument/2006/relationships/slide"/><Relationship Id="rId101" Target="slides/slide94.xml" Type="http://schemas.openxmlformats.org/officeDocument/2006/relationships/slide"/><Relationship Id="rId102" Target="slides/slide95.xml" Type="http://schemas.openxmlformats.org/officeDocument/2006/relationships/slide"/><Relationship Id="rId103" Target="slides/slide96.xml" Type="http://schemas.openxmlformats.org/officeDocument/2006/relationships/slide"/><Relationship Id="rId104" Target="slides/slide97.xml" Type="http://schemas.openxmlformats.org/officeDocument/2006/relationships/slide"/><Relationship Id="rId105" Target="slides/slide98.xml" Type="http://schemas.openxmlformats.org/officeDocument/2006/relationships/slide"/><Relationship Id="rId106" Target="slides/slide99.xml" Type="http://schemas.openxmlformats.org/officeDocument/2006/relationships/slide"/><Relationship Id="rId107" Target="slides/slide100.xml" Type="http://schemas.openxmlformats.org/officeDocument/2006/relationships/slide"/><Relationship Id="rId108" Target="slides/slide101.xml" Type="http://schemas.openxmlformats.org/officeDocument/2006/relationships/slide"/><Relationship Id="rId109" Target="slides/slide102.xml" Type="http://schemas.openxmlformats.org/officeDocument/2006/relationships/slide"/><Relationship Id="rId11" Target="slides/slide4.xml" Type="http://schemas.openxmlformats.org/officeDocument/2006/relationships/slide"/><Relationship Id="rId110" Target="slides/slide103.xml" Type="http://schemas.openxmlformats.org/officeDocument/2006/relationships/slide"/><Relationship Id="rId111" Target="slides/slide104.xml" Type="http://schemas.openxmlformats.org/officeDocument/2006/relationships/slide"/><Relationship Id="rId112" Target="slides/slide105.xml" Type="http://schemas.openxmlformats.org/officeDocument/2006/relationships/slide"/><Relationship Id="rId113" Target="slides/slide106.xml" Type="http://schemas.openxmlformats.org/officeDocument/2006/relationships/slide"/><Relationship Id="rId114" Target="slides/slide107.xml" Type="http://schemas.openxmlformats.org/officeDocument/2006/relationships/slide"/><Relationship Id="rId115" Target="slides/slide108.xml" Type="http://schemas.openxmlformats.org/officeDocument/2006/relationships/slide"/><Relationship Id="rId116" Target="slides/slide109.xml" Type="http://schemas.openxmlformats.org/officeDocument/2006/relationships/slide"/><Relationship Id="rId117" Target="slides/slide110.xml" Type="http://schemas.openxmlformats.org/officeDocument/2006/relationships/slide"/><Relationship Id="rId118" Target="slides/slide111.xml" Type="http://schemas.openxmlformats.org/officeDocument/2006/relationships/slide"/><Relationship Id="rId119" Target="slides/slide112.xml" Type="http://schemas.openxmlformats.org/officeDocument/2006/relationships/slide"/><Relationship Id="rId12" Target="slides/slide5.xml" Type="http://schemas.openxmlformats.org/officeDocument/2006/relationships/slide"/><Relationship Id="rId120" Target="slides/slide113.xml" Type="http://schemas.openxmlformats.org/officeDocument/2006/relationships/slide"/><Relationship Id="rId121" Target="slides/slide114.xml" Type="http://schemas.openxmlformats.org/officeDocument/2006/relationships/slide"/><Relationship Id="rId13" Target="slides/slide6.xml" Type="http://schemas.openxmlformats.org/officeDocument/2006/relationships/slide"/><Relationship Id="rId14" Target="slides/slide7.xml" Type="http://schemas.openxmlformats.org/officeDocument/2006/relationships/slide"/><Relationship Id="rId15" Target="slides/slide8.xml" Type="http://schemas.openxmlformats.org/officeDocument/2006/relationships/slide"/><Relationship Id="rId16" Target="slides/slide9.xml" Type="http://schemas.openxmlformats.org/officeDocument/2006/relationships/slide"/><Relationship Id="rId17" Target="slides/slide10.xml" Type="http://schemas.openxmlformats.org/officeDocument/2006/relationships/slide"/><Relationship Id="rId18" Target="slides/slide11.xml" Type="http://schemas.openxmlformats.org/officeDocument/2006/relationships/slide"/><Relationship Id="rId19" Target="slides/slide12.xml" Type="http://schemas.openxmlformats.org/officeDocument/2006/relationships/slide"/><Relationship Id="rId2" Target="notesMasters/notesMaster1.xml" Type="http://schemas.openxmlformats.org/officeDocument/2006/relationships/notesMaster"/><Relationship Id="rId20" Target="slides/slide13.xml" Type="http://schemas.openxmlformats.org/officeDocument/2006/relationships/slide"/><Relationship Id="rId21" Target="slides/slide14.xml" Type="http://schemas.openxmlformats.org/officeDocument/2006/relationships/slide"/><Relationship Id="rId22" Target="slides/slide15.xml" Type="http://schemas.openxmlformats.org/officeDocument/2006/relationships/slide"/><Relationship Id="rId23" Target="slides/slide16.xml" Type="http://schemas.openxmlformats.org/officeDocument/2006/relationships/slide"/><Relationship Id="rId24" Target="slides/slide17.xml" Type="http://schemas.openxmlformats.org/officeDocument/2006/relationships/slide"/><Relationship Id="rId25" Target="slides/slide18.xml" Type="http://schemas.openxmlformats.org/officeDocument/2006/relationships/slide"/><Relationship Id="rId26" Target="slides/slide19.xml" Type="http://schemas.openxmlformats.org/officeDocument/2006/relationships/slide"/><Relationship Id="rId27" Target="slides/slide20.xml" Type="http://schemas.openxmlformats.org/officeDocument/2006/relationships/slide"/><Relationship Id="rId28" Target="slides/slide21.xml" Type="http://schemas.openxmlformats.org/officeDocument/2006/relationships/slide"/><Relationship Id="rId29" Target="slides/slide22.xml" Type="http://schemas.openxmlformats.org/officeDocument/2006/relationships/slide"/><Relationship Id="rId3" Target="handoutMasters/handoutMaster1.xml" Type="http://schemas.openxmlformats.org/officeDocument/2006/relationships/handoutMaster"/><Relationship Id="rId30" Target="slides/slide23.xml" Type="http://schemas.openxmlformats.org/officeDocument/2006/relationships/slide"/><Relationship Id="rId31" Target="slides/slide24.xml" Type="http://schemas.openxmlformats.org/officeDocument/2006/relationships/slide"/><Relationship Id="rId32" Target="slides/slide25.xml" Type="http://schemas.openxmlformats.org/officeDocument/2006/relationships/slide"/><Relationship Id="rId33" Target="slides/slide26.xml" Type="http://schemas.openxmlformats.org/officeDocument/2006/relationships/slide"/><Relationship Id="rId34" Target="slides/slide27.xml" Type="http://schemas.openxmlformats.org/officeDocument/2006/relationships/slide"/><Relationship Id="rId35" Target="slides/slide28.xml" Type="http://schemas.openxmlformats.org/officeDocument/2006/relationships/slide"/><Relationship Id="rId36" Target="slides/slide29.xml" Type="http://schemas.openxmlformats.org/officeDocument/2006/relationships/slide"/><Relationship Id="rId37" Target="slides/slide30.xml" Type="http://schemas.openxmlformats.org/officeDocument/2006/relationships/slide"/><Relationship Id="rId38" Target="slides/slide31.xml" Type="http://schemas.openxmlformats.org/officeDocument/2006/relationships/slide"/><Relationship Id="rId39" Target="slides/slide32.xml" Type="http://schemas.openxmlformats.org/officeDocument/2006/relationships/slide"/><Relationship Id="rId4" Target="presProps.xml" Type="http://schemas.openxmlformats.org/officeDocument/2006/relationships/presProps"/><Relationship Id="rId40" Target="slides/slide33.xml" Type="http://schemas.openxmlformats.org/officeDocument/2006/relationships/slide"/><Relationship Id="rId41" Target="slides/slide34.xml" Type="http://schemas.openxmlformats.org/officeDocument/2006/relationships/slide"/><Relationship Id="rId42" Target="slides/slide35.xml" Type="http://schemas.openxmlformats.org/officeDocument/2006/relationships/slide"/><Relationship Id="rId43" Target="slides/slide36.xml" Type="http://schemas.openxmlformats.org/officeDocument/2006/relationships/slide"/><Relationship Id="rId44" Target="slides/slide37.xml" Type="http://schemas.openxmlformats.org/officeDocument/2006/relationships/slide"/><Relationship Id="rId45" Target="slides/slide38.xml" Type="http://schemas.openxmlformats.org/officeDocument/2006/relationships/slide"/><Relationship Id="rId46" Target="slides/slide39.xml" Type="http://schemas.openxmlformats.org/officeDocument/2006/relationships/slide"/><Relationship Id="rId47" Target="slides/slide40.xml" Type="http://schemas.openxmlformats.org/officeDocument/2006/relationships/slide"/><Relationship Id="rId48" Target="slides/slide41.xml" Type="http://schemas.openxmlformats.org/officeDocument/2006/relationships/slide"/><Relationship Id="rId49" Target="slides/slide42.xml" Type="http://schemas.openxmlformats.org/officeDocument/2006/relationships/slide"/><Relationship Id="rId5" Target="viewProps.xml" Type="http://schemas.openxmlformats.org/officeDocument/2006/relationships/viewProps"/><Relationship Id="rId50" Target="slides/slide43.xml" Type="http://schemas.openxmlformats.org/officeDocument/2006/relationships/slide"/><Relationship Id="rId51" Target="slides/slide44.xml" Type="http://schemas.openxmlformats.org/officeDocument/2006/relationships/slide"/><Relationship Id="rId52" Target="slides/slide45.xml" Type="http://schemas.openxmlformats.org/officeDocument/2006/relationships/slide"/><Relationship Id="rId53" Target="slides/slide46.xml" Type="http://schemas.openxmlformats.org/officeDocument/2006/relationships/slide"/><Relationship Id="rId54" Target="slides/slide47.xml" Type="http://schemas.openxmlformats.org/officeDocument/2006/relationships/slide"/><Relationship Id="rId55" Target="slides/slide48.xml" Type="http://schemas.openxmlformats.org/officeDocument/2006/relationships/slide"/><Relationship Id="rId56" Target="slides/slide49.xml" Type="http://schemas.openxmlformats.org/officeDocument/2006/relationships/slide"/><Relationship Id="rId57" Target="slides/slide50.xml" Type="http://schemas.openxmlformats.org/officeDocument/2006/relationships/slide"/><Relationship Id="rId58" Target="slides/slide51.xml" Type="http://schemas.openxmlformats.org/officeDocument/2006/relationships/slide"/><Relationship Id="rId59" Target="slides/slide52.xml" Type="http://schemas.openxmlformats.org/officeDocument/2006/relationships/slide"/><Relationship Id="rId6" Target="theme/theme1.xml" Type="http://schemas.openxmlformats.org/officeDocument/2006/relationships/theme"/><Relationship Id="rId60" Target="slides/slide53.xml" Type="http://schemas.openxmlformats.org/officeDocument/2006/relationships/slide"/><Relationship Id="rId61" Target="slides/slide54.xml" Type="http://schemas.openxmlformats.org/officeDocument/2006/relationships/slide"/><Relationship Id="rId62" Target="slides/slide55.xml" Type="http://schemas.openxmlformats.org/officeDocument/2006/relationships/slide"/><Relationship Id="rId63" Target="slides/slide56.xml" Type="http://schemas.openxmlformats.org/officeDocument/2006/relationships/slide"/><Relationship Id="rId64" Target="slides/slide57.xml" Type="http://schemas.openxmlformats.org/officeDocument/2006/relationships/slide"/><Relationship Id="rId65" Target="slides/slide58.xml" Type="http://schemas.openxmlformats.org/officeDocument/2006/relationships/slide"/><Relationship Id="rId66" Target="slides/slide59.xml" Type="http://schemas.openxmlformats.org/officeDocument/2006/relationships/slide"/><Relationship Id="rId67" Target="slides/slide60.xml" Type="http://schemas.openxmlformats.org/officeDocument/2006/relationships/slide"/><Relationship Id="rId68" Target="slides/slide61.xml" Type="http://schemas.openxmlformats.org/officeDocument/2006/relationships/slide"/><Relationship Id="rId69" Target="slides/slide62.xml" Type="http://schemas.openxmlformats.org/officeDocument/2006/relationships/slide"/><Relationship Id="rId7" Target="tableStyles.xml" Type="http://schemas.openxmlformats.org/officeDocument/2006/relationships/tableStyles"/><Relationship Id="rId70" Target="slides/slide63.xml" Type="http://schemas.openxmlformats.org/officeDocument/2006/relationships/slide"/><Relationship Id="rId71" Target="slides/slide64.xml" Type="http://schemas.openxmlformats.org/officeDocument/2006/relationships/slide"/><Relationship Id="rId72" Target="slides/slide65.xml" Type="http://schemas.openxmlformats.org/officeDocument/2006/relationships/slide"/><Relationship Id="rId73" Target="slides/slide66.xml" Type="http://schemas.openxmlformats.org/officeDocument/2006/relationships/slide"/><Relationship Id="rId74" Target="slides/slide67.xml" Type="http://schemas.openxmlformats.org/officeDocument/2006/relationships/slide"/><Relationship Id="rId75" Target="slides/slide68.xml" Type="http://schemas.openxmlformats.org/officeDocument/2006/relationships/slide"/><Relationship Id="rId76" Target="slides/slide69.xml" Type="http://schemas.openxmlformats.org/officeDocument/2006/relationships/slide"/><Relationship Id="rId77" Target="slides/slide70.xml" Type="http://schemas.openxmlformats.org/officeDocument/2006/relationships/slide"/><Relationship Id="rId78" Target="slides/slide71.xml" Type="http://schemas.openxmlformats.org/officeDocument/2006/relationships/slide"/><Relationship Id="rId79" Target="slides/slide72.xml" Type="http://schemas.openxmlformats.org/officeDocument/2006/relationships/slide"/><Relationship Id="rId8" Target="slides/slide1.xml" Type="http://schemas.openxmlformats.org/officeDocument/2006/relationships/slide"/><Relationship Id="rId80" Target="slides/slide73.xml" Type="http://schemas.openxmlformats.org/officeDocument/2006/relationships/slide"/><Relationship Id="rId81" Target="slides/slide74.xml" Type="http://schemas.openxmlformats.org/officeDocument/2006/relationships/slide"/><Relationship Id="rId82" Target="slides/slide75.xml" Type="http://schemas.openxmlformats.org/officeDocument/2006/relationships/slide"/><Relationship Id="rId83" Target="slides/slide76.xml" Type="http://schemas.openxmlformats.org/officeDocument/2006/relationships/slide"/><Relationship Id="rId84" Target="slides/slide77.xml" Type="http://schemas.openxmlformats.org/officeDocument/2006/relationships/slide"/><Relationship Id="rId85" Target="slides/slide78.xml" Type="http://schemas.openxmlformats.org/officeDocument/2006/relationships/slide"/><Relationship Id="rId86" Target="slides/slide79.xml" Type="http://schemas.openxmlformats.org/officeDocument/2006/relationships/slide"/><Relationship Id="rId87" Target="slides/slide80.xml" Type="http://schemas.openxmlformats.org/officeDocument/2006/relationships/slide"/><Relationship Id="rId88" Target="slides/slide81.xml" Type="http://schemas.openxmlformats.org/officeDocument/2006/relationships/slide"/><Relationship Id="rId89" Target="slides/slide82.xml" Type="http://schemas.openxmlformats.org/officeDocument/2006/relationships/slide"/><Relationship Id="rId9" Target="slides/slide2.xml" Type="http://schemas.openxmlformats.org/officeDocument/2006/relationships/slide"/><Relationship Id="rId90" Target="slides/slide83.xml" Type="http://schemas.openxmlformats.org/officeDocument/2006/relationships/slide"/><Relationship Id="rId91" Target="slides/slide84.xml" Type="http://schemas.openxmlformats.org/officeDocument/2006/relationships/slide"/><Relationship Id="rId92" Target="slides/slide85.xml" Type="http://schemas.openxmlformats.org/officeDocument/2006/relationships/slide"/><Relationship Id="rId93" Target="slides/slide86.xml" Type="http://schemas.openxmlformats.org/officeDocument/2006/relationships/slide"/><Relationship Id="rId94" Target="slides/slide87.xml" Type="http://schemas.openxmlformats.org/officeDocument/2006/relationships/slide"/><Relationship Id="rId95" Target="slides/slide88.xml" Type="http://schemas.openxmlformats.org/officeDocument/2006/relationships/slide"/><Relationship Id="rId96" Target="slides/slide89.xml" Type="http://schemas.openxmlformats.org/officeDocument/2006/relationships/slide"/><Relationship Id="rId97" Target="slides/slide90.xml" Type="http://schemas.openxmlformats.org/officeDocument/2006/relationships/slide"/><Relationship Id="rId98" Target="slides/slide91.xml" Type="http://schemas.openxmlformats.org/officeDocument/2006/relationships/slide"/><Relationship Id="rId99" Target="slides/slide92.xml" Type="http://schemas.openxmlformats.org/officeDocument/2006/relationships/slide"/></Relationships>
</file>

<file path=ppt/handoutMasters/_rels/handoutMaster1.xml.rels><?xml version="1.0" encoding="UTF-8" standalone="no"?><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buFontTx/>
              <a:buNone/>
              <a:defRPr sz="1200" smtClean="0">
                <a:latin typeface="Arial" charset="0"/>
                <a:ea typeface="+mn-ea"/>
              </a:defRPr>
            </a:lvl1pPr>
          </a:lstStyle>
          <a:p>
            <a:pPr>
              <a:defRPr/>
            </a:pPr>
            <a:r>
              <a:rPr lang="en-US"/>
              <a:t>Neward &amp; Associates</a:t>
            </a:r>
          </a:p>
        </p:txBody>
      </p:sp>
      <p:sp>
        <p:nvSpPr>
          <p:cNvPr id="194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buFontTx/>
              <a:buNone/>
              <a:defRPr sz="1200">
                <a:latin typeface="Arial" charset="0"/>
                <a:ea typeface="+mn-ea"/>
              </a:defRPr>
            </a:lvl1pPr>
          </a:lstStyle>
          <a:p>
            <a:pPr>
              <a:defRPr/>
            </a:pPr>
            <a:endParaRPr lang="en-US"/>
          </a:p>
        </p:txBody>
      </p:sp>
      <p:sp>
        <p:nvSpPr>
          <p:cNvPr id="19460" name="Rectangle 4"/>
          <p:cNvSpPr>
            <a:spLocks noGrp="1" noChangeArrowheads="1"/>
          </p:cNvSpPr>
          <p:nvPr>
            <p:ph type="ftr" sz="quarter" idx="2"/>
          </p:nvPr>
        </p:nvSpPr>
        <p:spPr bwMode="auto">
          <a:xfrm>
            <a:off x="0" y="8686800"/>
            <a:ext cx="61849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buFontTx/>
              <a:buNone/>
              <a:defRPr sz="800" b="0" smtClean="0">
                <a:latin typeface="Arial" charset="0"/>
                <a:ea typeface="+mn-ea"/>
                <a:cs typeface="Arial" charset="0"/>
              </a:defRPr>
            </a:lvl1pPr>
          </a:lstStyle>
          <a:p>
            <a:pPr>
              <a:defRPr/>
            </a:pPr>
            <a:r>
              <a:rPr lang="en-US"/>
              <a:t>Copyright (c) 2014 Neward &amp; Associates. All rights reserved.</a:t>
            </a:r>
          </a:p>
          <a:p>
            <a:pPr>
              <a:defRPr/>
            </a:pPr>
            <a:r>
              <a:rPr lang="en-US"/>
              <a:t>This presentation is intended for informational use only.</a:t>
            </a:r>
          </a:p>
        </p:txBody>
      </p:sp>
      <p:sp>
        <p:nvSpPr>
          <p:cNvPr id="19461" name="Rectangle 5"/>
          <p:cNvSpPr>
            <a:spLocks noGrp="1" noChangeArrowheads="1"/>
          </p:cNvSpPr>
          <p:nvPr>
            <p:ph type="sldNum" sz="quarter" idx="3"/>
          </p:nvPr>
        </p:nvSpPr>
        <p:spPr bwMode="auto">
          <a:xfrm>
            <a:off x="6246813" y="8686800"/>
            <a:ext cx="61118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C7ABF2CD-53FC-5640-BFF6-FBE3A163A7CB}" type="slidenum">
              <a:rPr lang="en-US"/>
              <a:pPr/>
              <a:t>‹#›</a:t>
            </a:fld>
            <a:endParaRPr lang="en-US"/>
          </a:p>
        </p:txBody>
      </p:sp>
    </p:spTree>
    <p:extLst>
      <p:ext uri="{BB962C8B-B14F-4D97-AF65-F5344CB8AC3E}">
        <p14:creationId xmlns:p14="http://schemas.microsoft.com/office/powerpoint/2010/main" val="4157518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no"?><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buFontTx/>
              <a:buNone/>
              <a:defRPr sz="1200" b="0">
                <a:latin typeface="Franklin Gothic Medium" pitchFamily="34" charset="0"/>
                <a:ea typeface="+mn-ea"/>
              </a:defRPr>
            </a:lvl1pPr>
          </a:lstStyle>
          <a:p>
            <a:pPr>
              <a:defRPr/>
            </a:pPr>
            <a:endParaRPr lang="en-US"/>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buFontTx/>
              <a:buNone/>
              <a:defRPr sz="1200" b="0">
                <a:latin typeface="Franklin Gothic Medium" pitchFamily="34" charset="0"/>
                <a:ea typeface="+mn-ea"/>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p:cNvSpPr>
            <a:spLocks noGrp="1" noChangeArrowheads="1"/>
          </p:cNvSpPr>
          <p:nvPr>
            <p:ph type="ftr" sz="quarter" idx="4"/>
          </p:nvPr>
        </p:nvSpPr>
        <p:spPr bwMode="auto">
          <a:xfrm>
            <a:off x="0" y="8791575"/>
            <a:ext cx="5667375" cy="350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buFontTx/>
              <a:buNone/>
              <a:defRPr sz="1200" b="0">
                <a:latin typeface="Franklin Gothic Medium" pitchFamily="34" charset="0"/>
                <a:ea typeface="+mn-ea"/>
              </a:defRPr>
            </a:lvl1pPr>
          </a:lstStyle>
          <a:p>
            <a:pPr>
              <a:defRPr/>
            </a:pPr>
            <a:endParaRPr lang="en-US"/>
          </a:p>
        </p:txBody>
      </p:sp>
      <p:sp>
        <p:nvSpPr>
          <p:cNvPr id="29703" name="Rectangle 7"/>
          <p:cNvSpPr>
            <a:spLocks noGrp="1" noChangeArrowheads="1"/>
          </p:cNvSpPr>
          <p:nvPr>
            <p:ph type="sldNum" sz="quarter" idx="5"/>
          </p:nvPr>
        </p:nvSpPr>
        <p:spPr bwMode="auto">
          <a:xfrm>
            <a:off x="5583238" y="8685213"/>
            <a:ext cx="127317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atin typeface="Franklin Gothic Medium" charset="0"/>
              </a:defRPr>
            </a:lvl1pPr>
          </a:lstStyle>
          <a:p>
            <a:fld id="{DB7E1CBB-CA47-7845-9E62-A55BF320DBC5}" type="slidenum">
              <a:rPr lang="en-US"/>
              <a:pPr/>
              <a:t>‹#›</a:t>
            </a:fld>
            <a:endParaRPr lang="en-US"/>
          </a:p>
        </p:txBody>
      </p:sp>
    </p:spTree>
    <p:extLst>
      <p:ext uri="{BB962C8B-B14F-4D97-AF65-F5344CB8AC3E}">
        <p14:creationId xmlns:p14="http://schemas.microsoft.com/office/powerpoint/2010/main" val="41103992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Franklin Gothic Medium" pitchFamily="34" charset="0"/>
        <a:ea typeface="ＭＳ Ｐゴシック" charset="0"/>
        <a:cs typeface="+mn-cs"/>
      </a:defRPr>
    </a:lvl1pPr>
    <a:lvl2pPr marL="233363" indent="9525" algn="l" rtl="0" eaLnBrk="0" fontAlgn="base" hangingPunct="0">
      <a:spcBef>
        <a:spcPct val="30000"/>
      </a:spcBef>
      <a:spcAft>
        <a:spcPct val="0"/>
      </a:spcAft>
      <a:buChar char="•"/>
      <a:defRPr sz="1000" kern="1200">
        <a:solidFill>
          <a:schemeClr val="tx1"/>
        </a:solidFill>
        <a:latin typeface="Franklin Gothic Medium" pitchFamily="34" charset="0"/>
        <a:ea typeface="ＭＳ Ｐゴシック" charset="0"/>
        <a:cs typeface="+mn-cs"/>
      </a:defRPr>
    </a:lvl2pPr>
    <a:lvl3pPr marL="457200" indent="-9525" algn="l" rtl="0" eaLnBrk="0" fontAlgn="base" hangingPunct="0">
      <a:spcBef>
        <a:spcPct val="30000"/>
      </a:spcBef>
      <a:spcAft>
        <a:spcPct val="0"/>
      </a:spcAft>
      <a:buChar char="•"/>
      <a:defRPr sz="900" kern="1200">
        <a:solidFill>
          <a:schemeClr val="tx1"/>
        </a:solidFill>
        <a:latin typeface="Franklin Gothic Medium" pitchFamily="34" charset="0"/>
        <a:ea typeface="ＭＳ Ｐゴシック" charset="0"/>
        <a:cs typeface="+mn-cs"/>
      </a:defRPr>
    </a:lvl3pPr>
    <a:lvl4pPr marL="681038" algn="l" rtl="0" eaLnBrk="0" fontAlgn="base" hangingPunct="0">
      <a:spcBef>
        <a:spcPct val="30000"/>
      </a:spcBef>
      <a:spcAft>
        <a:spcPct val="0"/>
      </a:spcAft>
      <a:buChar char="•"/>
      <a:defRPr sz="900" kern="1200">
        <a:solidFill>
          <a:schemeClr val="tx1"/>
        </a:solidFill>
        <a:latin typeface="Franklin Gothic Medium" pitchFamily="34" charset="0"/>
        <a:ea typeface="ＭＳ Ｐゴシック" charset="0"/>
        <a:cs typeface="+mn-cs"/>
      </a:defRPr>
    </a:lvl4pPr>
    <a:lvl5pPr marL="904875" algn="l" rtl="0" eaLnBrk="0" fontAlgn="base" hangingPunct="0">
      <a:spcBef>
        <a:spcPct val="30000"/>
      </a:spcBef>
      <a:spcAft>
        <a:spcPct val="0"/>
      </a:spcAft>
      <a:buChar char="•"/>
      <a:defRPr sz="900" kern="1200">
        <a:solidFill>
          <a:schemeClr val="tx1"/>
        </a:solidFill>
        <a:latin typeface="Franklin Gothic Medium"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cs typeface="Calibri"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Calibri" pitchFamily="34" charset="0"/>
                <a:cs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extLst>
      <p:ext uri="{BB962C8B-B14F-4D97-AF65-F5344CB8AC3E}">
        <p14:creationId xmlns:p14="http://schemas.microsoft.com/office/powerpoint/2010/main" val="49639856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5473745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0205025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26213" y="395288"/>
            <a:ext cx="1952625" cy="58594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65163" y="395288"/>
            <a:ext cx="5708650" cy="58594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62839274"/>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0249801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dirty="0"/>
              <a:t>Click to edit Master text styles</a:t>
            </a:r>
          </a:p>
          <a:p>
            <a:pPr lvl="1"/>
            <a:r>
              <a:rPr lang="en-US" dirty="0"/>
              <a:t>Second level</a:t>
            </a:r>
          </a:p>
          <a:p>
            <a:pPr lvl="2"/>
            <a:r>
              <a:rPr lang="en-US" dirty="0"/>
              <a:t> 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8663502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extLst>
      <p:ext uri="{BB962C8B-B14F-4D97-AF65-F5344CB8AC3E}">
        <p14:creationId xmlns:p14="http://schemas.microsoft.com/office/powerpoint/2010/main" val="412572054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d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txBox="1">
            <a:spLocks noGrp="1"/>
          </p:cNvSpPr>
          <p:nvPr>
            <p:ph idx="1"/>
          </p:nvPr>
        </p:nvSpPr>
        <p:spPr>
          <a:xfrm>
            <a:off x="887413" y="1568450"/>
            <a:ext cx="7369175" cy="4686300"/>
          </a:xfrm>
          <a:ln>
            <a:solidFill>
              <a:schemeClr val="accent5"/>
            </a:solidFill>
          </a:ln>
        </p:spPr>
        <p:txBody>
          <a:bodyPr>
            <a:normAutofit/>
          </a:bodyPr>
          <a:lstStyle>
            <a:lvl1pPr>
              <a:defRPr/>
            </a:lvl1pPr>
          </a:lstStyle>
          <a:p>
            <a:pPr lvl="0"/>
            <a:r>
              <a:rPr lang="en-US"/>
              <a:t>Click to edit Master text styles</a:t>
            </a:r>
          </a:p>
        </p:txBody>
      </p:sp>
    </p:spTree>
    <p:extLst>
      <p:ext uri="{BB962C8B-B14F-4D97-AF65-F5344CB8AC3E}">
        <p14:creationId xmlns:p14="http://schemas.microsoft.com/office/powerpoint/2010/main" val="39390597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87413" y="1568450"/>
            <a:ext cx="3608387" cy="4686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68450"/>
            <a:ext cx="3608388" cy="4686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570892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321991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Tree>
    <p:extLst>
      <p:ext uri="{BB962C8B-B14F-4D97-AF65-F5344CB8AC3E}">
        <p14:creationId xmlns:p14="http://schemas.microsoft.com/office/powerpoint/2010/main" val="391433517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92976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54277255"/>
      </p:ext>
    </p:extLst>
  </p:cSld>
  <p:clrMapOvr>
    <a:masterClrMapping/>
  </p:clrMapOvr>
  <p:transition/>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1">
                <a:gamma/>
                <a:shade val="25490"/>
                <a:invGamma/>
              </a:schemeClr>
            </a:gs>
            <a:gs pos="50000">
              <a:schemeClr val="accent1"/>
            </a:gs>
            <a:gs pos="100000">
              <a:schemeClr val="accent1">
                <a:gamma/>
                <a:shade val="25490"/>
                <a:invGamma/>
              </a:schemeClr>
            </a:gs>
          </a:gsLst>
          <a:lin ang="5400000" scaled="1"/>
        </a:gra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hidden">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600" b="1">
                <a:solidFill>
                  <a:schemeClr val="tx1"/>
                </a:solidFill>
                <a:latin typeface="Tahoma" panose="020B0604030504040204" pitchFamily="34" charset="0"/>
              </a:defRPr>
            </a:lvl1pPr>
            <a:lvl2pPr marL="742950" indent="-285750">
              <a:defRPr sz="1600" b="1">
                <a:solidFill>
                  <a:schemeClr val="tx1"/>
                </a:solidFill>
                <a:latin typeface="Tahoma" panose="020B0604030504040204" pitchFamily="34" charset="0"/>
              </a:defRPr>
            </a:lvl2pPr>
            <a:lvl3pPr marL="1143000" indent="-228600">
              <a:defRPr sz="1600" b="1">
                <a:solidFill>
                  <a:schemeClr val="tx1"/>
                </a:solidFill>
                <a:latin typeface="Tahoma" panose="020B0604030504040204" pitchFamily="34" charset="0"/>
              </a:defRPr>
            </a:lvl3pPr>
            <a:lvl4pPr marL="1600200" indent="-228600">
              <a:defRPr sz="1600" b="1">
                <a:solidFill>
                  <a:schemeClr val="tx1"/>
                </a:solidFill>
                <a:latin typeface="Tahoma" panose="020B0604030504040204" pitchFamily="34" charset="0"/>
              </a:defRPr>
            </a:lvl4pPr>
            <a:lvl5pPr marL="2057400" indent="-228600">
              <a:defRPr sz="1600" b="1">
                <a:solidFill>
                  <a:schemeClr val="tx1"/>
                </a:solidFill>
                <a:latin typeface="Tahoma" panose="020B0604030504040204" pitchFamily="34" charset="0"/>
              </a:defRPr>
            </a:lvl5pPr>
            <a:lvl6pPr marL="2514600" indent="-228600" eaLnBrk="0" fontAlgn="base" hangingPunct="0">
              <a:lnSpc>
                <a:spcPct val="90000"/>
              </a:lnSpc>
              <a:spcBef>
                <a:spcPct val="0"/>
              </a:spcBef>
              <a:spcAft>
                <a:spcPct val="0"/>
              </a:spcAft>
              <a:buChar char="•"/>
              <a:defRPr sz="1600" b="1">
                <a:solidFill>
                  <a:schemeClr val="tx1"/>
                </a:solidFill>
                <a:latin typeface="Tahoma" panose="020B0604030504040204" pitchFamily="34" charset="0"/>
              </a:defRPr>
            </a:lvl6pPr>
            <a:lvl7pPr marL="2971800" indent="-228600" eaLnBrk="0" fontAlgn="base" hangingPunct="0">
              <a:lnSpc>
                <a:spcPct val="90000"/>
              </a:lnSpc>
              <a:spcBef>
                <a:spcPct val="0"/>
              </a:spcBef>
              <a:spcAft>
                <a:spcPct val="0"/>
              </a:spcAft>
              <a:buChar char="•"/>
              <a:defRPr sz="1600" b="1">
                <a:solidFill>
                  <a:schemeClr val="tx1"/>
                </a:solidFill>
                <a:latin typeface="Tahoma" panose="020B0604030504040204" pitchFamily="34" charset="0"/>
              </a:defRPr>
            </a:lvl7pPr>
            <a:lvl8pPr marL="3429000" indent="-228600" eaLnBrk="0" fontAlgn="base" hangingPunct="0">
              <a:lnSpc>
                <a:spcPct val="90000"/>
              </a:lnSpc>
              <a:spcBef>
                <a:spcPct val="0"/>
              </a:spcBef>
              <a:spcAft>
                <a:spcPct val="0"/>
              </a:spcAft>
              <a:buChar char="•"/>
              <a:defRPr sz="1600" b="1">
                <a:solidFill>
                  <a:schemeClr val="tx1"/>
                </a:solidFill>
                <a:latin typeface="Tahoma" panose="020B0604030504040204" pitchFamily="34" charset="0"/>
              </a:defRPr>
            </a:lvl8pPr>
            <a:lvl9pPr marL="3886200" indent="-228600" eaLnBrk="0" fontAlgn="base" hangingPunct="0">
              <a:lnSpc>
                <a:spcPct val="90000"/>
              </a:lnSpc>
              <a:spcBef>
                <a:spcPct val="0"/>
              </a:spcBef>
              <a:spcAft>
                <a:spcPct val="0"/>
              </a:spcAft>
              <a:buChar char="•"/>
              <a:defRPr sz="1600" b="1">
                <a:solidFill>
                  <a:schemeClr val="tx1"/>
                </a:solidFill>
                <a:latin typeface="Tahoma" panose="020B0604030504040204" pitchFamily="34" charset="0"/>
              </a:defRPr>
            </a:lvl9pPr>
          </a:lstStyle>
          <a:p>
            <a:pPr>
              <a:lnSpc>
                <a:spcPct val="90000"/>
              </a:lnSpc>
              <a:buFontTx/>
              <a:buChar char="•"/>
              <a:defRPr/>
            </a:pPr>
            <a:endParaRPr lang="en-US">
              <a:ea typeface="+mn-ea"/>
            </a:endParaRPr>
          </a:p>
        </p:txBody>
      </p:sp>
      <p:sp>
        <p:nvSpPr>
          <p:cNvPr id="208899" name="Rectangle 3"/>
          <p:cNvSpPr>
            <a:spLocks noGrp="1" noChangeArrowheads="1"/>
          </p:cNvSpPr>
          <p:nvPr>
            <p:ph type="title"/>
          </p:nvPr>
        </p:nvSpPr>
        <p:spPr bwMode="auto">
          <a:xfrm>
            <a:off x="665163" y="395288"/>
            <a:ext cx="7813675" cy="609600"/>
          </a:xfrm>
          <a:prstGeom prst="rect">
            <a:avLst/>
          </a:prstGeom>
          <a:noFill/>
          <a:ln w="9525">
            <a:noFill/>
            <a:miter lim="800000"/>
            <a:headEnd/>
            <a:tailEnd/>
          </a:ln>
          <a:effectLst/>
        </p:spPr>
        <p:txBody>
          <a:bodyPr vert="horz" wrap="square" lIns="90379" tIns="44448" rIns="90379" bIns="44448" numCol="1" anchor="ctr"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887413" y="1568450"/>
            <a:ext cx="7369175"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0379" tIns="44448" rIns="90379" bIns="44448" numCol="1" anchor="t" anchorCtr="0" compatLnSpc="1">
            <a:prstTxWarp prst="textNoShape">
              <a:avLst/>
            </a:prstTxWarp>
          </a:bodyPr>
          <a:lstStyle/>
          <a:p>
            <a:pPr lvl="0"/>
            <a:r>
              <a:rPr lang="en-US"/>
              <a:t>Click to edit Master text styles</a:t>
            </a:r>
          </a:p>
          <a:p>
            <a:pPr lvl="1"/>
            <a:r>
              <a:rPr lang="en-US"/>
              <a:t>Second level</a:t>
            </a:r>
          </a:p>
          <a:p>
            <a:pPr lvl="2"/>
            <a:r>
              <a:rPr lang="en-US"/>
              <a:t> Third level</a:t>
            </a:r>
          </a:p>
          <a:p>
            <a:pPr lvl="3"/>
            <a:r>
              <a:rPr lang="en-US"/>
              <a:t>Fourth level</a:t>
            </a:r>
          </a:p>
          <a:p>
            <a:pPr lvl="4"/>
            <a:r>
              <a:rPr lang="en-US"/>
              <a:t>Fifth level</a:t>
            </a:r>
          </a:p>
        </p:txBody>
      </p:sp>
      <p:cxnSp>
        <p:nvCxnSpPr>
          <p:cNvPr id="1029" name="AutoShape 5"/>
          <p:cNvCxnSpPr>
            <a:cxnSpLocks noChangeShapeType="1"/>
          </p:cNvCxnSpPr>
          <p:nvPr/>
        </p:nvCxnSpPr>
        <p:spPr bwMode="auto">
          <a:xfrm>
            <a:off x="838200" y="1219200"/>
            <a:ext cx="830580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6" r:id="rId7"/>
    <p:sldLayoutId id="2147483660" r:id="rId8"/>
    <p:sldLayoutId id="2147483661" r:id="rId9"/>
    <p:sldLayoutId id="2147483662" r:id="rId10"/>
    <p:sldLayoutId id="2147483663" r:id="rId11"/>
    <p:sldLayoutId id="2147483664" r:id="rId12"/>
    <p:sldLayoutId id="2147483665" r:id="rId13"/>
  </p:sldLayoutIdLst>
  <p:transition/>
  <p:txStyles>
    <p:titleStyle>
      <a:lvl1pPr algn="r" defTabSz="896938" rtl="0" eaLnBrk="0" fontAlgn="base" hangingPunct="0">
        <a:spcBef>
          <a:spcPct val="0"/>
        </a:spcBef>
        <a:spcAft>
          <a:spcPct val="0"/>
        </a:spcAft>
        <a:defRPr sz="3000" b="1">
          <a:solidFill>
            <a:srgbClr val="FFCC00"/>
          </a:solidFill>
          <a:effectLst>
            <a:outerShdw blurRad="38100" dist="38100" dir="2700000" algn="tl">
              <a:srgbClr val="000000"/>
            </a:outerShdw>
          </a:effectLst>
          <a:latin typeface="Calibri" pitchFamily="34" charset="0"/>
          <a:ea typeface="ＭＳ Ｐゴシック" charset="0"/>
          <a:cs typeface="Calibri" pitchFamily="34" charset="0"/>
        </a:defRPr>
      </a:lvl1pPr>
      <a:lvl2pPr algn="r" defTabSz="896938" rtl="0" eaLnBrk="0" fontAlgn="base" hangingPunct="0">
        <a:spcBef>
          <a:spcPct val="0"/>
        </a:spcBef>
        <a:spcAft>
          <a:spcPct val="0"/>
        </a:spcAft>
        <a:defRPr sz="3000" b="1">
          <a:solidFill>
            <a:srgbClr val="FFCC00"/>
          </a:solidFill>
          <a:effectLst>
            <a:outerShdw blurRad="38100" dist="38100" dir="2700000" algn="tl">
              <a:srgbClr val="000000"/>
            </a:outerShdw>
          </a:effectLst>
          <a:latin typeface="Calibri" pitchFamily="34" charset="0"/>
          <a:ea typeface="ＭＳ Ｐゴシック" charset="0"/>
          <a:cs typeface="Calibri" pitchFamily="34" charset="0"/>
        </a:defRPr>
      </a:lvl2pPr>
      <a:lvl3pPr algn="r" defTabSz="896938" rtl="0" eaLnBrk="0" fontAlgn="base" hangingPunct="0">
        <a:spcBef>
          <a:spcPct val="0"/>
        </a:spcBef>
        <a:spcAft>
          <a:spcPct val="0"/>
        </a:spcAft>
        <a:defRPr sz="3000" b="1">
          <a:solidFill>
            <a:srgbClr val="FFCC00"/>
          </a:solidFill>
          <a:effectLst>
            <a:outerShdw blurRad="38100" dist="38100" dir="2700000" algn="tl">
              <a:srgbClr val="000000"/>
            </a:outerShdw>
          </a:effectLst>
          <a:latin typeface="Calibri" pitchFamily="34" charset="0"/>
          <a:ea typeface="ＭＳ Ｐゴシック" charset="0"/>
          <a:cs typeface="Calibri" pitchFamily="34" charset="0"/>
        </a:defRPr>
      </a:lvl3pPr>
      <a:lvl4pPr algn="r" defTabSz="896938" rtl="0" eaLnBrk="0" fontAlgn="base" hangingPunct="0">
        <a:spcBef>
          <a:spcPct val="0"/>
        </a:spcBef>
        <a:spcAft>
          <a:spcPct val="0"/>
        </a:spcAft>
        <a:defRPr sz="3000" b="1">
          <a:solidFill>
            <a:srgbClr val="FFCC00"/>
          </a:solidFill>
          <a:effectLst>
            <a:outerShdw blurRad="38100" dist="38100" dir="2700000" algn="tl">
              <a:srgbClr val="000000"/>
            </a:outerShdw>
          </a:effectLst>
          <a:latin typeface="Calibri" pitchFamily="34" charset="0"/>
          <a:ea typeface="ＭＳ Ｐゴシック" charset="0"/>
          <a:cs typeface="Calibri" pitchFamily="34" charset="0"/>
        </a:defRPr>
      </a:lvl4pPr>
      <a:lvl5pPr algn="r" defTabSz="896938" rtl="0" eaLnBrk="0" fontAlgn="base" hangingPunct="0">
        <a:spcBef>
          <a:spcPct val="0"/>
        </a:spcBef>
        <a:spcAft>
          <a:spcPct val="0"/>
        </a:spcAft>
        <a:defRPr sz="3000" b="1">
          <a:solidFill>
            <a:srgbClr val="FFCC00"/>
          </a:solidFill>
          <a:effectLst>
            <a:outerShdw blurRad="38100" dist="38100" dir="2700000" algn="tl">
              <a:srgbClr val="000000"/>
            </a:outerShdw>
          </a:effectLst>
          <a:latin typeface="Calibri" pitchFamily="34" charset="0"/>
          <a:ea typeface="ＭＳ Ｐゴシック" charset="0"/>
          <a:cs typeface="Calibri" pitchFamily="34" charset="0"/>
        </a:defRPr>
      </a:lvl5pPr>
      <a:lvl6pPr marL="457200" algn="r" defTabSz="896938" rtl="0" eaLnBrk="0" fontAlgn="base" hangingPunct="0">
        <a:spcBef>
          <a:spcPct val="0"/>
        </a:spcBef>
        <a:spcAft>
          <a:spcPct val="0"/>
        </a:spcAft>
        <a:defRPr sz="3000" b="1">
          <a:solidFill>
            <a:srgbClr val="FFCC00"/>
          </a:solidFill>
          <a:effectLst>
            <a:outerShdw blurRad="38100" dist="38100" dir="2700000" algn="tl">
              <a:srgbClr val="000000"/>
            </a:outerShdw>
          </a:effectLst>
          <a:latin typeface="Arial" charset="0"/>
        </a:defRPr>
      </a:lvl6pPr>
      <a:lvl7pPr marL="914400" algn="r" defTabSz="896938" rtl="0" eaLnBrk="0" fontAlgn="base" hangingPunct="0">
        <a:spcBef>
          <a:spcPct val="0"/>
        </a:spcBef>
        <a:spcAft>
          <a:spcPct val="0"/>
        </a:spcAft>
        <a:defRPr sz="3000" b="1">
          <a:solidFill>
            <a:srgbClr val="FFCC00"/>
          </a:solidFill>
          <a:effectLst>
            <a:outerShdw blurRad="38100" dist="38100" dir="2700000" algn="tl">
              <a:srgbClr val="000000"/>
            </a:outerShdw>
          </a:effectLst>
          <a:latin typeface="Arial" charset="0"/>
        </a:defRPr>
      </a:lvl7pPr>
      <a:lvl8pPr marL="1371600" algn="r" defTabSz="896938" rtl="0" eaLnBrk="0" fontAlgn="base" hangingPunct="0">
        <a:spcBef>
          <a:spcPct val="0"/>
        </a:spcBef>
        <a:spcAft>
          <a:spcPct val="0"/>
        </a:spcAft>
        <a:defRPr sz="3000" b="1">
          <a:solidFill>
            <a:srgbClr val="FFCC00"/>
          </a:solidFill>
          <a:effectLst>
            <a:outerShdw blurRad="38100" dist="38100" dir="2700000" algn="tl">
              <a:srgbClr val="000000"/>
            </a:outerShdw>
          </a:effectLst>
          <a:latin typeface="Arial" charset="0"/>
        </a:defRPr>
      </a:lvl8pPr>
      <a:lvl9pPr marL="1828800" algn="r" defTabSz="896938" rtl="0" eaLnBrk="0" fontAlgn="base" hangingPunct="0">
        <a:spcBef>
          <a:spcPct val="0"/>
        </a:spcBef>
        <a:spcAft>
          <a:spcPct val="0"/>
        </a:spcAft>
        <a:defRPr sz="3000" b="1">
          <a:solidFill>
            <a:srgbClr val="FFCC00"/>
          </a:solidFill>
          <a:effectLst>
            <a:outerShdw blurRad="38100" dist="38100" dir="2700000" algn="tl">
              <a:srgbClr val="000000"/>
            </a:outerShdw>
          </a:effectLst>
          <a:latin typeface="Arial" charset="0"/>
        </a:defRPr>
      </a:lvl9pPr>
    </p:titleStyle>
    <p:bodyStyle>
      <a:lvl1pPr marL="431800" indent="-431800" algn="l" defTabSz="896938" rtl="0" eaLnBrk="0" fontAlgn="base" hangingPunct="0">
        <a:spcBef>
          <a:spcPct val="10000"/>
        </a:spcBef>
        <a:spcAft>
          <a:spcPct val="15000"/>
        </a:spcAft>
        <a:buSzPct val="75000"/>
        <a:buFont typeface="Wingdings" charset="0"/>
        <a:buChar char="l"/>
        <a:tabLst>
          <a:tab pos="1387475" algn="l"/>
          <a:tab pos="1706563" algn="l"/>
          <a:tab pos="2079625" algn="l"/>
        </a:tabLst>
        <a:defRPr sz="2600">
          <a:solidFill>
            <a:schemeClr val="tx1"/>
          </a:solidFill>
          <a:latin typeface="Calibri" pitchFamily="34" charset="0"/>
          <a:ea typeface="ＭＳ Ｐゴシック" charset="0"/>
          <a:cs typeface="Calibri" pitchFamily="34" charset="0"/>
        </a:defRPr>
      </a:lvl1pPr>
      <a:lvl2pPr marL="763588" indent="-225425" algn="l" defTabSz="896938" rtl="0" eaLnBrk="0" fontAlgn="base" hangingPunct="0">
        <a:spcBef>
          <a:spcPct val="0"/>
        </a:spcBef>
        <a:spcAft>
          <a:spcPct val="25000"/>
        </a:spcAft>
        <a:buSzPct val="100000"/>
        <a:buChar char="–"/>
        <a:tabLst>
          <a:tab pos="1387475" algn="l"/>
          <a:tab pos="1706563" algn="l"/>
          <a:tab pos="2079625" algn="l"/>
        </a:tabLst>
        <a:defRPr sz="2100">
          <a:solidFill>
            <a:schemeClr val="tx1"/>
          </a:solidFill>
          <a:latin typeface="Calibri" pitchFamily="34" charset="0"/>
          <a:ea typeface="Calibri" panose="020F0502020204030204" pitchFamily="34" charset="0"/>
          <a:cs typeface="Calibri" pitchFamily="34" charset="0"/>
        </a:defRPr>
      </a:lvl2pPr>
      <a:lvl3pPr marL="869950" indent="44450" algn="l" defTabSz="896938" rtl="0" eaLnBrk="0" fontAlgn="base" hangingPunct="0">
        <a:spcBef>
          <a:spcPct val="0"/>
        </a:spcBef>
        <a:spcAft>
          <a:spcPct val="0"/>
        </a:spcAft>
        <a:buChar char="•"/>
        <a:tabLst>
          <a:tab pos="1387475" algn="l"/>
          <a:tab pos="1706563" algn="l"/>
          <a:tab pos="2079625" algn="l"/>
        </a:tabLst>
        <a:defRPr sz="1900" b="1">
          <a:solidFill>
            <a:srgbClr val="FFCC00"/>
          </a:solidFill>
          <a:latin typeface="Calibri" pitchFamily="34" charset="0"/>
          <a:ea typeface="Calibri" panose="020F0502020204030204" pitchFamily="34" charset="0"/>
          <a:cs typeface="Calibri" pitchFamily="34" charset="0"/>
        </a:defRPr>
      </a:lvl3pPr>
      <a:lvl4pPr marL="998538" indent="373063" algn="l" defTabSz="896938" rtl="0" eaLnBrk="0" fontAlgn="base" hangingPunct="0">
        <a:spcBef>
          <a:spcPct val="20000"/>
        </a:spcBef>
        <a:spcAft>
          <a:spcPct val="0"/>
        </a:spcAft>
        <a:buChar char="–"/>
        <a:tabLst>
          <a:tab pos="1387475" algn="l"/>
          <a:tab pos="1706563" algn="l"/>
          <a:tab pos="2079625" algn="l"/>
        </a:tabLst>
        <a:defRPr sz="1700">
          <a:solidFill>
            <a:schemeClr val="tx1"/>
          </a:solidFill>
          <a:latin typeface="Calibri" pitchFamily="34" charset="0"/>
          <a:ea typeface="Calibri" panose="020F0502020204030204" pitchFamily="34" charset="0"/>
          <a:cs typeface="Calibri" pitchFamily="34" charset="0"/>
        </a:defRPr>
      </a:lvl4pPr>
      <a:lvl5pPr marL="1344613" indent="484188" algn="l" defTabSz="896938" rtl="0" eaLnBrk="0" fontAlgn="base" hangingPunct="0">
        <a:spcBef>
          <a:spcPct val="20000"/>
        </a:spcBef>
        <a:spcAft>
          <a:spcPct val="0"/>
        </a:spcAft>
        <a:buChar char="»"/>
        <a:tabLst>
          <a:tab pos="1387475" algn="l"/>
          <a:tab pos="1706563" algn="l"/>
          <a:tab pos="2079625" algn="l"/>
        </a:tabLst>
        <a:defRPr sz="1700">
          <a:solidFill>
            <a:schemeClr val="tx1"/>
          </a:solidFill>
          <a:latin typeface="Calibri" pitchFamily="34" charset="0"/>
          <a:ea typeface="Calibri" panose="020F0502020204030204" pitchFamily="34" charset="0"/>
          <a:cs typeface="Calibri" pitchFamily="34" charset="0"/>
        </a:defRPr>
      </a:lvl5pPr>
      <a:lvl6pPr marL="1801813" algn="l" defTabSz="896938" rtl="0" eaLnBrk="0" fontAlgn="base" hangingPunct="0">
        <a:spcBef>
          <a:spcPct val="20000"/>
        </a:spcBef>
        <a:spcAft>
          <a:spcPct val="0"/>
        </a:spcAft>
        <a:tabLst>
          <a:tab pos="1387475" algn="l"/>
          <a:tab pos="1706563" algn="l"/>
          <a:tab pos="2079625" algn="l"/>
        </a:tabLst>
        <a:defRPr sz="1700">
          <a:solidFill>
            <a:schemeClr val="tx1"/>
          </a:solidFill>
          <a:latin typeface="+mn-lt"/>
        </a:defRPr>
      </a:lvl6pPr>
      <a:lvl7pPr marL="2259013" algn="l" defTabSz="896938" rtl="0" eaLnBrk="0" fontAlgn="base" hangingPunct="0">
        <a:spcBef>
          <a:spcPct val="20000"/>
        </a:spcBef>
        <a:spcAft>
          <a:spcPct val="0"/>
        </a:spcAft>
        <a:tabLst>
          <a:tab pos="1387475" algn="l"/>
          <a:tab pos="1706563" algn="l"/>
          <a:tab pos="2079625" algn="l"/>
        </a:tabLst>
        <a:defRPr sz="1700">
          <a:solidFill>
            <a:schemeClr val="tx1"/>
          </a:solidFill>
          <a:latin typeface="+mn-lt"/>
        </a:defRPr>
      </a:lvl7pPr>
      <a:lvl8pPr marL="2716213" algn="l" defTabSz="896938" rtl="0" eaLnBrk="0" fontAlgn="base" hangingPunct="0">
        <a:spcBef>
          <a:spcPct val="20000"/>
        </a:spcBef>
        <a:spcAft>
          <a:spcPct val="0"/>
        </a:spcAft>
        <a:tabLst>
          <a:tab pos="1387475" algn="l"/>
          <a:tab pos="1706563" algn="l"/>
          <a:tab pos="2079625" algn="l"/>
        </a:tabLst>
        <a:defRPr sz="1700">
          <a:solidFill>
            <a:schemeClr val="tx1"/>
          </a:solidFill>
          <a:latin typeface="+mn-lt"/>
        </a:defRPr>
      </a:lvl8pPr>
      <a:lvl9pPr marL="3173413" algn="l" defTabSz="896938" rtl="0" eaLnBrk="0" fontAlgn="base" hangingPunct="0">
        <a:spcBef>
          <a:spcPct val="20000"/>
        </a:spcBef>
        <a:spcAft>
          <a:spcPct val="0"/>
        </a:spcAft>
        <a:tabLst>
          <a:tab pos="1387475" algn="l"/>
          <a:tab pos="1706563" algn="l"/>
          <a:tab pos="2079625" algn="l"/>
        </a:tabLst>
        <a:defRPr sz="1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1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0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0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0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0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04.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0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06.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107.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0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09.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11.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11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1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1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1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1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16.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17.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18.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2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3.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2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5.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26.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27.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28.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2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0.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3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2.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3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4.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35.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36.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37.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38.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3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0.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4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3.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4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7.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48.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49.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0.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51.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52.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53.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5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5.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5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7.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5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9.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60.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61.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6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5.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6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7.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6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0.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71.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72.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7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4.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75.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7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7.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7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9.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8.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80.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8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82.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8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84.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8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8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87.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8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89.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9.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90.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9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92.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9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94.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95.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_rels/slide96.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9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9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99.xml.rels><?xml version="1.0" encoding="UTF-8" standalone="no"?><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lvl1pPr>
              <a:defRPr>
                <a:latin typeface="Calibri" pitchFamily="34" charset="0"/>
                <a:cs typeface="Calibri" pitchFamily="34" charset="0"/>
              </a:defRPr>
            </a:lvl1pPr>
          </a:lstStyle>
          <a:p>
            <a:r>
              <a:rPr lang="en-US"/>
              <a:t>Busy Developer's Guide</a:t>
            </a:r>
          </a:p>
          <a:p>
            <a:r>
              <a:rPr lang="en-US"/>
              <a:t>to Next-Generation Languages</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latin typeface="Calibri" pitchFamily="34" charset="0"/>
                <a:cs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Ted Neward</a:t>
            </a:r>
          </a:p>
          <a:p>
            <a:r>
              <a:rPr lang="en-US"/>
              <a:t>Neward &amp; Associates</a:t>
            </a:r>
          </a:p>
          <a:p>
            <a:r>
              <a:rPr lang="en-US" sz="1950">
                <a:hlinkClick r:id="rId2" tooltip="ted@tedneward.com"/>
              </a:rPr>
              <a:t>ted@tedneward.com</a:t>
            </a:r>
            <a:r>
              <a:rPr lang="en-US"/>
              <a:t> </a:t>
            </a:r>
            <a:r>
              <a:rPr lang="en-US" sz="1950">
                <a:hlinkClick r:id="rId3" tooltip="http://blogs.tedneward.com"/>
              </a:rPr>
              <a:t>http://blogs.tedneward.com </a:t>
            </a:r>
            <a:r>
              <a:rPr lang="en-US"/>
              <a:t> </a:t>
            </a:r>
            <a:r>
              <a:rPr lang="en-US" sz="1950">
                <a:hlinkClick r:id="rId4" tooltip="http://twitter.com/tedneward"/>
              </a:rPr>
              <a:t>@tedneward</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Crystal</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Installation</a:t>
            </a:r>
          </a:p>
          <a:p>
            <a:pPr lvl="0"/>
            <a:r>
              <a:rPr lang="en-US"/>
              <a:t>https://crystal-lang.org/install/</a:t>
            </a:r>
          </a:p>
          <a:p>
            <a:pPr lvl="0"/>
            <a:r>
              <a:rPr lang="en-US"/>
              <a:t>Online playground: https://play.crystal-lang.org/#/cr</a:t>
            </a:r>
          </a:p>
          <a:p>
            <a:pPr lvl="0"/>
            <a:r>
              <a:rPr lang="en-US"/>
              <a:t>Download: https://crystal-lang.org/install/from_targz</a:t>
            </a:r>
          </a:p>
          <a:p>
            <a:pPr lvl="0"/>
            <a:r>
              <a:rPr lang="en-US"/>
              <a:t>Package managers:</a:t>
            </a:r>
          </a:p>
          <a:p>
            <a:pPr lvl="1"/>
            <a:r>
              <a:rPr lang="en-US"/>
              <a:t>Homebrew/Linuxbrew: </a:t>
            </a:r>
            <a:r>
              <a:rPr lang="en-US">
                <a:latin typeface="Courier New"/>
              </a:rPr>
              <a:t>brew install crystal-lang</a:t>
            </a:r>
          </a:p>
          <a:p>
            <a:pPr lvl="1"/>
            <a:r>
              <a:rPr lang="en-US"/>
              <a:t>Ubuntu: </a:t>
            </a:r>
            <a:r>
              <a:rPr lang="en-US">
                <a:latin typeface="Courier New"/>
              </a:rPr>
              <a:t>curl -fsSL https://crystal-lang.org/install.sh | sudo bash</a:t>
            </a:r>
          </a:p>
          <a:p>
            <a:pPr lvl="0"/>
            <a:r>
              <a:rPr lang="en-US"/>
              <a:t>From sources: https://crystal-lang.org/install/from_sources/</a:t>
            </a:r>
          </a:p>
          <a:p>
            <a:pPr lvl="1"/>
            <a:r>
              <a:rPr lang="en-US"/>
              <a:t>self-hosting, so you need Crystal to build Crystal</a:t>
            </a:r>
          </a:p>
        </p:txBody>
      </p:sp>
    </p:spTree>
  </p:cSld>
  <p:clrMapOvr>
    <a:masterClrMapping/>
  </p:clrMapOvr>
</p:sld>
</file>

<file path=ppt/slides/slide10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Mint</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Run the dev server</a:t>
            </a:r>
          </a:p>
          <a:p>
            <a:pPr lvl="0"/>
            <a:r>
              <a:rPr lang="en-US">
                <a:latin typeface="Courier New"/>
              </a:rPr>
              <a:t>mint start</a:t>
            </a:r>
          </a:p>
          <a:p>
            <a:pPr lvl="0"/>
            <a:r>
              <a:rPr lang="en-US"/>
              <a:t>Browse to http://127.0.0.1:3000/</a:t>
            </a:r>
          </a:p>
        </p:txBody>
      </p:sp>
    </p:spTree>
  </p:cSld>
  <p:clrMapOvr>
    <a:masterClrMapping/>
  </p:clrMapOvr>
</p:sld>
</file>

<file path=ppt/slides/slide10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Mint</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Hot reload</a:t>
            </a:r>
          </a:p>
          <a:p>
            <a:pPr lvl="0"/>
            <a:r>
              <a:rPr lang="en-US"/>
              <a:t>Edit </a:t>
            </a:r>
            <a:r>
              <a:rPr lang="en-US">
                <a:latin typeface="Courier New"/>
              </a:rPr>
              <a:t>source/Main.mint</a:t>
            </a:r>
            <a:r>
              <a:rPr lang="en-US"/>
              <a:t> (or any of the other files)</a:t>
            </a:r>
          </a:p>
          <a:p>
            <a:pPr lvl="0"/>
            <a:r>
              <a:rPr lang="en-US"/>
              <a:t>Browser page refreshes</a:t>
            </a:r>
          </a:p>
        </p:txBody>
      </p:sp>
    </p:spTree>
  </p:cSld>
  <p:clrMapOvr>
    <a:masterClrMapping/>
  </p:clrMapOvr>
</p:sld>
</file>

<file path=ppt/slides/slide10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Mint</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Mint UI Library</a:t>
            </a:r>
          </a:p>
          <a:p>
            <a:pPr lvl="0"/>
            <a:r>
              <a:rPr lang="en-US"/>
              <a:t>https://ui.mint-lang.com/</a:t>
            </a:r>
          </a:p>
          <a:p>
            <a:pPr lvl="0"/>
            <a:r>
              <a:rPr lang="en-US"/>
              <a:t>loads of examples</a:t>
            </a:r>
          </a:p>
        </p:txBody>
      </p:sp>
    </p:spTree>
  </p:cSld>
  <p:clrMapOvr>
    <a:masterClrMapping/>
  </p:clrMapOvr>
</p:sld>
</file>

<file path=ppt/slides/slide10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Analysis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Why Mint?</a:t>
            </a:r>
          </a:p>
          <a:p>
            <a:pPr lvl="0"/>
            <a:r>
              <a:rPr lang="en-US"/>
              <a:t>"unified UI" front-end Web language</a:t>
            </a:r>
          </a:p>
          <a:p>
            <a:pPr lvl="0"/>
            <a:r>
              <a:rPr lang="en-US"/>
              <a:t>captures services as part of the language</a:t>
            </a:r>
          </a:p>
          <a:p>
            <a:pPr lvl="0"/>
            <a:r>
              <a:rPr lang="en-US"/>
              <a:t>JS interoperability makes it play well in the Web world</a:t>
            </a:r>
          </a:p>
          <a:p>
            <a:pPr lvl="0"/>
            <a:r>
              <a:rPr lang="en-US"/>
              <a:t>integrated testing as a component (not as HTML, CSS, JS, separately)</a:t>
            </a:r>
          </a:p>
        </p:txBody>
      </p:sp>
    </p:spTree>
  </p:cSld>
  <p:clrMapOvr>
    <a:masterClrMapping/>
  </p:clrMapOvr>
</p:sld>
</file>

<file path=ppt/slides/slide10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The Wasp Programming Language</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 in a nutshell</a:t>
            </a:r>
            <a:endParaRPr lang="en-US" dirty="0"/>
          </a:p>
        </p:txBody>
      </p:sp>
    </p:spTree>
  </p:cSld>
  <p:clrMapOvr>
    <a:masterClrMapping/>
  </p:clrMapOvr>
</p:sld>
</file>

<file path=ppt/slides/slide10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Wasp Programming Language</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What is this thing?</a:t>
            </a:r>
          </a:p>
          <a:p>
            <a:pPr lvl="0"/>
            <a:r>
              <a:rPr lang="en-US"/>
              <a:t>configuration/language for full-stack web apps</a:t>
            </a:r>
          </a:p>
          <a:p>
            <a:pPr lvl="0"/>
            <a:r>
              <a:rPr lang="en-US"/>
              <a:t>builds on top of React, Node, and Prisma</a:t>
            </a:r>
          </a:p>
          <a:p>
            <a:pPr lvl="1"/>
            <a:r>
              <a:rPr lang="en-US"/>
              <a:t>ReactJS: SPA framework for browser-based UIs</a:t>
            </a:r>
          </a:p>
          <a:p>
            <a:pPr lvl="1"/>
            <a:r>
              <a:rPr lang="en-US"/>
              <a:t>Node: server-side JS execution engine</a:t>
            </a:r>
          </a:p>
          <a:p>
            <a:pPr lvl="1"/>
            <a:r>
              <a:rPr lang="en-US"/>
              <a:t>Prisma: object-relational mapper</a:t>
            </a:r>
          </a:p>
          <a:p>
            <a:pPr lvl="0"/>
            <a:r>
              <a:rPr lang="en-US"/>
              <a:t>compiler (transpiler) unifies the three</a:t>
            </a:r>
          </a:p>
        </p:txBody>
      </p:sp>
    </p:spTree>
  </p:cSld>
  <p:clrMapOvr>
    <a:masterClrMapping/>
  </p:clrMapOvr>
</p:sld>
</file>

<file path=ppt/slides/slide10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Wasp Programming Language</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Hello world</a:t>
            </a:r>
          </a:p>
        </p:txBody>
      </p:sp>
      <p:sp>
        <p:nvSpPr>
          <p:cNvPr name="TextBox 4" id="4"/>
          <p:cNvSpPr txBox="true"/>
          <p:nvPr/>
        </p:nvSpPr>
        <p:spPr>
          <a:xfrm>
            <a:off x="665163" y="1581587"/>
            <a:ext cx="7813675" cy="3192807"/>
          </a:xfrm>
          <a:prstGeom prst="rect">
            <a:avLst/>
          </a:prstGeom>
          <a:solidFill>
            <a:srgbClr val="000000"/>
          </a:solidFill>
        </p:spPr>
        <p:txBody>
          <a:bodyPr anchor="t" rtlCol="false"/>
          <a:lstStyle/>
          <a:p>
            <a:pPr fontAlgn="t"/>
            <a:r>
              <a:rPr lang="en-US" sz="1400" b="false">
                <a:solidFill>
                  <a:srgbClr val="FFFFFF"/>
                </a:solidFill>
                <a:latin typeface="Consolas"/>
              </a:rPr>
              <a:t>app todoApp {
  title: "ToDo App",  // visible in the browser tab
  auth: { // full-stack auth out-of-the-box
    userEntity: User, 
    methods: { google: {}, gitHub: {}, email: {...} }
  }
}
route RootRoute { path: "/", to: MainPage }
page MainPage {
  authRequired: true, // Limit access to logged in users.
  component: import Main from "@client/Main.tsx" // Your React code.
}
query getTasks {
  fn: import { getTasks } from "@server/tasks.js", // Your Node.js code.
  entities: [Task] // Automatic cache invalidation.
}
entity Task {=psl ... psl=} // Your Prisma data model.</a:t>
            </a:r>
          </a:p>
        </p:txBody>
      </p:sp>
    </p:spTree>
  </p:cSld>
  <p:clrMapOvr>
    <a:masterClrMapping/>
  </p:clrMapOvr>
</p:sld>
</file>

<file path=ppt/slides/slide10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Getting Started with Wasp</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
            </a:r>
          </a:p>
          <a:p>
            <a:pPr lvl="0"/>
            <a:r>
              <a:rPr lang="en-US"/>
              <a:t> --</a:t>
            </a:r>
          </a:p>
        </p:txBody>
      </p:sp>
    </p:spTree>
  </p:cSld>
  <p:clrMapOvr>
    <a:masterClrMapping/>
  </p:clrMapOvr>
</p:sld>
</file>

<file path=ppt/slides/slide10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Wasp</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Installation</a:t>
            </a:r>
          </a:p>
          <a:p>
            <a:pPr lvl="0"/>
            <a:r>
              <a:rPr lang="en-US"/>
              <a:t>https://wasp-lang.dev/docs/quick-start</a:t>
            </a:r>
          </a:p>
          <a:p>
            <a:pPr lvl="0"/>
            <a:r>
              <a:rPr lang="en-US"/>
              <a:t>Curl/shell: </a:t>
            </a:r>
            <a:r>
              <a:rPr lang="en-US">
                <a:latin typeface="Courier New"/>
              </a:rPr>
              <a:t>curl -sSL https://get.wasp-lang.dev/installer.sh | sh</a:t>
            </a:r>
          </a:p>
          <a:p>
            <a:pPr lvl="0"/>
            <a:r>
              <a:rPr lang="en-US"/>
              <a:t>(No package manager support yet)</a:t>
            </a:r>
          </a:p>
        </p:txBody>
      </p:sp>
    </p:spTree>
  </p:cSld>
  <p:clrMapOvr>
    <a:masterClrMapping/>
  </p:clrMapOvr>
</p:sld>
</file>

<file path=ppt/slides/slide10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Wasp</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Create the project</a:t>
            </a:r>
          </a:p>
        </p:txBody>
      </p:sp>
      <p:sp>
        <p:nvSpPr>
          <p:cNvPr name="TextBox 4" id="4"/>
          <p:cNvSpPr txBox="true"/>
          <p:nvPr/>
        </p:nvSpPr>
        <p:spPr>
          <a:xfrm>
            <a:off x="665163" y="1581587"/>
            <a:ext cx="7813675" cy="344951"/>
          </a:xfrm>
          <a:prstGeom prst="rect">
            <a:avLst/>
          </a:prstGeom>
          <a:solidFill>
            <a:srgbClr val="000000"/>
          </a:solidFill>
        </p:spPr>
        <p:txBody>
          <a:bodyPr anchor="t" rtlCol="false"/>
          <a:lstStyle/>
          <a:p>
            <a:pPr fontAlgn="t"/>
            <a:r>
              <a:rPr lang="en-US" sz="1400" b="false">
                <a:solidFill>
                  <a:srgbClr val="FFFFFF"/>
                </a:solidFill>
                <a:latin typeface="Consolas"/>
              </a:rPr>
              <a:t>wasp new TodoApp</a:t>
            </a:r>
          </a:p>
        </p:txBody>
      </p:sp>
      <p:sp>
        <p:nvSpPr>
          <p:cNvPr name="TextBox 5" id="5"/>
          <p:cNvSpPr txBox="true"/>
          <p:nvPr/>
        </p:nvSpPr>
        <p:spPr>
          <a:xfrm>
            <a:off x="665163" y="1990038"/>
            <a:ext cx="7813675" cy="386199"/>
          </a:xfrm>
          <a:prstGeom prst="rect">
            <a:avLst/>
          </a:prstGeom>
        </p:spPr>
        <p:txBody>
          <a:bodyPr anchor="t" rtlCol="false"/>
          <a:lstStyle/>
          <a:p>
            <a:pPr fontAlgn="t"/>
            <a:r>
              <a:rPr lang="en-US"/>
              <a:t>Start the server</a:t>
            </a:r>
          </a:p>
        </p:txBody>
      </p:sp>
      <p:sp>
        <p:nvSpPr>
          <p:cNvPr name="TextBox 6" id="6"/>
          <p:cNvSpPr txBox="true"/>
          <p:nvPr/>
        </p:nvSpPr>
        <p:spPr>
          <a:xfrm>
            <a:off x="665163" y="2376237"/>
            <a:ext cx="7813675" cy="344951"/>
          </a:xfrm>
          <a:prstGeom prst="rect">
            <a:avLst/>
          </a:prstGeom>
          <a:solidFill>
            <a:srgbClr val="000000"/>
          </a:solidFill>
        </p:spPr>
        <p:txBody>
          <a:bodyPr anchor="t" rtlCol="false"/>
          <a:lstStyle/>
          <a:p>
            <a:pPr fontAlgn="t"/>
            <a:r>
              <a:rPr lang="en-US" sz="1400" b="false">
                <a:solidFill>
                  <a:srgbClr val="FFFFFF"/>
                </a:solidFill>
                <a:latin typeface="Consolas"/>
              </a:rPr>
              <a:t>cd TodoApp; wasp start</a:t>
            </a:r>
          </a:p>
        </p:txBody>
      </p:sp>
      <p:sp>
        <p:nvSpPr>
          <p:cNvPr name="TextBox 7" id="7"/>
          <p:cNvSpPr txBox="true"/>
          <p:nvPr/>
        </p:nvSpPr>
        <p:spPr>
          <a:xfrm>
            <a:off x="665163" y="2784688"/>
            <a:ext cx="7813675" cy="386199"/>
          </a:xfrm>
          <a:prstGeom prst="rect">
            <a:avLst/>
          </a:prstGeom>
        </p:spPr>
        <p:txBody>
          <a:bodyPr anchor="t" rtlCol="false"/>
          <a:lstStyle/>
          <a:p>
            <a:pPr fontAlgn="t"/>
            <a:r>
              <a:rPr lang="en-US"/>
              <a:t>Browse to http://localhost:3000</a:t>
            </a:r>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Crystal</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Create a project</a:t>
            </a:r>
          </a:p>
        </p:txBody>
      </p:sp>
      <p:sp>
        <p:nvSpPr>
          <p:cNvPr name="TextBox 4" id="4"/>
          <p:cNvSpPr txBox="true"/>
          <p:nvPr/>
        </p:nvSpPr>
        <p:spPr>
          <a:xfrm>
            <a:off x="665163" y="1581587"/>
            <a:ext cx="7813675" cy="344951"/>
          </a:xfrm>
          <a:prstGeom prst="rect">
            <a:avLst/>
          </a:prstGeom>
          <a:solidFill>
            <a:srgbClr val="000000"/>
          </a:solidFill>
        </p:spPr>
        <p:txBody>
          <a:bodyPr anchor="t" rtlCol="false"/>
          <a:lstStyle/>
          <a:p>
            <a:pPr fontAlgn="t"/>
            <a:r>
              <a:rPr lang="en-US" sz="1400" b="false">
                <a:solidFill>
                  <a:srgbClr val="FFFFFF"/>
                </a:solidFill>
                <a:latin typeface="Consolas"/>
              </a:rPr>
              <a:t>crystal init app hello</a:t>
            </a:r>
          </a:p>
        </p:txBody>
      </p:sp>
      <p:sp>
        <p:nvSpPr>
          <p:cNvPr name="TextBox 5" id="5"/>
          <p:cNvSpPr txBox="true"/>
          <p:nvPr/>
        </p:nvSpPr>
        <p:spPr>
          <a:xfrm>
            <a:off x="665163" y="1990038"/>
            <a:ext cx="7813675" cy="386199"/>
          </a:xfrm>
          <a:prstGeom prst="rect">
            <a:avLst/>
          </a:prstGeom>
        </p:spPr>
        <p:txBody>
          <a:bodyPr anchor="t" rtlCol="false"/>
          <a:lstStyle/>
          <a:p>
            <a:pPr fontAlgn="t"/>
            <a:r>
              <a:rPr lang="en-US"/>
              <a:t>Hello, world: src/hello.cr</a:t>
            </a:r>
          </a:p>
        </p:txBody>
      </p:sp>
      <p:sp>
        <p:nvSpPr>
          <p:cNvPr name="TextBox 6" id="6"/>
          <p:cNvSpPr txBox="true"/>
          <p:nvPr/>
        </p:nvSpPr>
        <p:spPr>
          <a:xfrm>
            <a:off x="665163" y="2376237"/>
            <a:ext cx="7813675" cy="1234906"/>
          </a:xfrm>
          <a:prstGeom prst="rect">
            <a:avLst/>
          </a:prstGeom>
          <a:solidFill>
            <a:srgbClr val="000000"/>
          </a:solidFill>
        </p:spPr>
        <p:txBody>
          <a:bodyPr anchor="t" rtlCol="false"/>
          <a:lstStyle/>
          <a:p>
            <a:pPr fontAlgn="t"/>
            <a:r>
              <a:rPr lang="en-US" sz="1400" b="false">
                <a:solidFill>
                  <a:srgbClr val="FFFFFF"/>
                </a:solidFill>
                <a:latin typeface="Consolas"/>
              </a:rPr>
              <a:t># TODO: Write documentation for `Hello`
module Hello
  VERSION = "0.1.0"
  # TODO: Put your code here
  puts "Hello, world!"
end</a:t>
            </a:r>
          </a:p>
        </p:txBody>
      </p:sp>
      <p:sp>
        <p:nvSpPr>
          <p:cNvPr name="TextBox 7" id="7"/>
          <p:cNvSpPr txBox="true"/>
          <p:nvPr/>
        </p:nvSpPr>
        <p:spPr>
          <a:xfrm>
            <a:off x="665163" y="3674643"/>
            <a:ext cx="7813675" cy="386199"/>
          </a:xfrm>
          <a:prstGeom prst="rect">
            <a:avLst/>
          </a:prstGeom>
        </p:spPr>
        <p:txBody>
          <a:bodyPr anchor="t" rtlCol="false"/>
          <a:lstStyle/>
          <a:p>
            <a:pPr fontAlgn="t"/>
            <a:r>
              <a:rPr lang="en-US"/>
              <a:t>Run</a:t>
            </a:r>
          </a:p>
        </p:txBody>
      </p:sp>
      <p:sp>
        <p:nvSpPr>
          <p:cNvPr name="TextBox 8" id="8"/>
          <p:cNvSpPr txBox="true"/>
          <p:nvPr/>
        </p:nvSpPr>
        <p:spPr>
          <a:xfrm>
            <a:off x="665163" y="4060842"/>
            <a:ext cx="7813675" cy="344951"/>
          </a:xfrm>
          <a:prstGeom prst="rect">
            <a:avLst/>
          </a:prstGeom>
          <a:solidFill>
            <a:srgbClr val="000000"/>
          </a:solidFill>
        </p:spPr>
        <p:txBody>
          <a:bodyPr anchor="t" rtlCol="false"/>
          <a:lstStyle/>
          <a:p>
            <a:pPr fontAlgn="t"/>
            <a:r>
              <a:rPr lang="en-US" sz="1400" b="false">
                <a:solidFill>
                  <a:srgbClr val="FFFFFF"/>
                </a:solidFill>
                <a:latin typeface="Consolas"/>
              </a:rPr>
              <a:t>crystal run src/hello.cr</a:t>
            </a:r>
          </a:p>
        </p:txBody>
      </p:sp>
      <p:sp>
        <p:nvSpPr>
          <p:cNvPr name="TextBox 9" id="9"/>
          <p:cNvSpPr txBox="true"/>
          <p:nvPr/>
        </p:nvSpPr>
        <p:spPr>
          <a:xfrm>
            <a:off x="665163" y="4469293"/>
            <a:ext cx="7813675" cy="386199"/>
          </a:xfrm>
          <a:prstGeom prst="rect">
            <a:avLst/>
          </a:prstGeom>
        </p:spPr>
        <p:txBody>
          <a:bodyPr anchor="t" rtlCol="false"/>
          <a:lstStyle/>
          <a:p>
            <a:pPr fontAlgn="t"/>
            <a:r>
              <a:rPr lang="en-US"/>
              <a:t>Compile</a:t>
            </a:r>
          </a:p>
        </p:txBody>
      </p:sp>
      <p:sp>
        <p:nvSpPr>
          <p:cNvPr name="TextBox 10" id="10"/>
          <p:cNvSpPr txBox="true"/>
          <p:nvPr/>
        </p:nvSpPr>
        <p:spPr>
          <a:xfrm>
            <a:off x="665163" y="4855492"/>
            <a:ext cx="7813675" cy="344951"/>
          </a:xfrm>
          <a:prstGeom prst="rect">
            <a:avLst/>
          </a:prstGeom>
          <a:solidFill>
            <a:srgbClr val="000000"/>
          </a:solidFill>
        </p:spPr>
        <p:txBody>
          <a:bodyPr anchor="t" rtlCol="false"/>
          <a:lstStyle/>
          <a:p>
            <a:pPr fontAlgn="t"/>
            <a:r>
              <a:rPr lang="en-US" sz="1400" b="false">
                <a:solidFill>
                  <a:srgbClr val="FFFFFF"/>
                </a:solidFill>
                <a:latin typeface="Consolas"/>
              </a:rPr>
              <a:t>crystal build src/hello.cr; ./hello</a:t>
            </a:r>
          </a:p>
        </p:txBody>
      </p:sp>
    </p:spTree>
  </p:cSld>
  <p:clrMapOvr>
    <a:masterClrMapping/>
  </p:clrMapOvr>
</p:sld>
</file>

<file path=ppt/slides/slide1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Analysis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Why Wasp?</a:t>
            </a:r>
          </a:p>
          <a:p>
            <a:pPr lvl="0"/>
            <a:r>
              <a:rPr lang="en-US"/>
              <a:t>full-stack web application language</a:t>
            </a:r>
          </a:p>
          <a:p>
            <a:pPr lvl="1"/>
            <a:r>
              <a:rPr lang="en-US"/>
              <a:t>capture routes, types, "screens" all in one place</a:t>
            </a:r>
          </a:p>
          <a:p>
            <a:pPr lvl="0"/>
            <a:r>
              <a:rPr lang="en-US"/>
              <a:t>validation of application flow/constructs</a:t>
            </a:r>
          </a:p>
          <a:p>
            <a:pPr lvl="0"/>
            <a:r>
              <a:rPr lang="en-US"/>
              <a:t>easier reuse of constructs/components</a:t>
            </a:r>
          </a:p>
        </p:txBody>
      </p:sp>
    </p:spTree>
  </p:cSld>
  <p:clrMapOvr>
    <a:masterClrMapping/>
  </p:clrMapOvr>
</p:sld>
</file>

<file path=ppt/slides/slide1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Summary</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What have we learned?</a:t>
            </a:r>
          </a:p>
          <a:p>
            <a:pPr lvl="0"/>
            <a:r>
              <a:rPr lang="en-US"/>
              <a:t>There's a whole crop of interesting new languages out there</a:t>
            </a:r>
          </a:p>
          <a:p>
            <a:pPr lvl="0"/>
            <a:r>
              <a:rPr lang="en-US"/>
              <a:t>Many of these aren't ready for production use</a:t>
            </a:r>
          </a:p>
          <a:p>
            <a:pPr lvl="1"/>
            <a:r>
              <a:rPr lang="en-US"/>
              <a:t>but some are oh, so close...</a:t>
            </a:r>
          </a:p>
          <a:p>
            <a:pPr lvl="0"/>
            <a:r>
              <a:rPr lang="en-US"/>
              <a:t>All of them present some fascinating new ideas</a:t>
            </a:r>
          </a:p>
          <a:p>
            <a:pPr lvl="1"/>
            <a:r>
              <a:rPr lang="en-US"/>
              <a:t>... some of which you might want to steal (!)</a:t>
            </a:r>
          </a:p>
          <a:p>
            <a:pPr lvl="0"/>
            <a:r>
              <a:rPr lang="en-US"/>
              <a:t>If one of these doesn't get your motor running...</a:t>
            </a:r>
          </a:p>
        </p:txBody>
      </p:sp>
    </p:spTree>
  </p:cSld>
  <p:clrMapOvr>
    <a:masterClrMapping/>
  </p:clrMapOvr>
</p:sld>
</file>

<file path=ppt/slides/slide1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Summary</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By the way... there's more!</a:t>
            </a:r>
          </a:p>
          <a:p>
            <a:pPr lvl="0"/>
            <a:r>
              <a:rPr lang="en-US" b="true"/>
              <a:t>Odin:</a:t>
            </a:r>
            <a:r>
              <a:rPr lang="en-US"/>
              <a:t> data-oriented systems programming</a:t>
            </a:r>
          </a:p>
          <a:p>
            <a:pPr lvl="1"/>
            <a:r>
              <a:rPr lang="en-US"/>
              <a:t>https://odin-lang.org/</a:t>
            </a:r>
          </a:p>
          <a:p>
            <a:pPr lvl="0"/>
            <a:r>
              <a:rPr lang="en-US" b="true"/>
              <a:t>Zig:</a:t>
            </a:r>
            <a:r>
              <a:rPr lang="en-US"/>
              <a:t> statically-typed compiled metaprogrammaing</a:t>
            </a:r>
          </a:p>
          <a:p>
            <a:pPr lvl="1"/>
            <a:r>
              <a:rPr lang="en-US"/>
              <a:t>https://ziglang.org/</a:t>
            </a:r>
          </a:p>
          <a:p>
            <a:pPr lvl="0"/>
            <a:r>
              <a:rPr lang="en-US" b="true"/>
              <a:t>Fantom:</a:t>
            </a:r>
            <a:r>
              <a:rPr lang="en-US"/>
              <a:t> static and dynamic typing actor concurrency</a:t>
            </a:r>
          </a:p>
          <a:p>
            <a:pPr lvl="1"/>
            <a:r>
              <a:rPr lang="en-US"/>
              <a:t>https://fantom.org/</a:t>
            </a:r>
          </a:p>
          <a:p>
            <a:pPr lvl="0"/>
            <a:r>
              <a:rPr lang="en-US" b="true"/>
              <a:t>Red:</a:t>
            </a:r>
            <a:r>
              <a:rPr lang="en-US"/>
              <a:t> homoiconic high-level (CLI and GUI)</a:t>
            </a:r>
          </a:p>
          <a:p>
            <a:pPr lvl="1"/>
            <a:r>
              <a:rPr lang="en-US"/>
              <a:t>https://www.red-lang.org/</a:t>
            </a:r>
          </a:p>
          <a:p>
            <a:pPr lvl="0"/>
            <a:r>
              <a:rPr lang="en-US" b="true"/>
              <a:t>Wyvern:</a:t>
            </a:r>
            <a:r>
              <a:rPr lang="en-US"/>
              <a:t> type-specific languages</a:t>
            </a:r>
          </a:p>
          <a:p>
            <a:pPr lvl="1"/>
            <a:r>
              <a:rPr lang="en-US"/>
              <a:t>http://wyvernlang.github.io/</a:t>
            </a:r>
          </a:p>
        </p:txBody>
      </p:sp>
    </p:spTree>
  </p:cSld>
  <p:clrMapOvr>
    <a:masterClrMapping/>
  </p:clrMapOvr>
</p:sld>
</file>

<file path=ppt/slides/slide1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Summary</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By the way... there's more!</a:t>
            </a:r>
          </a:p>
          <a:p>
            <a:pPr lvl="0"/>
            <a:r>
              <a:rPr lang="en-US" b="true"/>
              <a:t>Jolie:</a:t>
            </a:r>
            <a:r>
              <a:rPr lang="en-US"/>
              <a:t> service-oriented programming</a:t>
            </a:r>
          </a:p>
          <a:p>
            <a:pPr lvl="1"/>
            <a:r>
              <a:rPr lang="en-US"/>
              <a:t>https://www.jolie-lang.org/</a:t>
            </a:r>
          </a:p>
          <a:p>
            <a:pPr lvl="0"/>
            <a:r>
              <a:rPr lang="en-US" b="true"/>
              <a:t>Idris:</a:t>
            </a:r>
            <a:r>
              <a:rPr lang="en-US"/>
              <a:t> purely-functional type-driven development</a:t>
            </a:r>
          </a:p>
          <a:p>
            <a:pPr lvl="1"/>
            <a:r>
              <a:rPr lang="en-US"/>
              <a:t>https://www.idris-lang.org/</a:t>
            </a:r>
          </a:p>
          <a:p>
            <a:pPr lvl="0"/>
            <a:r>
              <a:rPr lang="en-US" b="true"/>
              <a:t>Nim:</a:t>
            </a:r>
            <a:r>
              <a:rPr lang="en-US"/>
              <a:t> statically-typed compiled dependency-free</a:t>
            </a:r>
          </a:p>
          <a:p>
            <a:pPr lvl="1"/>
            <a:r>
              <a:rPr lang="en-US"/>
              <a:t>https://nim-lang.org/</a:t>
            </a:r>
          </a:p>
          <a:p>
            <a:pPr lvl="0"/>
            <a:r>
              <a:rPr lang="en-US" b="true"/>
              <a:t>Unison:</a:t>
            </a:r>
            <a:r>
              <a:rPr lang="en-US"/>
              <a:t> statically-typed, content-addressed</a:t>
            </a:r>
          </a:p>
          <a:p>
            <a:pPr lvl="1"/>
            <a:r>
              <a:rPr lang="en-US"/>
              <a:t>https://www.unison-lang.org/</a:t>
            </a:r>
          </a:p>
        </p:txBody>
      </p:sp>
    </p:spTree>
  </p:cSld>
  <p:clrMapOvr>
    <a:masterClrMapping/>
  </p:clrMapOvr>
</p:sld>
</file>

<file path=ppt/slides/slide1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Credentials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a:buNone/>
            </a:pPr>
            <a:r>
              <a:rPr lang="en-US"/>
              <a:t>Who is this guy?</a:t>
            </a:r>
          </a:p>
          <a:p>
            <a:pPr lvl="0"/>
            <a:r>
              <a:rPr lang="en-US"/>
              <a:t>Architect, Engineering Manager/Leader, "force multiplier"</a:t>
            </a:r>
          </a:p>
          <a:p>
            <a:pPr lvl="0"/>
            <a:r>
              <a:rPr lang="en-US"/>
              <a:t>Principal -- Neward &amp; Associates</a:t>
            </a:r>
          </a:p>
          <a:p>
            <a:pPr lvl="1"/>
            <a:r>
              <a:rPr lang="en-US"/>
              <a:t>http://www.newardassociates.com</a:t>
            </a:r>
          </a:p>
          <a:p>
            <a:pPr lvl="0"/>
            <a:r>
              <a:rPr lang="en-US"/>
              <a:t>Educative (http://educative.io) Author</a:t>
            </a:r>
          </a:p>
          <a:p>
            <a:pPr lvl="1"/>
            <a:r>
              <a:rPr lang="en-US" i="true"/>
              <a:t>Performance Management for Engineering Managers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Analysis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Why Crystal?</a:t>
            </a:r>
          </a:p>
          <a:p>
            <a:pPr lvl="0"/>
            <a:r>
              <a:rPr lang="en-US"/>
              <a:t>flexibility of Ruby syntax</a:t>
            </a:r>
          </a:p>
          <a:p>
            <a:pPr lvl="0"/>
            <a:r>
              <a:rPr lang="en-US"/>
              <a:t>performance of native (LLVM)</a:t>
            </a:r>
          </a:p>
          <a:p>
            <a:pPr lvl="0"/>
            <a:r>
              <a:rPr lang="en-US"/>
              <a:t>interoperability across other LLVM-based platforms (GraalVM, etc)</a:t>
            </a:r>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The Julia Programming Language</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 in a nutshell</a:t>
            </a:r>
            <a:endParaRPr lang="en-US" dirty="0"/>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Julia Programming Language</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What is it?</a:t>
            </a:r>
          </a:p>
          <a:p>
            <a:pPr lvl="0"/>
            <a:r>
              <a:rPr lang="en-US"/>
              <a:t>https://julialang.org/</a:t>
            </a:r>
          </a:p>
          <a:p>
            <a:pPr lvl="0"/>
            <a:r>
              <a:rPr lang="en-US"/>
              <a:t>compiled (via LLVM)</a:t>
            </a:r>
          </a:p>
          <a:p>
            <a:pPr lvl="0"/>
            <a:r>
              <a:rPr lang="en-US"/>
              <a:t>complex and rational numbers</a:t>
            </a:r>
          </a:p>
          <a:p>
            <a:pPr lvl="0"/>
            <a:r>
              <a:rPr lang="en-US"/>
              <a:t>object-oriented and functional via multiple dispatch</a:t>
            </a:r>
          </a:p>
          <a:p>
            <a:pPr lvl="0"/>
            <a:r>
              <a:rPr lang="en-US"/>
              <a:t>dynamically-typed</a:t>
            </a:r>
          </a:p>
          <a:p>
            <a:pPr lvl="0"/>
            <a:r>
              <a:rPr lang="en-US"/>
              <a:t>parallel, async, multithreaded processing</a:t>
            </a:r>
          </a:p>
          <a:p>
            <a:pPr lvl="0"/>
            <a:r>
              <a:rPr lang="en-US"/>
              <a:t>implicit distribution capabilities</a:t>
            </a:r>
          </a:p>
          <a:p>
            <a:pPr lvl="0"/>
            <a:r>
              <a:rPr lang="en-US"/>
              <a:t>metaprogramming (code is data is code)</a:t>
            </a:r>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Julia Programming Language</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Julia distributed invocations</a:t>
            </a:r>
          </a:p>
        </p:txBody>
      </p:sp>
      <p:sp>
        <p:nvSpPr>
          <p:cNvPr name="TextBox 4" id="4"/>
          <p:cNvSpPr txBox="true"/>
          <p:nvPr/>
        </p:nvSpPr>
        <p:spPr>
          <a:xfrm>
            <a:off x="665163" y="1581587"/>
            <a:ext cx="7813675" cy="1768879"/>
          </a:xfrm>
          <a:prstGeom prst="rect">
            <a:avLst/>
          </a:prstGeom>
          <a:solidFill>
            <a:srgbClr val="000000"/>
          </a:solidFill>
        </p:spPr>
        <p:txBody>
          <a:bodyPr anchor="t" rtlCol="false"/>
          <a:lstStyle/>
          <a:p>
            <a:pPr fontAlgn="t"/>
            <a:r>
              <a:rPr lang="en-US" sz="1400" b="false">
                <a:solidFill>
                  <a:srgbClr val="FFFFFF"/>
                </a:solidFill>
                <a:latin typeface="Consolas"/>
              </a:rPr>
              <a:t>$ julia -p 2
julia&gt; r = remotecall(rand, 2, 2, 2)
Future(2, 1, 4, nothing)
julia&gt; s = @spawnat 2 1 .+ fetch(r)
Future(2, 1, 5, nothing)
julia&gt; fetch(s)
2×2 Array{Float64,2}:
 1.18526  1.50912
 1.16296  1.60607</a:t>
            </a:r>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Julia Programming Language</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With some interesting metaprogramming support</a:t>
            </a:r>
          </a:p>
        </p:txBody>
      </p:sp>
      <p:sp>
        <p:nvSpPr>
          <p:cNvPr name="TextBox 4" id="4"/>
          <p:cNvSpPr txBox="true"/>
          <p:nvPr/>
        </p:nvSpPr>
        <p:spPr>
          <a:xfrm>
            <a:off x="665163" y="1581587"/>
            <a:ext cx="7813675" cy="2658834"/>
          </a:xfrm>
          <a:prstGeom prst="rect">
            <a:avLst/>
          </a:prstGeom>
          <a:solidFill>
            <a:srgbClr val="000000"/>
          </a:solidFill>
        </p:spPr>
        <p:txBody>
          <a:bodyPr anchor="t" rtlCol="false"/>
          <a:lstStyle/>
          <a:p>
            <a:pPr fontAlgn="t"/>
            <a:r>
              <a:rPr lang="en-US" sz="1400" b="false">
                <a:solidFill>
                  <a:srgbClr val="FFFFFF"/>
                </a:solidFill>
                <a:latin typeface="Consolas"/>
              </a:rPr>
              <a:t>julia&gt; ex1 = Meta.parse("1 + 1")
:(1 + 1)
julia&gt; dump(ex1)
Expr
  head: Symbol call
  args: Array{Any}((3,))
    1: Symbol +
    2: Int64 1
    3: Int64 1
julia&gt; ex2 = Expr(:call, :+, 1, 1)
:(1 + 1)
julia&gt; ex1 == ex2
true
julia&gt; </a:t>
            </a:r>
          </a:p>
        </p:txBody>
      </p:sp>
    </p:spTree>
  </p:cSld>
  <p:clrMapOvr>
    <a:masterClrMapping/>
  </p:clrMapOvr>
</p:sld>
</file>

<file path=ppt/slides/slide1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Julia Programming Language</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Hosting Julia in native code</a:t>
            </a:r>
          </a:p>
        </p:txBody>
      </p:sp>
      <p:sp>
        <p:nvSpPr>
          <p:cNvPr name="TextBox 4" id="4"/>
          <p:cNvSpPr txBox="true"/>
          <p:nvPr/>
        </p:nvSpPr>
        <p:spPr>
          <a:xfrm>
            <a:off x="665163" y="1581587"/>
            <a:ext cx="7813675" cy="1946870"/>
          </a:xfrm>
          <a:prstGeom prst="rect">
            <a:avLst/>
          </a:prstGeom>
          <a:solidFill>
            <a:srgbClr val="000000"/>
          </a:solidFill>
        </p:spPr>
        <p:txBody>
          <a:bodyPr anchor="t" rtlCol="false"/>
          <a:lstStyle/>
          <a:p>
            <a:pPr fontAlgn="t"/>
            <a:r>
              <a:rPr lang="en-US" sz="1400" b="false">
                <a:solidFill>
                  <a:srgbClr val="FFFFFF"/>
                </a:solidFill>
                <a:latin typeface="Consolas"/>
              </a:rPr>
              <a:t>#include &lt;julia.h&gt;
JULIA_DEFINE_FAST_TLS
int main(int argc, char *argv[])
{
    jl_init();
    /* run Julia commands */
    jl_eval_string("print(sqrt(2.0))");
    jl_atexit_hook(0);
    return 0;
}</a:t>
            </a:r>
          </a:p>
        </p:txBody>
      </p:sp>
      <p:sp>
        <p:nvSpPr>
          <p:cNvPr name="TextBox 5" id="5"/>
          <p:cNvSpPr txBox="true"/>
          <p:nvPr/>
        </p:nvSpPr>
        <p:spPr>
          <a:xfrm>
            <a:off x="665163" y="3591957"/>
            <a:ext cx="7813675" cy="522942"/>
          </a:xfrm>
          <a:prstGeom prst="rect">
            <a:avLst/>
          </a:prstGeom>
          <a:solidFill>
            <a:srgbClr val="000000"/>
          </a:solidFill>
        </p:spPr>
        <p:txBody>
          <a:bodyPr anchor="t" rtlCol="false"/>
          <a:lstStyle/>
          <a:p>
            <a:pPr fontAlgn="t"/>
            <a:r>
              <a:rPr lang="en-US" sz="1400" b="false">
                <a:solidFill>
                  <a:srgbClr val="FFFFFF"/>
                </a:solidFill>
                <a:latin typeface="Consolas"/>
              </a:rPr>
              <a:t>$ gcc -o test -fPIC -I$JULIA_DIR/include/julia -L$JULIA_DIR/lib 
    -Wl,-rpath,$JULIA_DIR/lib test.c -ljulia</a:t>
            </a:r>
          </a:p>
        </p:txBody>
      </p:sp>
    </p:spTree>
  </p:cSld>
  <p:clrMapOvr>
    <a:masterClrMapping/>
  </p:clrMapOvr>
</p:sld>
</file>

<file path=ppt/slides/slide1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Getting Started with Julia</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From 0 to Hello World</a:t>
            </a:r>
            <a:endParaRPr lang="en-US" dirty="0"/>
          </a:p>
        </p:txBody>
      </p:sp>
    </p:spTree>
  </p:cSld>
  <p:clrMapOvr>
    <a:masterClrMapping/>
  </p:clrMapOvr>
</p:sld>
</file>

<file path=ppt/slides/slide1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Julia</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Installation</a:t>
            </a:r>
          </a:p>
          <a:p>
            <a:pPr lvl="0"/>
            <a:r>
              <a:rPr lang="en-US"/>
              <a:t>Homebrew (macOS, Linux): </a:t>
            </a:r>
            <a:r>
              <a:rPr lang="en-US">
                <a:latin typeface="Courier New"/>
              </a:rPr>
              <a:t>brew install julia</a:t>
            </a:r>
          </a:p>
          <a:p>
            <a:pPr lvl="0"/>
            <a:r>
              <a:rPr lang="en-US"/>
              <a:t>Chocolatey (Windows): </a:t>
            </a:r>
            <a:r>
              <a:rPr lang="en-US">
                <a:latin typeface="Courier New"/>
              </a:rPr>
              <a:t>choco install julia</a:t>
            </a:r>
          </a:p>
          <a:p>
            <a:pPr lvl="0"/>
            <a:r>
              <a:rPr lang="en-US"/>
              <a:t>Downloads: https://julialang.org/downloads/</a:t>
            </a:r>
          </a:p>
          <a:p>
            <a:pPr lvl="0"/>
            <a:r>
              <a:rPr lang="en-US"/>
              <a:t>Build from source: https://github.com/JuliaLang/julia</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Objectives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In this presentation, we're going to</a:t>
            </a:r>
          </a:p>
          <a:p>
            <a:pPr lvl="0"/>
            <a:r>
              <a:rPr lang="en-US"/>
              <a:t>explore a few languages</a:t>
            </a:r>
          </a:p>
          <a:p>
            <a:pPr lvl="0"/>
            <a:r>
              <a:rPr lang="en-US"/>
              <a:t>discuss why they're "next-generation"</a:t>
            </a:r>
          </a:p>
          <a:p>
            <a:pPr lvl="0"/>
            <a:r>
              <a:rPr lang="en-US"/>
              <a:t>do some speculation and futurism</a:t>
            </a:r>
          </a:p>
        </p:txBody>
      </p:sp>
    </p:spTree>
  </p:cSld>
  <p:clrMapOvr>
    <a:masterClrMapping/>
  </p:clrMapOvr>
</p:sld>
</file>

<file path=ppt/slides/slide2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Julia</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Hello, world</a:t>
            </a:r>
          </a:p>
        </p:txBody>
      </p:sp>
      <p:sp>
        <p:nvSpPr>
          <p:cNvPr name="TextBox 4" id="4"/>
          <p:cNvSpPr txBox="true"/>
          <p:nvPr/>
        </p:nvSpPr>
        <p:spPr>
          <a:xfrm>
            <a:off x="665163" y="1581587"/>
            <a:ext cx="7813675" cy="344951"/>
          </a:xfrm>
          <a:prstGeom prst="rect">
            <a:avLst/>
          </a:prstGeom>
          <a:solidFill>
            <a:srgbClr val="000000"/>
          </a:solidFill>
        </p:spPr>
        <p:txBody>
          <a:bodyPr anchor="t" rtlCol="false"/>
          <a:lstStyle/>
          <a:p>
            <a:pPr fontAlgn="t"/>
            <a:r>
              <a:rPr lang="en-US" sz="1400" b="false">
                <a:solidFill>
                  <a:srgbClr val="FFFFFF"/>
                </a:solidFill>
                <a:latin typeface="Consolas"/>
              </a:rPr>
              <a:t>println("Hello, world!")</a:t>
            </a:r>
          </a:p>
        </p:txBody>
      </p:sp>
      <p:sp>
        <p:nvSpPr>
          <p:cNvPr name="TextBox 5" id="5"/>
          <p:cNvSpPr txBox="true"/>
          <p:nvPr/>
        </p:nvSpPr>
        <p:spPr>
          <a:xfrm>
            <a:off x="665163" y="1990038"/>
            <a:ext cx="7813675" cy="386199"/>
          </a:xfrm>
          <a:prstGeom prst="rect">
            <a:avLst/>
          </a:prstGeom>
        </p:spPr>
        <p:txBody>
          <a:bodyPr anchor="t" rtlCol="false"/>
          <a:lstStyle/>
          <a:p>
            <a:pPr fontAlgn="t"/>
            <a:r>
              <a:rPr lang="en-US"/>
              <a:t>Run</a:t>
            </a:r>
          </a:p>
        </p:txBody>
      </p:sp>
      <p:sp>
        <p:nvSpPr>
          <p:cNvPr name="TextBox 6" id="6"/>
          <p:cNvSpPr txBox="true"/>
          <p:nvPr/>
        </p:nvSpPr>
        <p:spPr>
          <a:xfrm>
            <a:off x="665163" y="2376237"/>
            <a:ext cx="7813675" cy="344951"/>
          </a:xfrm>
          <a:prstGeom prst="rect">
            <a:avLst/>
          </a:prstGeom>
          <a:solidFill>
            <a:srgbClr val="000000"/>
          </a:solidFill>
        </p:spPr>
        <p:txBody>
          <a:bodyPr anchor="t" rtlCol="false"/>
          <a:lstStyle/>
          <a:p>
            <a:pPr fontAlgn="t"/>
            <a:r>
              <a:rPr lang="en-US" sz="1400" b="false">
                <a:solidFill>
                  <a:srgbClr val="FFFFFF"/>
                </a:solidFill>
                <a:latin typeface="Consolas"/>
              </a:rPr>
              <a:t>julia hello.jl</a:t>
            </a:r>
          </a:p>
        </p:txBody>
      </p:sp>
      <p:sp>
        <p:nvSpPr>
          <p:cNvPr name="TextBox 7" id="7"/>
          <p:cNvSpPr txBox="true"/>
          <p:nvPr/>
        </p:nvSpPr>
        <p:spPr>
          <a:xfrm>
            <a:off x="665163" y="2784688"/>
            <a:ext cx="7813675" cy="386199"/>
          </a:xfrm>
          <a:prstGeom prst="rect">
            <a:avLst/>
          </a:prstGeom>
        </p:spPr>
        <p:txBody>
          <a:bodyPr anchor="t" rtlCol="false"/>
          <a:lstStyle/>
          <a:p>
            <a:pPr fontAlgn="t"/>
            <a:r>
              <a:rPr lang="en-US"/>
              <a:t>Or run interactively</a:t>
            </a:r>
          </a:p>
        </p:txBody>
      </p:sp>
      <p:sp>
        <p:nvSpPr>
          <p:cNvPr name="TextBox 8" id="8"/>
          <p:cNvSpPr txBox="true"/>
          <p:nvPr/>
        </p:nvSpPr>
        <p:spPr>
          <a:xfrm>
            <a:off x="665163" y="3170887"/>
            <a:ext cx="7813675" cy="2302852"/>
          </a:xfrm>
          <a:prstGeom prst="rect">
            <a:avLst/>
          </a:prstGeom>
          <a:solidFill>
            <a:srgbClr val="000000"/>
          </a:solidFill>
        </p:spPr>
        <p:txBody>
          <a:bodyPr anchor="t" rtlCol="false"/>
          <a:lstStyle/>
          <a:p>
            <a:pPr fontAlgn="t"/>
            <a:r>
              <a:rPr lang="en-US" sz="1400" b="false">
                <a:solidFill>
                  <a:srgbClr val="FFFFFF"/>
                </a:solidFill>
                <a:latin typeface="Consolas"/>
              </a:rPr>
              <a:t>$ julia
               _
   _       _ _(_)_     |  Documentation: https://docs.julialang.org
  (_)     | (_) (_)    |
   _ _   _| |_  __ _   |  Type "?" for help, "]?" for Pkg help.
  | | | | | | |/ _` |  |
  | | |_| | | | (_| |  |  Version 1.9.1 (2023-06-07)
 _/ |\__'_|_|_|\__'_|  |  Official https://julialang.org/ release
|__/                   |
julia&gt; print("Hello world")
Hello world
julia&gt; </a:t>
            </a:r>
          </a:p>
        </p:txBody>
      </p:sp>
    </p:spTree>
  </p:cSld>
  <p:clrMapOvr>
    <a:masterClrMapping/>
  </p:clrMapOvr>
</p:sld>
</file>

<file path=ppt/slides/slide2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Julia</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Some interesting CLI switches</a:t>
            </a:r>
          </a:p>
          <a:p>
            <a:pPr lvl="0"/>
            <a:r>
              <a:rPr lang="en-US">
                <a:latin typeface="Courier New"/>
              </a:rPr>
              <a:t>--project=</a:t>
            </a:r>
            <a:r>
              <a:rPr lang="en-US" i="true"/>
              <a:t>dir</a:t>
            </a:r>
            <a:r>
              <a:rPr lang="en-US"/>
              <a:t>: Set </a:t>
            </a:r>
            <a:r>
              <a:rPr lang="en-US" i="true"/>
              <a:t>dir</a:t>
            </a:r>
            <a:r>
              <a:rPr lang="en-US"/>
              <a:t> as the home project/environment</a:t>
            </a:r>
          </a:p>
          <a:p>
            <a:pPr lvl="0"/>
            <a:r>
              <a:rPr lang="en-US">
                <a:latin typeface="Courier New"/>
              </a:rPr>
              <a:t>-p</a:t>
            </a:r>
            <a:r>
              <a:rPr lang="en-US"/>
              <a:t>/</a:t>
            </a:r>
            <a:r>
              <a:rPr lang="en-US">
                <a:latin typeface="Courier New"/>
              </a:rPr>
              <a:t>--procs</a:t>
            </a:r>
            <a:r>
              <a:rPr lang="en-US"/>
              <a:t>: Launches </a:t>
            </a:r>
            <a:r>
              <a:rPr lang="en-US" i="true"/>
              <a:t>N</a:t>
            </a:r>
            <a:r>
              <a:rPr lang="en-US"/>
              <a:t> additional local worker processes</a:t>
            </a:r>
          </a:p>
          <a:p>
            <a:pPr lvl="0"/>
            <a:r>
              <a:rPr lang="en-US">
                <a:latin typeface="Courier New"/>
              </a:rPr>
              <a:t>--machine-file</a:t>
            </a:r>
            <a:r>
              <a:rPr lang="en-US"/>
              <a:t> </a:t>
            </a:r>
            <a:r>
              <a:rPr lang="en-US" i="true"/>
              <a:t>file</a:t>
            </a:r>
            <a:r>
              <a:rPr lang="en-US"/>
              <a:t>: Run processes on hosts listed in </a:t>
            </a:r>
            <a:r>
              <a:rPr lang="en-US" i="true"/>
              <a:t>file</a:t>
            </a:r>
          </a:p>
        </p:txBody>
      </p:sp>
    </p:spTree>
  </p:cSld>
  <p:clrMapOvr>
    <a:masterClrMapping/>
  </p:clrMapOvr>
</p:sld>
</file>

<file path=ppt/slides/slide2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Analysis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Why Julia?</a:t>
            </a:r>
          </a:p>
          <a:p>
            <a:pPr lvl="0"/>
            <a:r>
              <a:rPr lang="en-US"/>
              <a:t>type-inferencing helps keep syntax clean</a:t>
            </a:r>
          </a:p>
          <a:p>
            <a:pPr lvl="0"/>
            <a:r>
              <a:rPr lang="en-US"/>
              <a:t>metaprogramming (code as data)</a:t>
            </a:r>
          </a:p>
          <a:p>
            <a:pPr lvl="0"/>
            <a:r>
              <a:rPr lang="en-US"/>
              <a:t>strong math/science features/ecosystem</a:t>
            </a:r>
          </a:p>
          <a:p>
            <a:pPr lvl="0"/>
            <a:r>
              <a:rPr lang="en-US"/>
              <a:t>performance of native (LLVM)</a:t>
            </a:r>
          </a:p>
          <a:p>
            <a:pPr lvl="0"/>
            <a:r>
              <a:rPr lang="en-US"/>
              <a:t>interoperability across other LLVM-based platforms (GraalVM, etc)</a:t>
            </a:r>
          </a:p>
          <a:p>
            <a:pPr lvl="0"/>
            <a:r>
              <a:rPr lang="en-US"/>
              <a:t>clear embedding API--viable scripting engine</a:t>
            </a:r>
          </a:p>
        </p:txBody>
      </p:sp>
    </p:spTree>
  </p:cSld>
  <p:clrMapOvr>
    <a:masterClrMapping/>
  </p:clrMapOvr>
</p:sld>
</file>

<file path=ppt/slides/slide2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The Io Programming Language</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 in a nutshell</a:t>
            </a:r>
            <a:endParaRPr lang="en-US" dirty="0"/>
          </a:p>
        </p:txBody>
      </p:sp>
    </p:spTree>
  </p:cSld>
  <p:clrMapOvr>
    <a:masterClrMapping/>
  </p:clrMapOvr>
</p:sld>
</file>

<file path=ppt/slides/slide2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Io Programming Language</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What is this?</a:t>
            </a:r>
          </a:p>
          <a:p>
            <a:pPr lvl="0"/>
            <a:r>
              <a:rPr lang="en-US"/>
              <a:t>https://iolanguage.org/</a:t>
            </a:r>
          </a:p>
          <a:p>
            <a:pPr lvl="0"/>
            <a:r>
              <a:rPr lang="en-US"/>
              <a:t>a </a:t>
            </a:r>
            <a:r>
              <a:rPr lang="en-US" i="true"/>
              <a:t>homoiconic</a:t>
            </a:r>
            <a:r>
              <a:rPr lang="en-US"/>
              <a:t> language</a:t>
            </a:r>
          </a:p>
          <a:p>
            <a:pPr lvl="1"/>
            <a:r>
              <a:rPr lang="en-US"/>
              <a:t>all values are objects</a:t>
            </a:r>
          </a:p>
          <a:p>
            <a:pPr lvl="1"/>
            <a:r>
              <a:rPr lang="en-US"/>
              <a:t>prototype-based object model</a:t>
            </a:r>
          </a:p>
          <a:p>
            <a:pPr lvl="1"/>
            <a:r>
              <a:rPr lang="en-US"/>
              <a:t>everything is a message, even assignment</a:t>
            </a:r>
          </a:p>
          <a:p>
            <a:pPr lvl="1"/>
            <a:r>
              <a:rPr lang="en-US"/>
              <a:t>no keywords, no globals</a:t>
            </a:r>
          </a:p>
          <a:p>
            <a:pPr lvl="0"/>
            <a:r>
              <a:rPr lang="en-US"/>
              <a:t>dynamic</a:t>
            </a:r>
          </a:p>
          <a:p>
            <a:pPr lvl="0"/>
            <a:r>
              <a:rPr lang="en-US"/>
              <a:t>concurrent</a:t>
            </a:r>
          </a:p>
          <a:p>
            <a:pPr lvl="0"/>
            <a:r>
              <a:rPr lang="en-US"/>
              <a:t>embeddable</a:t>
            </a:r>
          </a:p>
          <a:p>
            <a:pPr lvl="0"/>
            <a:r>
              <a:rPr lang="en-US"/>
              <a:t>inspired by Self, Lua, Smalltalk, NewtonScript, Act1, LISP</a:t>
            </a:r>
          </a:p>
        </p:txBody>
      </p:sp>
    </p:spTree>
  </p:cSld>
  <p:clrMapOvr>
    <a:masterClrMapping/>
  </p:clrMapOvr>
</p:sld>
</file>

<file path=ppt/slides/slide2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Io Programming Language</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A Card system (pt 1 of 2)</a:t>
            </a:r>
          </a:p>
        </p:txBody>
      </p:sp>
      <p:sp>
        <p:nvSpPr>
          <p:cNvPr name="TextBox 4" id="4"/>
          <p:cNvSpPr txBox="true"/>
          <p:nvPr/>
        </p:nvSpPr>
        <p:spPr>
          <a:xfrm>
            <a:off x="665163" y="1581587"/>
            <a:ext cx="7813675" cy="3726780"/>
          </a:xfrm>
          <a:prstGeom prst="rect">
            <a:avLst/>
          </a:prstGeom>
          <a:solidFill>
            <a:srgbClr val="000000"/>
          </a:solidFill>
        </p:spPr>
        <p:txBody>
          <a:bodyPr anchor="t" rtlCol="false"/>
          <a:lstStyle/>
          <a:p>
            <a:pPr fontAlgn="t"/>
            <a:r>
              <a:rPr lang="en-US" sz="1400" b="false">
                <a:solidFill>
                  <a:srgbClr val="FFFFFF"/>
                </a:solidFill>
                <a:latin typeface="Consolas"/>
              </a:rPr>
              <a:t>Random setSeed(Date clone now asNumber)
List shuffle := method(
  for(i, 1, size - 1, 
    swapIndices(i, Random value(0, size) floor)
  )
)
Deck := Object clone do(
  init := method(
    self cards := List clone
    list("h", "d", "c", "s") foreach(suit, 
      for(value, 2, 14, cards append(value asString .. suit))
    )
  )
  init
  shuffle  := method(cards shuffle)
  dealCard := method(cards pop)
  show := method(cards foreach(i, card, write(card, " ")); "\n" print)
)</a:t>
            </a:r>
          </a:p>
        </p:txBody>
      </p:sp>
    </p:spTree>
  </p:cSld>
  <p:clrMapOvr>
    <a:masterClrMapping/>
  </p:clrMapOvr>
</p:sld>
</file>

<file path=ppt/slides/slide2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Io Programming Language</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A Card system (pt 2 of 2)</a:t>
            </a:r>
          </a:p>
        </p:txBody>
      </p:sp>
      <p:sp>
        <p:nvSpPr>
          <p:cNvPr name="TextBox 4" id="4"/>
          <p:cNvSpPr txBox="true"/>
          <p:nvPr/>
        </p:nvSpPr>
        <p:spPr>
          <a:xfrm>
            <a:off x="665163" y="1581587"/>
            <a:ext cx="7813675" cy="1412897"/>
          </a:xfrm>
          <a:prstGeom prst="rect">
            <a:avLst/>
          </a:prstGeom>
          <a:solidFill>
            <a:srgbClr val="000000"/>
          </a:solidFill>
        </p:spPr>
        <p:txBody>
          <a:bodyPr anchor="t" rtlCol="false"/>
          <a:lstStyle/>
          <a:p>
            <a:pPr fontAlgn="t"/>
            <a:r>
              <a:rPr lang="en-US" sz="1400" b="false">
                <a:solidFill>
                  <a:srgbClr val="FFFFFF"/>
                </a:solidFill>
                <a:latin typeface="Consolas"/>
              </a:rPr>
              <a:t>Deck show
Deck shuffle
Deck show
Deck dealCard println
Deck dealCard println
Deck dealCard println</a:t>
            </a:r>
          </a:p>
        </p:txBody>
      </p:sp>
    </p:spTree>
  </p:cSld>
  <p:clrMapOvr>
    <a:masterClrMapping/>
  </p:clrMapOvr>
</p:sld>
</file>

<file path=ppt/slides/slide2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Io Programming Language</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Embedding Io</a:t>
            </a:r>
          </a:p>
        </p:txBody>
      </p:sp>
      <p:sp>
        <p:nvSpPr>
          <p:cNvPr name="TextBox 4" id="4"/>
          <p:cNvSpPr txBox="true"/>
          <p:nvPr/>
        </p:nvSpPr>
        <p:spPr>
          <a:xfrm>
            <a:off x="665163" y="1581587"/>
            <a:ext cx="7813675" cy="2658834"/>
          </a:xfrm>
          <a:prstGeom prst="rect">
            <a:avLst/>
          </a:prstGeom>
          <a:solidFill>
            <a:srgbClr val="000000"/>
          </a:solidFill>
        </p:spPr>
        <p:txBody>
          <a:bodyPr anchor="t" rtlCol="false"/>
          <a:lstStyle/>
          <a:p>
            <a:pPr fontAlgn="t"/>
            <a:r>
              <a:rPr lang="en-US" sz="1400" b="false">
                <a:solidFill>
                  <a:srgbClr val="FFFFFF"/>
                </a:solidFill>
                <a:latin typeface="Consolas"/>
              </a:rPr>
              <a:t>#include "IoState.h"
int main(int argc, const char *argv[])
{
    int exitResult;
    IoState *self;
    self = IoState_new();
    IoState_init(self);
    IoState_argc_argv_(self, argc, argv);
    IoState_doCString_(self, "\"hello world\" println");
    //IoState_runCLI(self);
    exitResult = IoState_exitResult(self);
    IoState_free(self);
    return exitResult;
}</a:t>
            </a:r>
          </a:p>
        </p:txBody>
      </p:sp>
    </p:spTree>
  </p:cSld>
  <p:clrMapOvr>
    <a:masterClrMapping/>
  </p:clrMapOvr>
</p:sld>
</file>

<file path=ppt/slides/slide2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Getting Started with Io</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From zero to Hello World</a:t>
            </a:r>
            <a:endParaRPr lang="en-US" dirty="0"/>
          </a:p>
        </p:txBody>
      </p:sp>
    </p:spTree>
  </p:cSld>
  <p:clrMapOvr>
    <a:masterClrMapping/>
  </p:clrMapOvr>
</p:sld>
</file>

<file path=ppt/slides/slide2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Io</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Installation</a:t>
            </a:r>
          </a:p>
          <a:p>
            <a:pPr lvl="0"/>
            <a:r>
              <a:rPr lang="en-US"/>
              <a:t>Homebrew: </a:t>
            </a:r>
            <a:r>
              <a:rPr lang="en-US">
                <a:latin typeface="Courier New"/>
              </a:rPr>
              <a:t>brew install io</a:t>
            </a:r>
          </a:p>
          <a:p>
            <a:pPr lvl="0"/>
            <a:r>
              <a:rPr lang="en-US"/>
              <a:t>Download distro from website (https://iolanguage.org/binaries.html)</a:t>
            </a:r>
          </a:p>
          <a:p>
            <a:pPr lvl="0"/>
            <a:r>
              <a:rPr lang="en-US"/>
              <a:t>Build from source (https://github.com/stevedekorte/io):</a:t>
            </a:r>
          </a:p>
          <a:p>
            <a:pPr lvl="1"/>
            <a:r>
              <a:rPr lang="en-US">
                <a:latin typeface="Courier New"/>
              </a:rPr>
              <a:t>make vm; sudo make install</a:t>
            </a:r>
          </a:p>
          <a:p>
            <a:pPr lvl="0"/>
            <a:r>
              <a:rPr lang="en-US"/>
              <a:t>Other builds:</a:t>
            </a:r>
          </a:p>
          <a:p>
            <a:pPr lvl="1"/>
            <a:r>
              <a:rPr lang="en-US"/>
              <a:t>CLR: https://github.com/stangelandcl/io-clr</a:t>
            </a:r>
          </a:p>
          <a:p>
            <a:pPr lvl="1"/>
            <a:r>
              <a:rPr lang="en-US"/>
              <a:t>GraalVM: https://github.com/guillermomolina/graal-io</a:t>
            </a:r>
          </a:p>
          <a:p>
            <a:pPr lvl="1"/>
            <a:r>
              <a:rPr lang="en-US"/>
              <a:t>Iota (JS): https://github.com/dariusf/iota</a:t>
            </a:r>
          </a:p>
          <a:p>
            <a:pPr lvl="1"/>
            <a:r>
              <a:rPr lang="en-US"/>
              <a:t>PyPy: https://pypi.org/project/mio-lang/</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Objectives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Our list</a:t>
            </a:r>
          </a:p>
          <a:p>
            <a:pPr lvl="0"/>
            <a:r>
              <a:rPr lang="en-US" b="true"/>
              <a:t>Crystal:</a:t>
            </a:r>
            <a:r>
              <a:rPr lang="en-US"/>
              <a:t> statically-typed Ruby-esque general-purpose</a:t>
            </a:r>
          </a:p>
          <a:p>
            <a:pPr lvl="0"/>
            <a:r>
              <a:rPr lang="en-US" b="true"/>
              <a:t>Julia:</a:t>
            </a:r>
            <a:r>
              <a:rPr lang="en-US"/>
              <a:t> dynamically-typed high-performance general-purpose</a:t>
            </a:r>
          </a:p>
          <a:p>
            <a:pPr lvl="0"/>
            <a:r>
              <a:rPr lang="en-US" b="true"/>
              <a:t>Io:</a:t>
            </a:r>
            <a:r>
              <a:rPr lang="en-US"/>
              <a:t> message-passing homoiconic</a:t>
            </a:r>
          </a:p>
          <a:p>
            <a:pPr lvl="0"/>
            <a:r>
              <a:rPr lang="en-US" b="true"/>
              <a:t>Flix:</a:t>
            </a:r>
            <a:r>
              <a:rPr lang="en-US"/>
              <a:t> functional imperative logic</a:t>
            </a:r>
          </a:p>
          <a:p>
            <a:pPr lvl="0"/>
            <a:r>
              <a:rPr lang="en-US" b="true"/>
              <a:t>Pony:</a:t>
            </a:r>
            <a:r>
              <a:rPr lang="en-US"/>
              <a:t> type-safe, memory-safe, exception-safe, concurrent</a:t>
            </a:r>
          </a:p>
        </p:txBody>
      </p:sp>
    </p:spTree>
  </p:cSld>
  <p:clrMapOvr>
    <a:masterClrMapping/>
  </p:clrMapOvr>
</p:sld>
</file>

<file path=ppt/slides/slide3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Io</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Hello world</a:t>
            </a:r>
          </a:p>
        </p:txBody>
      </p:sp>
      <p:sp>
        <p:nvSpPr>
          <p:cNvPr name="TextBox 4" id="4"/>
          <p:cNvSpPr txBox="true"/>
          <p:nvPr/>
        </p:nvSpPr>
        <p:spPr>
          <a:xfrm>
            <a:off x="665163" y="1581587"/>
            <a:ext cx="7813675" cy="344951"/>
          </a:xfrm>
          <a:prstGeom prst="rect">
            <a:avLst/>
          </a:prstGeom>
          <a:solidFill>
            <a:srgbClr val="000000"/>
          </a:solidFill>
        </p:spPr>
        <p:txBody>
          <a:bodyPr anchor="t" rtlCol="false"/>
          <a:lstStyle/>
          <a:p>
            <a:pPr fontAlgn="t"/>
            <a:r>
              <a:rPr lang="en-US" sz="1400" b="false">
                <a:solidFill>
                  <a:srgbClr val="FFFFFF"/>
                </a:solidFill>
                <a:latin typeface="Consolas"/>
              </a:rPr>
              <a:t>"Hello world" println</a:t>
            </a:r>
          </a:p>
        </p:txBody>
      </p:sp>
      <p:sp>
        <p:nvSpPr>
          <p:cNvPr name="TextBox 5" id="5"/>
          <p:cNvSpPr txBox="true"/>
          <p:nvPr/>
        </p:nvSpPr>
        <p:spPr>
          <a:xfrm>
            <a:off x="665163" y="1990038"/>
            <a:ext cx="7813675" cy="386199"/>
          </a:xfrm>
          <a:prstGeom prst="rect">
            <a:avLst/>
          </a:prstGeom>
        </p:spPr>
        <p:txBody>
          <a:bodyPr anchor="t" rtlCol="false"/>
          <a:lstStyle/>
          <a:p>
            <a:pPr fontAlgn="t"/>
            <a:r>
              <a:rPr lang="en-US"/>
              <a:t>Running Io</a:t>
            </a:r>
          </a:p>
        </p:txBody>
      </p:sp>
      <p:sp>
        <p:nvSpPr>
          <p:cNvPr name="TextBox 6" id="6"/>
          <p:cNvSpPr txBox="true"/>
          <p:nvPr/>
        </p:nvSpPr>
        <p:spPr>
          <a:xfrm>
            <a:off x="665163" y="2376237"/>
            <a:ext cx="7813675" cy="344951"/>
          </a:xfrm>
          <a:prstGeom prst="rect">
            <a:avLst/>
          </a:prstGeom>
          <a:solidFill>
            <a:srgbClr val="000000"/>
          </a:solidFill>
        </p:spPr>
        <p:txBody>
          <a:bodyPr anchor="t" rtlCol="false"/>
          <a:lstStyle/>
          <a:p>
            <a:pPr fontAlgn="t"/>
            <a:r>
              <a:rPr lang="en-US" sz="1400" b="false">
                <a:solidFill>
                  <a:srgbClr val="FFFFFF"/>
                </a:solidFill>
                <a:latin typeface="Consolas"/>
              </a:rPr>
              <a:t>io hello.io</a:t>
            </a:r>
          </a:p>
        </p:txBody>
      </p:sp>
      <p:sp>
        <p:nvSpPr>
          <p:cNvPr name="TextBox 7" id="7"/>
          <p:cNvSpPr txBox="true"/>
          <p:nvPr/>
        </p:nvSpPr>
        <p:spPr>
          <a:xfrm>
            <a:off x="665163" y="2784688"/>
            <a:ext cx="7813675" cy="386199"/>
          </a:xfrm>
          <a:prstGeom prst="rect">
            <a:avLst/>
          </a:prstGeom>
        </p:spPr>
        <p:txBody>
          <a:bodyPr anchor="t" rtlCol="false"/>
          <a:lstStyle/>
          <a:p>
            <a:pPr fontAlgn="t"/>
            <a:r>
              <a:rPr lang="en-US"/>
              <a:t>Run the REPL</a:t>
            </a:r>
          </a:p>
        </p:txBody>
      </p:sp>
      <p:sp>
        <p:nvSpPr>
          <p:cNvPr name="TextBox 8" id="8"/>
          <p:cNvSpPr txBox="true"/>
          <p:nvPr/>
        </p:nvSpPr>
        <p:spPr>
          <a:xfrm>
            <a:off x="665163" y="3170887"/>
            <a:ext cx="7813675" cy="1234906"/>
          </a:xfrm>
          <a:prstGeom prst="rect">
            <a:avLst/>
          </a:prstGeom>
          <a:solidFill>
            <a:srgbClr val="000000"/>
          </a:solidFill>
        </p:spPr>
        <p:txBody>
          <a:bodyPr anchor="t" rtlCol="false"/>
          <a:lstStyle/>
          <a:p>
            <a:pPr fontAlgn="t"/>
            <a:r>
              <a:rPr lang="en-US" sz="1400" b="false">
                <a:solidFill>
                  <a:srgbClr val="FFFFFF"/>
                </a:solidFill>
                <a:latin typeface="Consolas"/>
              </a:rPr>
              <a:t>$ io
Io 20151111
Io&gt; "Hello World" println
Hello World
==&gt; Hello World
Io&gt; </a:t>
            </a:r>
          </a:p>
        </p:txBody>
      </p:sp>
    </p:spTree>
  </p:cSld>
  <p:clrMapOvr>
    <a:masterClrMapping/>
  </p:clrMapOvr>
</p:sld>
</file>

<file path=ppt/slides/slide3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Analysis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Why Io?</a:t>
            </a:r>
          </a:p>
          <a:p>
            <a:pPr lvl="0"/>
            <a:r>
              <a:rPr lang="en-US"/>
              <a:t>homoiconicity is a powerful thing</a:t>
            </a:r>
          </a:p>
          <a:p>
            <a:pPr lvl="0"/>
            <a:r>
              <a:rPr lang="en-US"/>
              <a:t>everything-is-an-expression</a:t>
            </a:r>
          </a:p>
          <a:p>
            <a:pPr lvl="0"/>
            <a:r>
              <a:rPr lang="en-US"/>
              <a:t>everything-is-a-message</a:t>
            </a:r>
          </a:p>
          <a:p>
            <a:pPr lvl="0"/>
            <a:r>
              <a:rPr lang="en-US"/>
              <a:t>whole language "hangs together" interestingly</a:t>
            </a:r>
          </a:p>
          <a:p>
            <a:pPr lvl="0"/>
            <a:r>
              <a:rPr lang="en-US"/>
              <a:t>easy hosting makes for scripting capabilities</a:t>
            </a:r>
          </a:p>
        </p:txBody>
      </p:sp>
    </p:spTree>
  </p:cSld>
  <p:clrMapOvr>
    <a:masterClrMapping/>
  </p:clrMapOvr>
</p:sld>
</file>

<file path=ppt/slides/slide3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The Flix Programming Language</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 in a nutshell</a:t>
            </a:r>
            <a:endParaRPr lang="en-US" dirty="0"/>
          </a:p>
        </p:txBody>
      </p:sp>
    </p:spTree>
  </p:cSld>
  <p:clrMapOvr>
    <a:masterClrMapping/>
  </p:clrMapOvr>
</p:sld>
</file>

<file path=ppt/slides/slide3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Flix Programming Language</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What is this?</a:t>
            </a:r>
          </a:p>
          <a:p>
            <a:pPr lvl="0"/>
            <a:r>
              <a:rPr lang="en-US"/>
              <a:t>https://flix.dev/</a:t>
            </a:r>
          </a:p>
          <a:p>
            <a:pPr lvl="0"/>
            <a:r>
              <a:rPr lang="en-US"/>
              <a:t>functional-first imperative logic language</a:t>
            </a:r>
          </a:p>
          <a:p>
            <a:pPr lvl="0"/>
            <a:r>
              <a:rPr lang="en-US"/>
              <a:t>JVM-based</a:t>
            </a:r>
          </a:p>
        </p:txBody>
      </p:sp>
    </p:spTree>
  </p:cSld>
  <p:clrMapOvr>
    <a:masterClrMapping/>
  </p:clrMapOvr>
</p:sld>
</file>

<file path=ppt/slides/slide3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Flix Programming Language</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Algebraic Data Types and Pattern Matching</a:t>
            </a:r>
          </a:p>
        </p:txBody>
      </p:sp>
      <p:sp>
        <p:nvSpPr>
          <p:cNvPr name="TextBox 4" id="4"/>
          <p:cNvSpPr txBox="true"/>
          <p:nvPr/>
        </p:nvSpPr>
        <p:spPr>
          <a:xfrm>
            <a:off x="665163" y="1581587"/>
            <a:ext cx="7813675" cy="1946870"/>
          </a:xfrm>
          <a:prstGeom prst="rect">
            <a:avLst/>
          </a:prstGeom>
          <a:solidFill>
            <a:srgbClr val="000000"/>
          </a:solidFill>
        </p:spPr>
        <p:txBody>
          <a:bodyPr anchor="t" rtlCol="false"/>
          <a:lstStyle/>
          <a:p>
            <a:pPr fontAlgn="t"/>
            <a:r>
              <a:rPr lang="en-US" sz="1400" b="false">
                <a:solidFill>
                  <a:srgbClr val="FFFFFF"/>
                </a:solidFill>
                <a:latin typeface="Consolas"/>
              </a:rPr>
              <a:t>enum Shape {
    case Circle(Int32),
    case Square(Int32),
    case Rectangle(Int32, Int32)
}
def area(s: Shape): Int32 = match s {
    case Circle(r)       =&gt; 3 * (r * r)
    case Square(w)       =&gt; w * w
    case Rectangle(h, w) =&gt; h * w
}</a:t>
            </a:r>
          </a:p>
        </p:txBody>
      </p:sp>
    </p:spTree>
  </p:cSld>
  <p:clrMapOvr>
    <a:masterClrMapping/>
  </p:clrMapOvr>
</p:sld>
</file>

<file path=ppt/slides/slide3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Flix Programming Language</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Pure and Impure</a:t>
            </a:r>
          </a:p>
        </p:txBody>
      </p:sp>
      <p:sp>
        <p:nvSpPr>
          <p:cNvPr name="TextBox 4" id="4"/>
          <p:cNvSpPr txBox="true"/>
          <p:nvPr/>
        </p:nvSpPr>
        <p:spPr>
          <a:xfrm>
            <a:off x="665163" y="1581587"/>
            <a:ext cx="7813675" cy="1946870"/>
          </a:xfrm>
          <a:prstGeom prst="rect">
            <a:avLst/>
          </a:prstGeom>
          <a:solidFill>
            <a:srgbClr val="000000"/>
          </a:solidFill>
        </p:spPr>
        <p:txBody>
          <a:bodyPr anchor="t" rtlCol="false"/>
          <a:lstStyle/>
          <a:p>
            <a:pPr fontAlgn="t"/>
            <a:r>
              <a:rPr lang="en-US" sz="1400" b="false">
                <a:solidFill>
                  <a:srgbClr val="FFFFFF"/>
                </a:solidFill>
                <a:latin typeface="Consolas"/>
              </a:rPr>
              <a:t>/// A pure function is annotated with `\ {}`.
def inc1(x: Int32): Int32 \ {} = x + 1
/// An impure function is annotated with `\ IO`.
def inc2(x: Int32): Int32 \ IO =
    println("x = ${x}");
    x + 1
def f(): Int32 \ IO =    // f is impure
    let r1 = inc1(123);   // pure
    let r2 = inc2(456);   // impure
    r1 + r2               // pure</a:t>
            </a:r>
          </a:p>
        </p:txBody>
      </p:sp>
    </p:spTree>
  </p:cSld>
  <p:clrMapOvr>
    <a:masterClrMapping/>
  </p:clrMapOvr>
</p:sld>
</file>

<file path=ppt/slides/slide3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Flix Programming Language</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Region-based local mutation</a:t>
            </a:r>
          </a:p>
        </p:txBody>
      </p:sp>
      <p:sp>
        <p:nvSpPr>
          <p:cNvPr name="TextBox 4" id="4"/>
          <p:cNvSpPr txBox="true"/>
          <p:nvPr/>
        </p:nvSpPr>
        <p:spPr>
          <a:xfrm>
            <a:off x="665163" y="1581587"/>
            <a:ext cx="7813675" cy="3548789"/>
          </a:xfrm>
          <a:prstGeom prst="rect">
            <a:avLst/>
          </a:prstGeom>
          <a:solidFill>
            <a:srgbClr val="000000"/>
          </a:solidFill>
        </p:spPr>
        <p:txBody>
          <a:bodyPr anchor="t" rtlCol="false"/>
          <a:lstStyle/>
          <a:p>
            <a:pPr fontAlgn="t"/>
            <a:r>
              <a:rPr lang="en-US" sz="1400" b="false">
                <a:solidFill>
                  <a:srgbClr val="FFFFFF"/>
                </a:solidFill>
                <a:latin typeface="Consolas"/>
              </a:rPr>
              <a:t>/// We can implement a *pure* `sort` function which 
/// internally converts an immutable list to an array,
/// sorts the array in-place, and then converts it 
/// back to an immutable list.
def sort(l: List[a]): List[a] with Order[a] = 
    region r {
        toArray(l, r) !&gt; Array.sort! |&gt; Array.toList
    }
/// We can also write a *pure* `toString` function which 
/// internally uses a mutable StringBuilder. 
def toString(l: List[a]): String with ToString[a] = 
    region r {
        let sb = new StringBuilder(r);
        for (x &lt;- List.iterator(r, l)) {
            StringBuilder.appendString!("${x} :: ", sb), l)
        };
        StringBuilder.appendString!("Nil", sb);
        StringBuilder.toString(sb)
    }</a:t>
            </a:r>
          </a:p>
        </p:txBody>
      </p:sp>
    </p:spTree>
  </p:cSld>
  <p:clrMapOvr>
    <a:masterClrMapping/>
  </p:clrMapOvr>
</p:sld>
</file>

<file path=ppt/slides/slide3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Flix Programming Language</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First-class Datalog constraints</a:t>
            </a:r>
          </a:p>
        </p:txBody>
      </p:sp>
      <p:sp>
        <p:nvSpPr>
          <p:cNvPr name="TextBox 4" id="4"/>
          <p:cNvSpPr txBox="true"/>
          <p:nvPr/>
        </p:nvSpPr>
        <p:spPr>
          <a:xfrm>
            <a:off x="665163" y="1581587"/>
            <a:ext cx="7813675" cy="1412897"/>
          </a:xfrm>
          <a:prstGeom prst="rect">
            <a:avLst/>
          </a:prstGeom>
          <a:solidFill>
            <a:srgbClr val="000000"/>
          </a:solidFill>
        </p:spPr>
        <p:txBody>
          <a:bodyPr anchor="t" rtlCol="false"/>
          <a:lstStyle/>
          <a:p>
            <a:pPr fontAlgn="t"/>
            <a:r>
              <a:rPr lang="en-US" sz="1400" b="false">
                <a:solidFill>
                  <a:srgbClr val="FFFFFF"/>
                </a:solidFill>
                <a:latin typeface="Consolas"/>
              </a:rPr>
              <a:t>def reachable(g: List[(String, Int32, String)], minSpeed: Int32): List[(String, String)] =
    let facts = inject g into Road;
    let rules = #{
        Path(x, y) :- Road(x, maxSpeed, y), if maxSpeed &gt;= minSpeed.
        Path(x, z) :- Path(x, y), Road(y, maxSpeed, z), if maxSpeed &gt;= minSpeed.
    };
    query facts, rules select (src, dst) from Path(src, dst) |&gt; Foldable.toList</a:t>
            </a:r>
          </a:p>
        </p:txBody>
      </p:sp>
    </p:spTree>
  </p:cSld>
  <p:clrMapOvr>
    <a:masterClrMapping/>
  </p:clrMapOvr>
</p:sld>
</file>

<file path=ppt/slides/slide3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Getting Started with Flix</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From 0 to HelloWorld</a:t>
            </a:r>
            <a:endParaRPr lang="en-US" dirty="0"/>
          </a:p>
        </p:txBody>
      </p:sp>
    </p:spTree>
  </p:cSld>
  <p:clrMapOvr>
    <a:masterClrMapping/>
  </p:clrMapOvr>
</p:sld>
</file>

<file path=ppt/slides/slide3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Flix</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Installation</a:t>
            </a:r>
          </a:p>
          <a:p>
            <a:pPr lvl="0"/>
            <a:r>
              <a:rPr lang="en-US"/>
              <a:t>Online playground: https://play.flix.dev/</a:t>
            </a:r>
          </a:p>
          <a:p>
            <a:pPr lvl="0"/>
            <a:r>
              <a:rPr lang="en-US"/>
              <a:t>Requires Java 11+</a:t>
            </a:r>
          </a:p>
          <a:p>
            <a:pPr lvl="0"/>
            <a:r>
              <a:rPr lang="en-US"/>
              <a:t>Download: https://github.com/flix/flix/releases/latest</a:t>
            </a:r>
          </a:p>
          <a:p>
            <a:pPr lvl="1"/>
            <a:r>
              <a:rPr lang="en-US">
                <a:latin typeface="Courier New"/>
              </a:rPr>
              <a:t>flix.jar</a:t>
            </a:r>
            <a:r>
              <a:rPr lang="en-US"/>
              <a:t> contains the compiler and project tool</a:t>
            </a:r>
          </a:p>
          <a:p>
            <a:pPr lvl="0"/>
            <a:r>
              <a:rPr lang="en-US"/>
              <a:t>Visual Studio extension:</a:t>
            </a:r>
          </a:p>
          <a:p>
            <a:pPr lvl="1"/>
            <a:r>
              <a:rPr lang="en-US"/>
              <a:t>Create a </a:t>
            </a:r>
            <a:r>
              <a:rPr lang="en-US">
                <a:latin typeface="Courier New"/>
              </a:rPr>
              <a:t>.flix</a:t>
            </a:r>
            <a:r>
              <a:rPr lang="en-US"/>
              <a:t> file</a:t>
            </a:r>
          </a:p>
          <a:p>
            <a:pPr lvl="1"/>
            <a:r>
              <a:rPr lang="en-US"/>
              <a:t>Search Marketplace for the extension (in response to the popup)</a:t>
            </a:r>
          </a:p>
          <a:p>
            <a:pPr lvl="0"/>
            <a:r>
              <a:rPr lang="en-US"/>
              <a:t>Homebrew/Linuxbrew: </a:t>
            </a:r>
            <a:r>
              <a:rPr lang="en-US">
                <a:latin typeface="Courier New"/>
              </a:rPr>
              <a:t>brew install flix</a:t>
            </a:r>
          </a:p>
          <a:p>
            <a:pPr lvl="1"/>
            <a:r>
              <a:rPr lang="en-US">
                <a:latin typeface="Courier New"/>
              </a:rPr>
              <a:t>flix</a:t>
            </a:r>
            <a:r>
              <a:rPr lang="en-US"/>
              <a:t> is alias for </a:t>
            </a:r>
            <a:r>
              <a:rPr lang="en-US">
                <a:latin typeface="Courier New"/>
              </a:rPr>
              <a:t>java -jar flix.jar</a:t>
            </a: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Objectives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Our list</a:t>
            </a:r>
          </a:p>
          <a:p>
            <a:pPr lvl="0"/>
            <a:r>
              <a:rPr lang="en-US" b="true"/>
              <a:t>Haxe:</a:t>
            </a:r>
            <a:r>
              <a:rPr lang="en-US"/>
              <a:t> object(ish) strictly-typed cross-platform</a:t>
            </a:r>
          </a:p>
          <a:p>
            <a:pPr lvl="0"/>
            <a:r>
              <a:rPr lang="en-US" b="true"/>
              <a:t>Ballerina:</a:t>
            </a:r>
            <a:r>
              <a:rPr lang="en-US"/>
              <a:t> service-oriented</a:t>
            </a:r>
          </a:p>
          <a:p>
            <a:pPr lvl="0"/>
            <a:r>
              <a:rPr lang="en-US" b="true"/>
              <a:t>Wing:</a:t>
            </a:r>
            <a:r>
              <a:rPr lang="en-US"/>
              <a:t> cloud-oriented</a:t>
            </a:r>
          </a:p>
          <a:p>
            <a:pPr lvl="0"/>
            <a:r>
              <a:rPr lang="en-US" b="true"/>
              <a:t>Mint:</a:t>
            </a:r>
            <a:r>
              <a:rPr lang="en-US"/>
              <a:t> web-oriented</a:t>
            </a:r>
          </a:p>
          <a:p>
            <a:pPr lvl="0"/>
            <a:r>
              <a:rPr lang="en-US" b="true"/>
              <a:t>Wasp:</a:t>
            </a:r>
            <a:r>
              <a:rPr lang="en-US"/>
              <a:t> full-stack web app</a:t>
            </a:r>
          </a:p>
        </p:txBody>
      </p:sp>
    </p:spTree>
  </p:cSld>
  <p:clrMapOvr>
    <a:masterClrMapping/>
  </p:clrMapOvr>
</p:sld>
</file>

<file path=ppt/slides/slide4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Flix</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Initialize the project</a:t>
            </a:r>
          </a:p>
        </p:txBody>
      </p:sp>
      <p:sp>
        <p:nvSpPr>
          <p:cNvPr name="TextBox 4" id="4"/>
          <p:cNvSpPr txBox="true"/>
          <p:nvPr/>
        </p:nvSpPr>
        <p:spPr>
          <a:xfrm>
            <a:off x="665163" y="1581587"/>
            <a:ext cx="7813675" cy="344951"/>
          </a:xfrm>
          <a:prstGeom prst="rect">
            <a:avLst/>
          </a:prstGeom>
          <a:solidFill>
            <a:srgbClr val="000000"/>
          </a:solidFill>
        </p:spPr>
        <p:txBody>
          <a:bodyPr anchor="t" rtlCol="false"/>
          <a:lstStyle/>
          <a:p>
            <a:pPr fontAlgn="t"/>
            <a:r>
              <a:rPr lang="en-US" sz="1400" b="false">
                <a:solidFill>
                  <a:srgbClr val="FFFFFF"/>
                </a:solidFill>
                <a:latin typeface="Consolas"/>
              </a:rPr>
              <a:t>java -jar flix.jar init</a:t>
            </a:r>
          </a:p>
        </p:txBody>
      </p:sp>
      <p:sp>
        <p:nvSpPr>
          <p:cNvPr name="TextBox 5" id="5"/>
          <p:cNvSpPr txBox="true"/>
          <p:nvPr/>
        </p:nvSpPr>
        <p:spPr>
          <a:xfrm>
            <a:off x="665163" y="1990038"/>
            <a:ext cx="7813675" cy="386199"/>
          </a:xfrm>
          <a:prstGeom prst="rect">
            <a:avLst/>
          </a:prstGeom>
        </p:spPr>
        <p:txBody>
          <a:bodyPr anchor="t" rtlCol="false"/>
          <a:lstStyle/>
          <a:p>
            <a:pPr fontAlgn="t"/>
            <a:r>
              <a:rPr lang="en-US"/>
              <a:t>Hello world: src/Main.flix</a:t>
            </a:r>
          </a:p>
        </p:txBody>
      </p:sp>
      <p:sp>
        <p:nvSpPr>
          <p:cNvPr name="TextBox 6" id="6"/>
          <p:cNvSpPr txBox="true"/>
          <p:nvPr/>
        </p:nvSpPr>
        <p:spPr>
          <a:xfrm>
            <a:off x="665163" y="2376237"/>
            <a:ext cx="7813675" cy="522942"/>
          </a:xfrm>
          <a:prstGeom prst="rect">
            <a:avLst/>
          </a:prstGeom>
          <a:solidFill>
            <a:srgbClr val="000000"/>
          </a:solidFill>
        </p:spPr>
        <p:txBody>
          <a:bodyPr anchor="t" rtlCol="false"/>
          <a:lstStyle/>
          <a:p>
            <a:pPr fontAlgn="t"/>
            <a:r>
              <a:rPr lang="en-US" sz="1400" b="false">
                <a:solidFill>
                  <a:srgbClr val="FFFFFF"/>
                </a:solidFill>
                <a:latin typeface="Consolas"/>
              </a:rPr>
              <a:t>def main(): Unit \ IO =
    println("Hello world")</a:t>
            </a:r>
          </a:p>
        </p:txBody>
      </p:sp>
      <p:sp>
        <p:nvSpPr>
          <p:cNvPr name="TextBox 7" id="7"/>
          <p:cNvSpPr txBox="true"/>
          <p:nvPr/>
        </p:nvSpPr>
        <p:spPr>
          <a:xfrm>
            <a:off x="665163" y="2962679"/>
            <a:ext cx="7813675" cy="386199"/>
          </a:xfrm>
          <a:prstGeom prst="rect">
            <a:avLst/>
          </a:prstGeom>
        </p:spPr>
        <p:txBody>
          <a:bodyPr anchor="t" rtlCol="false"/>
          <a:lstStyle/>
          <a:p>
            <a:pPr fontAlgn="t"/>
            <a:r>
              <a:rPr lang="en-US"/>
              <a:t>Run the project</a:t>
            </a:r>
          </a:p>
        </p:txBody>
      </p:sp>
      <p:sp>
        <p:nvSpPr>
          <p:cNvPr name="TextBox 8" id="8"/>
          <p:cNvSpPr txBox="true"/>
          <p:nvPr/>
        </p:nvSpPr>
        <p:spPr>
          <a:xfrm>
            <a:off x="665163" y="3348878"/>
            <a:ext cx="7813675" cy="344951"/>
          </a:xfrm>
          <a:prstGeom prst="rect">
            <a:avLst/>
          </a:prstGeom>
          <a:solidFill>
            <a:srgbClr val="000000"/>
          </a:solidFill>
        </p:spPr>
        <p:txBody>
          <a:bodyPr anchor="t" rtlCol="false"/>
          <a:lstStyle/>
          <a:p>
            <a:pPr fontAlgn="t"/>
            <a:r>
              <a:rPr lang="en-US" sz="1400" b="false">
                <a:solidFill>
                  <a:srgbClr val="FFFFFF"/>
                </a:solidFill>
                <a:latin typeface="Consolas"/>
              </a:rPr>
              <a:t>java -jar flix.jar run</a:t>
            </a:r>
          </a:p>
        </p:txBody>
      </p:sp>
    </p:spTree>
  </p:cSld>
  <p:clrMapOvr>
    <a:masterClrMapping/>
  </p:clrMapOvr>
</p:sld>
</file>

<file path=ppt/slides/slide4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Flix</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Docs</a:t>
            </a:r>
          </a:p>
          <a:p>
            <a:pPr lvl="0"/>
            <a:r>
              <a:rPr lang="en-US"/>
              <a:t>https://doc.flix.dev/</a:t>
            </a:r>
          </a:p>
          <a:p>
            <a:pPr lvl="0"/>
            <a:r>
              <a:rPr lang="en-US"/>
              <a:t>Reference: https://api.flix.dev/</a:t>
            </a:r>
          </a:p>
          <a:p>
            <a:pPr lvl="0"/>
            <a:r>
              <a:rPr lang="en-US"/>
              <a:t>Blogs: https://flix.dev/blog/</a:t>
            </a:r>
          </a:p>
          <a:p>
            <a:pPr lvl="0"/>
            <a:r>
              <a:rPr lang="en-US"/>
              <a:t>JVM interoperability: https://doc.flix.dev/interoperability/</a:t>
            </a:r>
          </a:p>
        </p:txBody>
      </p:sp>
    </p:spTree>
  </p:cSld>
  <p:clrMapOvr>
    <a:masterClrMapping/>
  </p:clrMapOvr>
</p:sld>
</file>

<file path=ppt/slides/slide4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Analysis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Why Flix?</a:t>
            </a:r>
          </a:p>
          <a:p>
            <a:pPr lvl="0"/>
            <a:r>
              <a:rPr lang="en-US"/>
              <a:t>another player in the functional-first JVM world</a:t>
            </a:r>
          </a:p>
          <a:p>
            <a:pPr lvl="0"/>
            <a:r>
              <a:rPr lang="en-US"/>
              <a:t>JVM underpining makes for easy integration</a:t>
            </a:r>
          </a:p>
          <a:p>
            <a:pPr lvl="0"/>
            <a:r>
              <a:rPr lang="en-US"/>
              <a:t>dataflow programming is an interesting concept</a:t>
            </a:r>
          </a:p>
        </p:txBody>
      </p:sp>
    </p:spTree>
  </p:cSld>
  <p:clrMapOvr>
    <a:masterClrMapping/>
  </p:clrMapOvr>
</p:sld>
</file>

<file path=ppt/slides/slide4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The Pony Programming Language</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 in a nutshell</a:t>
            </a:r>
            <a:endParaRPr lang="en-US" dirty="0"/>
          </a:p>
        </p:txBody>
      </p:sp>
    </p:spTree>
  </p:cSld>
  <p:clrMapOvr>
    <a:masterClrMapping/>
  </p:clrMapOvr>
</p:sld>
</file>

<file path=ppt/slides/slide4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Pony Programming Language</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What is this thing?</a:t>
            </a:r>
          </a:p>
          <a:p>
            <a:pPr lvl="0"/>
            <a:r>
              <a:rPr lang="en-US"/>
              <a:t>https://www.ponylang.io/</a:t>
            </a:r>
          </a:p>
          <a:p>
            <a:pPr lvl="0"/>
            <a:r>
              <a:rPr lang="en-US"/>
              <a:t>statically-typed, object-oriented</a:t>
            </a:r>
          </a:p>
          <a:p>
            <a:pPr lvl="0"/>
            <a:r>
              <a:rPr lang="en-US"/>
              <a:t>actor-model</a:t>
            </a:r>
          </a:p>
          <a:p>
            <a:pPr lvl="0"/>
            <a:r>
              <a:rPr lang="en-US"/>
              <a:t>capabilities-secure</a:t>
            </a:r>
          </a:p>
          <a:p>
            <a:pPr lvl="1"/>
            <a:r>
              <a:rPr lang="en-US"/>
              <a:t>type-safe</a:t>
            </a:r>
          </a:p>
          <a:p>
            <a:pPr lvl="1"/>
            <a:r>
              <a:rPr lang="en-US"/>
              <a:t>memeory-safe</a:t>
            </a:r>
          </a:p>
          <a:p>
            <a:pPr lvl="1"/>
            <a:r>
              <a:rPr lang="en-US"/>
              <a:t>exception-safe</a:t>
            </a:r>
          </a:p>
          <a:p>
            <a:pPr lvl="1"/>
            <a:r>
              <a:rPr lang="en-US"/>
              <a:t>data-race free</a:t>
            </a:r>
          </a:p>
          <a:p>
            <a:pPr lvl="1"/>
            <a:r>
              <a:rPr lang="en-US"/>
              <a:t>deadlock-free</a:t>
            </a:r>
          </a:p>
          <a:p>
            <a:pPr lvl="0"/>
            <a:r>
              <a:rPr lang="en-US"/>
              <a:t>high-performance</a:t>
            </a:r>
          </a:p>
        </p:txBody>
      </p:sp>
    </p:spTree>
  </p:cSld>
  <p:clrMapOvr>
    <a:masterClrMapping/>
  </p:clrMapOvr>
</p:sld>
</file>

<file path=ppt/slides/slide4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Pony Programming Language</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Other notes</a:t>
            </a:r>
          </a:p>
          <a:p>
            <a:pPr lvl="0"/>
            <a:r>
              <a:rPr lang="en-US"/>
              <a:t>Pony Philosophy: "Get Stuff Done"</a:t>
            </a:r>
          </a:p>
          <a:p>
            <a:pPr lvl="0"/>
            <a:r>
              <a:rPr lang="en-US"/>
              <a:t>No loadable code; everything is known to the compiler</a:t>
            </a:r>
          </a:p>
          <a:p>
            <a:pPr lvl="0"/>
            <a:r>
              <a:rPr lang="en-US"/>
              <a:t>type system guarantees</a:t>
            </a:r>
          </a:p>
          <a:p>
            <a:pPr lvl="1"/>
            <a:r>
              <a:rPr lang="en-US"/>
              <a:t>If your program compiles, it won’t crash.</a:t>
            </a:r>
          </a:p>
          <a:p>
            <a:pPr lvl="1"/>
            <a:r>
              <a:rPr lang="en-US"/>
              <a:t>There will never be an unhandled exception.</a:t>
            </a:r>
          </a:p>
          <a:p>
            <a:pPr lvl="1"/>
            <a:r>
              <a:rPr lang="en-US"/>
              <a:t>There’s no such thing as null.</a:t>
            </a:r>
          </a:p>
          <a:p>
            <a:pPr lvl="1"/>
            <a:r>
              <a:rPr lang="en-US"/>
              <a:t>There will never be a data race.</a:t>
            </a:r>
          </a:p>
          <a:p>
            <a:pPr lvl="1"/>
            <a:r>
              <a:rPr lang="en-US"/>
              <a:t>Your program will never deadlock.</a:t>
            </a:r>
          </a:p>
          <a:p>
            <a:pPr lvl="1"/>
            <a:r>
              <a:rPr lang="en-US"/>
              <a:t>Your code will always be capabilities-secure.</a:t>
            </a:r>
          </a:p>
          <a:p>
            <a:pPr lvl="1"/>
            <a:r>
              <a:rPr lang="en-US"/>
              <a:t>All message passing is causal. (Not casual!)</a:t>
            </a:r>
          </a:p>
        </p:txBody>
      </p:sp>
    </p:spTree>
  </p:cSld>
  <p:clrMapOvr>
    <a:masterClrMapping/>
  </p:clrMapOvr>
</p:sld>
</file>

<file path=ppt/slides/slide4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Pony Programming Language</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Producer-Consumer</a:t>
            </a:r>
          </a:p>
          <a:p>
            <a:pPr lvl="0"/>
            <a:r>
              <a:rPr lang="en-US"/>
              <a:t>a classic concurrency problem</a:t>
            </a:r>
          </a:p>
          <a:p>
            <a:pPr lvl="0"/>
            <a:r>
              <a:rPr lang="en-US"/>
              <a:t>Producer: generate data (at max speed)</a:t>
            </a:r>
          </a:p>
          <a:p>
            <a:pPr lvl="0"/>
            <a:r>
              <a:rPr lang="en-US"/>
              <a:t>Consumer: consume data (at max speed)</a:t>
            </a:r>
          </a:p>
          <a:p>
            <a:pPr lvl="0"/>
            <a:r>
              <a:rPr lang="en-US"/>
              <a:t>producer cannot outstrip consumer (lost data)</a:t>
            </a:r>
          </a:p>
          <a:p>
            <a:pPr lvl="0"/>
            <a:r>
              <a:rPr lang="en-US"/>
              <a:t>consumer cannot outstrip producer (duped data)</a:t>
            </a:r>
          </a:p>
        </p:txBody>
      </p:sp>
    </p:spTree>
  </p:cSld>
  <p:clrMapOvr>
    <a:masterClrMapping/>
  </p:clrMapOvr>
</p:sld>
</file>

<file path=ppt/slides/slide4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Pony Programming Language</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Main</a:t>
            </a:r>
          </a:p>
        </p:txBody>
      </p:sp>
      <p:sp>
        <p:nvSpPr>
          <p:cNvPr name="TextBox 4" id="4"/>
          <p:cNvSpPr txBox="true"/>
          <p:nvPr/>
        </p:nvSpPr>
        <p:spPr>
          <a:xfrm>
            <a:off x="665163" y="1581587"/>
            <a:ext cx="7813675" cy="2658834"/>
          </a:xfrm>
          <a:prstGeom prst="rect">
            <a:avLst/>
          </a:prstGeom>
          <a:solidFill>
            <a:srgbClr val="000000"/>
          </a:solidFill>
        </p:spPr>
        <p:txBody>
          <a:bodyPr anchor="t" rtlCol="false"/>
          <a:lstStyle/>
          <a:p>
            <a:pPr fontAlgn="t"/>
            <a:r>
              <a:rPr lang="en-US" sz="1400" b="false">
                <a:solidFill>
                  <a:srgbClr val="FFFFFF"/>
                </a:solidFill>
                <a:latin typeface="Consolas"/>
              </a:rPr>
              <a:t>actor Main
  """
  Producer-Consumer concurrency problem.
  Pony has no blocking operations.
  The Pony standard library is structured in this way to use notifier objects,
  callbacks and promises to make programming in this style easier.
  """
  new create(env: Env) =&gt;
    let buffer = Buffer(20, env.out)
    let producer = Producer(2, buffer, env.out)
    let consumer = Consumer(3, buffer, env.out)
    consumer.start_consuming()
    producer.start_producing()
    env.out.print("**Main** Finished.")</a:t>
            </a:r>
          </a:p>
        </p:txBody>
      </p:sp>
    </p:spTree>
  </p:cSld>
  <p:clrMapOvr>
    <a:masterClrMapping/>
  </p:clrMapOvr>
</p:sld>
</file>

<file path=ppt/slides/slide4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Pony Programming Language</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Producer</a:t>
            </a:r>
          </a:p>
        </p:txBody>
      </p:sp>
      <p:sp>
        <p:nvSpPr>
          <p:cNvPr name="TextBox 4" id="4"/>
          <p:cNvSpPr txBox="true"/>
          <p:nvPr/>
        </p:nvSpPr>
        <p:spPr>
          <a:xfrm>
            <a:off x="665163" y="1581587"/>
            <a:ext cx="7813675" cy="3370798"/>
          </a:xfrm>
          <a:prstGeom prst="rect">
            <a:avLst/>
          </a:prstGeom>
          <a:solidFill>
            <a:srgbClr val="000000"/>
          </a:solidFill>
        </p:spPr>
        <p:txBody>
          <a:bodyPr anchor="t" rtlCol="false"/>
          <a:lstStyle/>
          <a:p>
            <a:pPr fontAlgn="t"/>
            <a:r>
              <a:rPr lang="en-US" sz="1400" b="false">
                <a:solidFill>
                  <a:srgbClr val="FFFFFF"/>
                </a:solidFill>
                <a:latin typeface="Consolas"/>
              </a:rPr>
              <a:t>use "collections"
actor Producer
  var _quantity_to_produce: U32
  let _buffer: Buffer
  var _num: U32 = 0
  let _out: OutStream
  new create(quantity_to_produce: U32, buffer: Buffer, out: OutStream) =&gt;
    _quantity_to_produce = quantity_to_produce
    _buffer = buffer
    _out = out
  be start_producing(count: U32 = 0) =&gt;
    _buffer.permission_to_produce(this)
    if count &lt; _quantity_to_produce then start_producing(count + 1) end
  be produce() =&gt;
    _out.print("**Producer** Producing product " + _num.string())
    let prod: Product = Product(_num, "Description of product " + _num.string())
    _buffer.store_product(prod)
    _num = _num + 1</a:t>
            </a:r>
          </a:p>
        </p:txBody>
      </p:sp>
    </p:spTree>
  </p:cSld>
  <p:clrMapOvr>
    <a:masterClrMapping/>
  </p:clrMapOvr>
</p:sld>
</file>

<file path=ppt/slides/slide4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Pony Programming Language</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Consumer</a:t>
            </a:r>
          </a:p>
        </p:txBody>
      </p:sp>
      <p:sp>
        <p:nvSpPr>
          <p:cNvPr name="TextBox 4" id="4"/>
          <p:cNvSpPr txBox="true"/>
          <p:nvPr/>
        </p:nvSpPr>
        <p:spPr>
          <a:xfrm>
            <a:off x="665163" y="1581587"/>
            <a:ext cx="7813675" cy="2836825"/>
          </a:xfrm>
          <a:prstGeom prst="rect">
            <a:avLst/>
          </a:prstGeom>
          <a:solidFill>
            <a:srgbClr val="000000"/>
          </a:solidFill>
        </p:spPr>
        <p:txBody>
          <a:bodyPr anchor="t" rtlCol="false"/>
          <a:lstStyle/>
          <a:p>
            <a:pPr fontAlgn="t"/>
            <a:r>
              <a:rPr lang="en-US" sz="1400" b="false">
                <a:solidFill>
                  <a:srgbClr val="FFFFFF"/>
                </a:solidFill>
                <a:latin typeface="Consolas"/>
              </a:rPr>
              <a:t>use "collections"
actor Consumer
  var _quantity_to_consume: U32
  let _buffer: Buffer
  let _out: OutStream
  new create(quantity_to_consume: U32, buffer: Buffer, out: OutStream) =&gt;
    _quantity_to_consume = quantity_to_consume
    _buffer = buffer
    _out = out
  be start_consuming(count: U32 = 0) =&gt;
    _buffer.permission_to_consume(this)
    if count &lt; _quantity_to_consume then start_consuming(count + 1) end
  be consuming(product: Product) =&gt;
    _out.print("**Consumer** Consuming product " + product.id.string())
    _quantity_to_consume = _quantity_to_consume -1</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Objectives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NOTE</a:t>
            </a:r>
          </a:p>
          <a:p>
            <a:pPr lvl="0"/>
            <a:r>
              <a:rPr lang="en-US"/>
              <a:t>This is a "survey talk"</a:t>
            </a:r>
          </a:p>
          <a:p>
            <a:pPr lvl="1"/>
            <a:r>
              <a:rPr lang="en-US"/>
              <a:t>we want to cover 10 languages</a:t>
            </a:r>
          </a:p>
          <a:p>
            <a:pPr lvl="1"/>
            <a:r>
              <a:rPr lang="en-US"/>
              <a:t>in 45 mins</a:t>
            </a:r>
          </a:p>
          <a:p>
            <a:pPr lvl="1"/>
            <a:r>
              <a:rPr lang="en-US"/>
              <a:t>hello, here it is, goodbye</a:t>
            </a:r>
          </a:p>
          <a:p>
            <a:pPr lvl="1"/>
            <a:r>
              <a:rPr lang="en-US" i="true"/>
              <a:t>very</a:t>
            </a:r>
            <a:r>
              <a:rPr lang="en-US"/>
              <a:t> happy to discuss any of these afterwards</a:t>
            </a:r>
          </a:p>
          <a:p>
            <a:pPr lvl="0"/>
            <a:r>
              <a:rPr lang="en-US"/>
              <a:t>The point here is "to know what you don't know"</a:t>
            </a:r>
          </a:p>
          <a:p>
            <a:pPr lvl="1"/>
            <a:r>
              <a:rPr lang="en-US"/>
              <a:t>... and give you some signposts for exploring</a:t>
            </a:r>
          </a:p>
          <a:p>
            <a:pPr lvl="1"/>
            <a:r>
              <a:rPr lang="en-US"/>
              <a:t>... and maybe give a talk at a future conference!</a:t>
            </a:r>
          </a:p>
        </p:txBody>
      </p:sp>
    </p:spTree>
  </p:cSld>
  <p:clrMapOvr>
    <a:masterClrMapping/>
  </p:clrMapOvr>
</p:sld>
</file>

<file path=ppt/slides/slide5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Pony Programming Language</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Buffer</a:t>
            </a:r>
          </a:p>
        </p:txBody>
      </p:sp>
      <p:sp>
        <p:nvSpPr>
          <p:cNvPr name="TextBox 4" id="4"/>
          <p:cNvSpPr txBox="true"/>
          <p:nvPr/>
        </p:nvSpPr>
        <p:spPr>
          <a:xfrm>
            <a:off x="665163" y="1581587"/>
            <a:ext cx="7813675" cy="2302852"/>
          </a:xfrm>
          <a:prstGeom prst="rect">
            <a:avLst/>
          </a:prstGeom>
          <a:solidFill>
            <a:srgbClr val="000000"/>
          </a:solidFill>
        </p:spPr>
        <p:txBody>
          <a:bodyPr anchor="t" rtlCol="false"/>
          <a:lstStyle/>
          <a:p>
            <a:pPr fontAlgn="t"/>
            <a:r>
              <a:rPr lang="en-US" sz="1400" b="false">
                <a:solidFill>
                  <a:srgbClr val="FFFFFF"/>
                </a:solidFill>
                <a:latin typeface="Consolas"/>
              </a:rPr>
              <a:t>actor Buffer
  let capacity: USize
  var _products: Array[Product]
  var _future_products: USize = 0
  var _producers_waiting: Array[Producer] = Array[Producer]
  var _consumers_waiting: Array[Consumer] = Array[Consumer]
  let _out: OutStream
  new create(capacity': USize, out: OutStream) =&gt;
    capacity = capacity'
    _products = Array[Product](capacity)
    _out = out</a:t>
            </a:r>
          </a:p>
        </p:txBody>
      </p:sp>
    </p:spTree>
  </p:cSld>
  <p:clrMapOvr>
    <a:masterClrMapping/>
  </p:clrMapOvr>
</p:sld>
</file>

<file path=ppt/slides/slide5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Pony Programming Language</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Buffer</a:t>
            </a:r>
          </a:p>
        </p:txBody>
      </p:sp>
      <p:sp>
        <p:nvSpPr>
          <p:cNvPr name="TextBox 4" id="4"/>
          <p:cNvSpPr txBox="true"/>
          <p:nvPr/>
        </p:nvSpPr>
        <p:spPr>
          <a:xfrm>
            <a:off x="665163" y="1581587"/>
            <a:ext cx="7813675" cy="4794726"/>
          </a:xfrm>
          <a:prstGeom prst="rect">
            <a:avLst/>
          </a:prstGeom>
          <a:solidFill>
            <a:srgbClr val="000000"/>
          </a:solidFill>
        </p:spPr>
        <p:txBody>
          <a:bodyPr anchor="t" rtlCol="false"/>
          <a:lstStyle/>
          <a:p>
            <a:pPr fontAlgn="t"/>
            <a:r>
              <a:rPr lang="en-US" sz="1400" b="false">
                <a:solidFill>
                  <a:srgbClr val="FFFFFF"/>
                </a:solidFill>
                <a:latin typeface="Consolas"/>
              </a:rPr>
              <a:t>  be permission_to_consume(cons: Consumer) =&gt;
    let debug_string = "**Buffer** Permission_to_consume"
    _out.print(debug_string)
    try
      _out.print(debug_string + ": Calling consumer to consume")
      cons.consuming(_products.delete(0)?) // Fails if products is empty.
      try
        _out.print(debug_string + ": Calling producer to produce")
        _producers_waiting.delete(0)?.produce()
      end  // If there are no producers in waiting, do nothing.
    else
      _out.print(debug_string + ": Storing consumer in waiting")
      _consumers_waiting.push(cons)
    end
  be permission_to_produce(prod: Producer) =&gt;
    let debug_string = "**Buffer** Permission_to_produce"
    _out.print(debug_string)
    if (_products.size() + _future_products) &lt; capacity then
      _future_products = _future_products + 1
      _out.print(debug_string + ": Calling producer to produce")
      prod.produce()
    else
      _producers_waiting.push(prod)
      _out.print(debug_string + ": Storing producer in waiting")
    end</a:t>
            </a:r>
          </a:p>
        </p:txBody>
      </p:sp>
    </p:spTree>
  </p:cSld>
  <p:clrMapOvr>
    <a:masterClrMapping/>
  </p:clrMapOvr>
</p:sld>
</file>

<file path=ppt/slides/slide5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Pony Programming Language</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Buffer</a:t>
            </a:r>
          </a:p>
        </p:txBody>
      </p:sp>
      <p:sp>
        <p:nvSpPr>
          <p:cNvPr name="TextBox 4" id="4"/>
          <p:cNvSpPr txBox="true"/>
          <p:nvPr/>
        </p:nvSpPr>
        <p:spPr>
          <a:xfrm>
            <a:off x="665163" y="1581587"/>
            <a:ext cx="7813675" cy="2124861"/>
          </a:xfrm>
          <a:prstGeom prst="rect">
            <a:avLst/>
          </a:prstGeom>
          <a:solidFill>
            <a:srgbClr val="000000"/>
          </a:solidFill>
        </p:spPr>
        <p:txBody>
          <a:bodyPr anchor="t" rtlCol="false"/>
          <a:lstStyle/>
          <a:p>
            <a:pPr fontAlgn="t"/>
            <a:r>
              <a:rPr lang="en-US" sz="1400" b="false">
                <a:solidFill>
                  <a:srgbClr val="FFFFFF"/>
                </a:solidFill>
                <a:latin typeface="Consolas"/>
              </a:rPr>
              <a:t>  be store_product(product: Product) =&gt;
    let debug_string = "**Buffer** Store_product"
    _out.print(debug_string)
    _future_products = _future_products - 1
    try
      _out.print(debug_string + ": Calling consumer to consume")
      _consumers_waiting.delete(0)?.consuming(product)
    else
      _out.print(debug_string + ": Storing product")
      _products.push(product)
    end</a:t>
            </a:r>
          </a:p>
        </p:txBody>
      </p:sp>
    </p:spTree>
  </p:cSld>
  <p:clrMapOvr>
    <a:masterClrMapping/>
  </p:clrMapOvr>
</p:sld>
</file>

<file path=ppt/slides/slide5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Getting Started with Pony</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From 0 to HelloWorld</a:t>
            </a:r>
            <a:endParaRPr lang="en-US" dirty="0"/>
          </a:p>
        </p:txBody>
      </p:sp>
    </p:spTree>
  </p:cSld>
  <p:clrMapOvr>
    <a:masterClrMapping/>
  </p:clrMapOvr>
</p:sld>
</file>

<file path=ppt/slides/slide5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Pony</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Installation</a:t>
            </a:r>
          </a:p>
          <a:p>
            <a:pPr lvl="0"/>
            <a:r>
              <a:rPr lang="en-US"/>
              <a:t>https://github.com/ponylang/ponyc/blob/main/INSTALL.md</a:t>
            </a:r>
          </a:p>
          <a:p>
            <a:pPr lvl="0"/>
            <a:r>
              <a:rPr lang="en-US"/>
              <a:t>requires a C/C++ compiler (</a:t>
            </a:r>
            <a:r>
              <a:rPr lang="en-US">
                <a:latin typeface="Courier New"/>
              </a:rPr>
              <a:t>$CC</a:t>
            </a:r>
            <a:r>
              <a:rPr lang="en-US"/>
              <a:t> and </a:t>
            </a:r>
            <a:r>
              <a:rPr lang="en-US">
                <a:latin typeface="Courier New"/>
              </a:rPr>
              <a:t>$CXX</a:t>
            </a:r>
            <a:r>
              <a:rPr lang="en-US"/>
              <a:t> env vars on *nix)</a:t>
            </a:r>
          </a:p>
          <a:p>
            <a:pPr lvl="0"/>
            <a:r>
              <a:rPr lang="en-US"/>
              <a:t>Homebrew/Linuxbrew: </a:t>
            </a:r>
            <a:r>
              <a:rPr lang="en-US">
                <a:latin typeface="Courier New"/>
              </a:rPr>
              <a:t>brew install ponyc</a:t>
            </a:r>
          </a:p>
          <a:p>
            <a:pPr lvl="0"/>
            <a:r>
              <a:rPr lang="en-US"/>
              <a:t>Build from source: https://github.com/ponylang/ponyc/blob/main/BUILD.md</a:t>
            </a:r>
          </a:p>
        </p:txBody>
      </p:sp>
    </p:spTree>
  </p:cSld>
  <p:clrMapOvr>
    <a:masterClrMapping/>
  </p:clrMapOvr>
</p:sld>
</file>

<file path=ppt/slides/slide5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Pony</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Hello World: helloworld/main.pony</a:t>
            </a:r>
          </a:p>
        </p:txBody>
      </p:sp>
      <p:sp>
        <p:nvSpPr>
          <p:cNvPr name="TextBox 4" id="4"/>
          <p:cNvSpPr txBox="true"/>
          <p:nvPr/>
        </p:nvSpPr>
        <p:spPr>
          <a:xfrm>
            <a:off x="665163" y="1581587"/>
            <a:ext cx="7813675" cy="700933"/>
          </a:xfrm>
          <a:prstGeom prst="rect">
            <a:avLst/>
          </a:prstGeom>
          <a:solidFill>
            <a:srgbClr val="000000"/>
          </a:solidFill>
        </p:spPr>
        <p:txBody>
          <a:bodyPr anchor="t" rtlCol="false"/>
          <a:lstStyle/>
          <a:p>
            <a:pPr fontAlgn="t"/>
            <a:r>
              <a:rPr lang="en-US" sz="1400" b="false">
                <a:solidFill>
                  <a:srgbClr val="FFFFFF"/>
                </a:solidFill>
                <a:latin typeface="Consolas"/>
              </a:rPr>
              <a:t>actor Main
  new create(env: Env) =&gt;
    env.out.print("Hello, world!")</a:t>
            </a:r>
          </a:p>
        </p:txBody>
      </p:sp>
      <p:sp>
        <p:nvSpPr>
          <p:cNvPr name="TextBox 5" id="5"/>
          <p:cNvSpPr txBox="true"/>
          <p:nvPr/>
        </p:nvSpPr>
        <p:spPr>
          <a:xfrm>
            <a:off x="665163" y="2346020"/>
            <a:ext cx="7813675" cy="386199"/>
          </a:xfrm>
          <a:prstGeom prst="rect">
            <a:avLst/>
          </a:prstGeom>
        </p:spPr>
        <p:txBody>
          <a:bodyPr anchor="t" rtlCol="false"/>
          <a:lstStyle/>
          <a:p>
            <a:pPr fontAlgn="t"/>
            <a:r>
              <a:rPr lang="en-US"/>
              <a:t>Compile the code</a:t>
            </a:r>
          </a:p>
        </p:txBody>
      </p:sp>
      <p:sp>
        <p:nvSpPr>
          <p:cNvPr name="TextBox 6" id="6"/>
          <p:cNvSpPr txBox="true"/>
          <p:nvPr/>
        </p:nvSpPr>
        <p:spPr>
          <a:xfrm>
            <a:off x="665163" y="2732219"/>
            <a:ext cx="7813675" cy="344951"/>
          </a:xfrm>
          <a:prstGeom prst="rect">
            <a:avLst/>
          </a:prstGeom>
          <a:solidFill>
            <a:srgbClr val="000000"/>
          </a:solidFill>
        </p:spPr>
        <p:txBody>
          <a:bodyPr anchor="t" rtlCol="false"/>
          <a:lstStyle/>
          <a:p>
            <a:pPr fontAlgn="t"/>
            <a:r>
              <a:rPr lang="en-US" sz="1400" b="false">
                <a:solidFill>
                  <a:srgbClr val="FFFFFF"/>
                </a:solidFill>
                <a:latin typeface="Consolas"/>
              </a:rPr>
              <a:t>cd helloworld; ponyc</a:t>
            </a:r>
          </a:p>
        </p:txBody>
      </p:sp>
      <p:sp>
        <p:nvSpPr>
          <p:cNvPr name="TextBox 7" id="7"/>
          <p:cNvSpPr txBox="true"/>
          <p:nvPr/>
        </p:nvSpPr>
        <p:spPr>
          <a:xfrm>
            <a:off x="665163" y="3140670"/>
            <a:ext cx="7813675" cy="386199"/>
          </a:xfrm>
          <a:prstGeom prst="rect">
            <a:avLst/>
          </a:prstGeom>
        </p:spPr>
        <p:txBody>
          <a:bodyPr anchor="t" rtlCol="false"/>
          <a:lstStyle/>
          <a:p>
            <a:pPr fontAlgn="t"/>
            <a:r>
              <a:rPr lang="en-US"/>
              <a:t>Directory name is the name of the program</a:t>
            </a:r>
          </a:p>
        </p:txBody>
      </p:sp>
      <p:sp>
        <p:nvSpPr>
          <p:cNvPr name="TextBox 8" id="8"/>
          <p:cNvSpPr txBox="true"/>
          <p:nvPr/>
        </p:nvSpPr>
        <p:spPr>
          <a:xfrm>
            <a:off x="665163" y="3526869"/>
            <a:ext cx="7813675" cy="344951"/>
          </a:xfrm>
          <a:prstGeom prst="rect">
            <a:avLst/>
          </a:prstGeom>
          <a:solidFill>
            <a:srgbClr val="000000"/>
          </a:solidFill>
        </p:spPr>
        <p:txBody>
          <a:bodyPr anchor="t" rtlCol="false"/>
          <a:lstStyle/>
          <a:p>
            <a:pPr fontAlgn="t"/>
            <a:r>
              <a:rPr lang="en-US" sz="1400" b="false">
                <a:solidFill>
                  <a:srgbClr val="FFFFFF"/>
                </a:solidFill>
                <a:latin typeface="Consolas"/>
              </a:rPr>
              <a:t>./helloworld</a:t>
            </a:r>
          </a:p>
        </p:txBody>
      </p:sp>
    </p:spTree>
  </p:cSld>
  <p:clrMapOvr>
    <a:masterClrMapping/>
  </p:clrMapOvr>
</p:sld>
</file>

<file path=ppt/slides/slide5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Analysis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Why Pony?</a:t>
            </a:r>
          </a:p>
          <a:p>
            <a:pPr lvl="0"/>
            <a:r>
              <a:rPr lang="en-US" i="true"/>
              <a:t>all</a:t>
            </a:r>
            <a:r>
              <a:rPr lang="en-US"/>
              <a:t> the safety, everywhere we can get it</a:t>
            </a:r>
          </a:p>
          <a:p>
            <a:pPr lvl="0"/>
            <a:r>
              <a:rPr lang="en-US"/>
              <a:t>actors as first-class language constructs</a:t>
            </a:r>
          </a:p>
        </p:txBody>
      </p:sp>
    </p:spTree>
  </p:cSld>
  <p:clrMapOvr>
    <a:masterClrMapping/>
  </p:clrMapOvr>
</p:sld>
</file>

<file path=ppt/slides/slide5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The Ballerina Programming Language</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 in a nutshell</a:t>
            </a:r>
            <a:endParaRPr lang="en-US" dirty="0"/>
          </a:p>
        </p:txBody>
      </p:sp>
    </p:spTree>
  </p:cSld>
  <p:clrMapOvr>
    <a:masterClrMapping/>
  </p:clrMapOvr>
</p:sld>
</file>

<file path=ppt/slides/slide5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Ballerina Programming Language</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What is this thing?</a:t>
            </a:r>
          </a:p>
          <a:p>
            <a:pPr lvl="0"/>
            <a:r>
              <a:rPr lang="en-US"/>
              <a:t>general-purpose</a:t>
            </a:r>
          </a:p>
          <a:p>
            <a:pPr lvl="0"/>
            <a:r>
              <a:rPr lang="en-US"/>
              <a:t>concurrent</a:t>
            </a:r>
          </a:p>
          <a:p>
            <a:pPr lvl="0"/>
            <a:r>
              <a:rPr lang="en-US"/>
              <a:t>strongly-typed</a:t>
            </a:r>
          </a:p>
          <a:p>
            <a:pPr lvl="0"/>
            <a:r>
              <a:rPr lang="en-US"/>
              <a:t>with both textual and graphical syntaxes</a:t>
            </a:r>
          </a:p>
          <a:p>
            <a:pPr lvl="0"/>
            <a:r>
              <a:rPr lang="en-US"/>
              <a:t>heavily "service"-oriented</a:t>
            </a:r>
          </a:p>
          <a:p>
            <a:pPr lvl="0"/>
            <a:r>
              <a:rPr lang="en-US"/>
              <a:t>optimized for integration</a:t>
            </a:r>
          </a:p>
          <a:p>
            <a:pPr lvl="0"/>
            <a:r>
              <a:rPr lang="en-US"/>
              <a:t>open-source (</a:t>
            </a:r>
            <a:r>
              <a:rPr lang="en-US">
                <a:latin typeface="Courier New"/>
              </a:rPr>
              <a:t>https://github.com/ballerinalang</a:t>
            </a:r>
            <a:r>
              <a:rPr lang="en-US"/>
              <a:t>)</a:t>
            </a:r>
          </a:p>
        </p:txBody>
      </p:sp>
    </p:spTree>
  </p:cSld>
  <p:clrMapOvr>
    <a:masterClrMapping/>
  </p:clrMapOvr>
</p:sld>
</file>

<file path=ppt/slides/slide5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Ballerina Programming Language</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An Albums HTTP API (1 of 2)</a:t>
            </a:r>
          </a:p>
        </p:txBody>
      </p:sp>
      <p:sp>
        <p:nvSpPr>
          <p:cNvPr name="TextBox 4" id="4"/>
          <p:cNvSpPr txBox="true"/>
          <p:nvPr/>
        </p:nvSpPr>
        <p:spPr>
          <a:xfrm>
            <a:off x="665163" y="1581587"/>
            <a:ext cx="7813675" cy="2836825"/>
          </a:xfrm>
          <a:prstGeom prst="rect">
            <a:avLst/>
          </a:prstGeom>
          <a:solidFill>
            <a:srgbClr val="000000"/>
          </a:solidFill>
        </p:spPr>
        <p:txBody>
          <a:bodyPr anchor="t" rtlCol="false"/>
          <a:lstStyle/>
          <a:p>
            <a:pPr fontAlgn="t"/>
            <a:r>
              <a:rPr lang="en-US" sz="1400" b="false">
                <a:solidFill>
                  <a:srgbClr val="FFFFFF"/>
                </a:solidFill>
                <a:latin typeface="Consolas"/>
              </a:rPr>
              <a:t>configurable int port = 8080;
type Album readonly &amp; record {|
    string id;
    string title;
    string artist;
    decimal price;
|};
table&lt;Album&gt; key(id) albums = table [
        {id: "1", title: "Blue Train", artist: "John Coltrane", price: 56.99},
        {id: "2", title: "Jeru", artist: "Gerry Mulligan", price: 17.99},
        {id: "3", title: "Sarah Vaughan and Clifford Brown", artist: "Sarah Vaughan", price: 39.99}
    ];</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The Crystal Programming Language</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 in a nutshell</a:t>
            </a:r>
            <a:endParaRPr lang="en-US" dirty="0"/>
          </a:p>
        </p:txBody>
      </p:sp>
    </p:spTree>
  </p:cSld>
  <p:clrMapOvr>
    <a:masterClrMapping/>
  </p:clrMapOvr>
</p:sld>
</file>

<file path=ppt/slides/slide6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Ballerina Programming Language</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An Albums HTTP API (2 of 2)</a:t>
            </a:r>
          </a:p>
        </p:txBody>
      </p:sp>
      <p:sp>
        <p:nvSpPr>
          <p:cNvPr name="TextBox 4" id="4"/>
          <p:cNvSpPr txBox="true"/>
          <p:nvPr/>
        </p:nvSpPr>
        <p:spPr>
          <a:xfrm>
            <a:off x="665163" y="1581587"/>
            <a:ext cx="7813675" cy="3548789"/>
          </a:xfrm>
          <a:prstGeom prst="rect">
            <a:avLst/>
          </a:prstGeom>
          <a:solidFill>
            <a:srgbClr val="000000"/>
          </a:solidFill>
        </p:spPr>
        <p:txBody>
          <a:bodyPr anchor="t" rtlCol="false"/>
          <a:lstStyle/>
          <a:p>
            <a:pPr fontAlgn="t"/>
            <a:r>
              <a:rPr lang="en-US" sz="1400" b="false">
                <a:solidFill>
                  <a:srgbClr val="FFFFFF"/>
                </a:solidFill>
                <a:latin typeface="Consolas"/>
              </a:rPr>
              <a:t>service / on new http:Listener(port) {
    resource function get albums() returns Album[] {
        return albums.toArray();
    }
    resource function get albums/[string id]() returns Album|http:NotFound {
        Album? album = albums[id];
        if album is () {
            return http:NOT_FOUND;
        } else {
            return album;
        }
    }
    resource function post albums(@http:Payload Album album) returns Album {
        albums.add(album);
        return album;
    }
}</a:t>
            </a:r>
          </a:p>
        </p:txBody>
      </p:sp>
    </p:spTree>
  </p:cSld>
  <p:clrMapOvr>
    <a:masterClrMapping/>
  </p:clrMapOvr>
</p:sld>
</file>

<file path=ppt/slides/slide6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Getting Started with Ballerina</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From zero to hello world</a:t>
            </a:r>
            <a:endParaRPr lang="en-US" dirty="0"/>
          </a:p>
        </p:txBody>
      </p:sp>
    </p:spTree>
  </p:cSld>
  <p:clrMapOvr>
    <a:masterClrMapping/>
  </p:clrMapOvr>
</p:sld>
</file>

<file path=ppt/slides/slide6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Ballerina</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Try Ballerina</a:t>
            </a:r>
          </a:p>
          <a:p>
            <a:pPr lvl="0"/>
            <a:r>
              <a:rPr lang="en-US"/>
              <a:t>Ballerina Playground</a:t>
            </a:r>
          </a:p>
          <a:p>
            <a:pPr lvl="1"/>
            <a:r>
              <a:rPr lang="en-US"/>
              <a:t>https://play.ballerina.io/</a:t>
            </a:r>
          </a:p>
          <a:p>
            <a:pPr lvl="0"/>
            <a:r>
              <a:rPr lang="en-US"/>
              <a:t>Ballerina Docker image</a:t>
            </a:r>
          </a:p>
          <a:p>
            <a:pPr lvl="1"/>
            <a:r>
              <a:rPr lang="en-US"/>
              <a:t>https://hub.docker.com/r/ballerina/ballerina</a:t>
            </a:r>
          </a:p>
          <a:p>
            <a:pPr lvl="1"/>
            <a:r>
              <a:rPr lang="en-US">
                <a:latin typeface="Courier New"/>
              </a:rPr>
              <a:t>docker run -v .:/home/ballerina -it ballerina/ballerina:1.0.2 bal run demo.bal</a:t>
            </a:r>
          </a:p>
          <a:p>
            <a:pPr lvl="0"/>
            <a:r>
              <a:rPr lang="en-US"/>
              <a:t>Ballerina source</a:t>
            </a:r>
          </a:p>
          <a:p>
            <a:pPr lvl="1"/>
            <a:r>
              <a:rPr lang="en-US"/>
              <a:t>https://github.com/ballerina-platform/</a:t>
            </a:r>
          </a:p>
          <a:p>
            <a:pPr lvl="0"/>
            <a:r>
              <a:rPr lang="en-US"/>
              <a:t>or install it locally</a:t>
            </a:r>
          </a:p>
        </p:txBody>
      </p:sp>
    </p:spTree>
  </p:cSld>
  <p:clrMapOvr>
    <a:masterClrMapping/>
  </p:clrMapOvr>
</p:sld>
</file>

<file path=ppt/slides/slide6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Ballerina</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Installation</a:t>
            </a:r>
          </a:p>
          <a:p>
            <a:pPr lvl="0"/>
            <a:r>
              <a:rPr lang="en-US"/>
              <a:t>Download: https://ballerina.io/downloads/</a:t>
            </a:r>
          </a:p>
          <a:p>
            <a:pPr lvl="1"/>
            <a:r>
              <a:rPr lang="en-US"/>
              <a:t>(currently) requires Java11</a:t>
            </a:r>
          </a:p>
          <a:p>
            <a:pPr lvl="1"/>
            <a:r>
              <a:rPr lang="en-US"/>
              <a:t>extract into directory of choice</a:t>
            </a:r>
          </a:p>
          <a:p>
            <a:pPr lvl="1"/>
            <a:r>
              <a:rPr lang="en-US"/>
              <a:t>add </a:t>
            </a:r>
            <a:r>
              <a:rPr lang="en-US">
                <a:latin typeface="Courier New"/>
              </a:rPr>
              <a:t>BALLERINA_HOME/bin</a:t>
            </a:r>
            <a:r>
              <a:rPr lang="en-US"/>
              <a:t> to your PATH</a:t>
            </a:r>
          </a:p>
          <a:p>
            <a:pPr lvl="0"/>
            <a:r>
              <a:rPr lang="en-US"/>
              <a:t>Homebrew/Linuxbrew: </a:t>
            </a:r>
            <a:r>
              <a:rPr lang="en-US">
                <a:latin typeface="Courier New"/>
              </a:rPr>
              <a:t>brew install ballerina</a:t>
            </a:r>
          </a:p>
          <a:p>
            <a:pPr lvl="0"/>
            <a:r>
              <a:rPr lang="en-US"/>
              <a:t>Ballerina installers (Windows msi, macOS pkg, Linux deb, rpm)</a:t>
            </a:r>
          </a:p>
          <a:p>
            <a:pPr lvl="0"/>
            <a:r>
              <a:rPr lang="en-US">
                <a:latin typeface="Courier New"/>
              </a:rPr>
              <a:t>bal</a:t>
            </a:r>
            <a:r>
              <a:rPr lang="en-US"/>
              <a:t> tool can self-update after installation</a:t>
            </a:r>
          </a:p>
        </p:txBody>
      </p:sp>
    </p:spTree>
  </p:cSld>
  <p:clrMapOvr>
    <a:masterClrMapping/>
  </p:clrMapOvr>
</p:sld>
</file>

<file path=ppt/slides/slide6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Ballerina</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Learning Ballerina</a:t>
            </a:r>
          </a:p>
          <a:p>
            <a:pPr lvl="0"/>
            <a:r>
              <a:rPr lang="en-US"/>
              <a:t>Read: Ballerina-by-Example (BBE)</a:t>
            </a:r>
          </a:p>
          <a:p>
            <a:pPr lvl="1"/>
            <a:r>
              <a:rPr lang="en-US"/>
              <a:t>https://ballerina.io/learn/by-example/</a:t>
            </a:r>
          </a:p>
          <a:p>
            <a:pPr lvl="0"/>
            <a:r>
              <a:rPr lang="en-US"/>
              <a:t>Language spec</a:t>
            </a:r>
          </a:p>
          <a:p>
            <a:pPr lvl="1"/>
            <a:r>
              <a:rPr lang="en-US"/>
              <a:t>https://ballerina.io/learn/platform-specifications/</a:t>
            </a:r>
          </a:p>
        </p:txBody>
      </p:sp>
    </p:spTree>
  </p:cSld>
  <p:clrMapOvr>
    <a:masterClrMapping/>
  </p:clrMapOvr>
</p:sld>
</file>

<file path=ppt/slides/slide6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Ballerina</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Generating a new package</a:t>
            </a:r>
          </a:p>
        </p:txBody>
      </p:sp>
      <p:sp>
        <p:nvSpPr>
          <p:cNvPr name="TextBox 4" id="4"/>
          <p:cNvSpPr txBox="true"/>
          <p:nvPr/>
        </p:nvSpPr>
        <p:spPr>
          <a:xfrm>
            <a:off x="665163" y="1581587"/>
            <a:ext cx="7813675" cy="344951"/>
          </a:xfrm>
          <a:prstGeom prst="rect">
            <a:avLst/>
          </a:prstGeom>
          <a:solidFill>
            <a:srgbClr val="000000"/>
          </a:solidFill>
        </p:spPr>
        <p:txBody>
          <a:bodyPr anchor="t" rtlCol="false"/>
          <a:lstStyle/>
          <a:p>
            <a:pPr fontAlgn="t"/>
            <a:r>
              <a:rPr lang="en-US" sz="1400" b="false">
                <a:solidFill>
                  <a:srgbClr val="FFFFFF"/>
                </a:solidFill>
                <a:latin typeface="Consolas"/>
              </a:rPr>
              <a:t>$ bal new greeter</a:t>
            </a:r>
          </a:p>
        </p:txBody>
      </p:sp>
    </p:spTree>
  </p:cSld>
  <p:clrMapOvr>
    <a:masterClrMapping/>
  </p:clrMapOvr>
</p:sld>
</file>

<file path=ppt/slides/slide6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Ballerina</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a:buNone/>
            </a:pPr>
            <a:r>
              <a:rPr lang="en-US"/>
              <a:t>Ballerina Syntax</a:t>
            </a:r>
          </a:p>
          <a:p>
            <a:pPr lvl="0"/>
            <a:r>
              <a:rPr lang="en-US"/>
              <a:t>similar (not identical) to most C-family languages</a:t>
            </a:r>
          </a:p>
          <a:p>
            <a:pPr lvl="1"/>
            <a:r>
              <a:rPr lang="en-US"/>
              <a:t>curly braces for blocks of code</a:t>
            </a:r>
          </a:p>
          <a:p>
            <a:pPr lvl="1"/>
            <a:r>
              <a:rPr lang="en-US"/>
              <a:t>// comments inside functions</a:t>
            </a:r>
          </a:p>
          <a:p>
            <a:pPr lvl="1"/>
            <a:r>
              <a:rPr lang="en-US"/>
              <a:t>semicolon statement terminators</a:t>
            </a:r>
          </a:p>
          <a:p>
            <a:pPr lvl="0"/>
            <a:r>
              <a:rPr lang="en-US"/>
              <a:t>files end in </a:t>
            </a:r>
            <a:r>
              <a:rPr lang="en-US">
                <a:latin typeface="Courier New"/>
              </a:rPr>
              <a:t>.bal</a:t>
            </a:r>
            <a:r>
              <a:rPr lang="en-US"/>
              <a:t> suffix</a:t>
            </a:r>
          </a:p>
          <a:p>
            <a:pPr lvl="0"/>
            <a:r>
              <a:rPr lang="en-US"/>
              <a:t>no filename/packaging restrictions</a:t>
            </a:r>
          </a:p>
        </p:txBody>
      </p:sp>
    </p:spTree>
  </p:cSld>
  <p:clrMapOvr>
    <a:masterClrMapping/>
  </p:clrMapOvr>
</p:sld>
</file>

<file path=ppt/slides/slide6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Ballerina</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Hello, Ballerina</a:t>
            </a:r>
          </a:p>
        </p:txBody>
      </p:sp>
      <p:sp>
        <p:nvSpPr>
          <p:cNvPr name="TextBox 4" id="4"/>
          <p:cNvSpPr txBox="true"/>
          <p:nvPr/>
        </p:nvSpPr>
        <p:spPr>
          <a:xfrm>
            <a:off x="665163" y="1581587"/>
            <a:ext cx="7813675" cy="878924"/>
          </a:xfrm>
          <a:prstGeom prst="rect">
            <a:avLst/>
          </a:prstGeom>
          <a:solidFill>
            <a:srgbClr val="000000"/>
          </a:solidFill>
        </p:spPr>
        <p:txBody>
          <a:bodyPr anchor="t" rtlCol="false"/>
          <a:lstStyle/>
          <a:p>
            <a:pPr fontAlgn="t"/>
            <a:r>
              <a:rPr lang="en-US" sz="1400" b="false">
                <a:solidFill>
                  <a:srgbClr val="FFFFFF"/>
                </a:solidFill>
                <a:latin typeface="Consolas"/>
              </a:rPr>
              <a:t>import ballerina/io;
public function main() {
    io:println("Hello, World!");
}</a:t>
            </a:r>
          </a:p>
        </p:txBody>
      </p:sp>
    </p:spTree>
  </p:cSld>
  <p:clrMapOvr>
    <a:masterClrMapping/>
  </p:clrMapOvr>
</p:sld>
</file>

<file path=ppt/slides/slide6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Ballerina</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Ballerina Semantics</a:t>
            </a:r>
          </a:p>
          <a:p>
            <a:pPr lvl="0"/>
            <a:r>
              <a:rPr lang="en-US"/>
              <a:t>structurally typed</a:t>
            </a:r>
          </a:p>
          <a:p>
            <a:pPr lvl="0"/>
            <a:r>
              <a:rPr lang="en-US"/>
              <a:t>no implementation inheritance</a:t>
            </a:r>
          </a:p>
          <a:p>
            <a:pPr lvl="0"/>
            <a:r>
              <a:rPr lang="en-US"/>
              <a:t>heavy FP influence</a:t>
            </a:r>
          </a:p>
          <a:p>
            <a:pPr lvl="0"/>
            <a:r>
              <a:rPr lang="en-US"/>
              <a:t>"resource-oriented"</a:t>
            </a:r>
          </a:p>
          <a:p>
            <a:pPr lvl="1"/>
            <a:r>
              <a:rPr lang="en-US"/>
              <a:t>services as first-class constructs</a:t>
            </a:r>
          </a:p>
          <a:p>
            <a:pPr lvl="1"/>
            <a:r>
              <a:rPr lang="en-US"/>
              <a:t>concurrency analysis and verification</a:t>
            </a:r>
          </a:p>
          <a:p>
            <a:pPr lvl="1"/>
            <a:r>
              <a:rPr lang="en-US"/>
              <a:t>transactional support</a:t>
            </a:r>
          </a:p>
        </p:txBody>
      </p:sp>
    </p:spTree>
  </p:cSld>
  <p:clrMapOvr>
    <a:masterClrMapping/>
  </p:clrMapOvr>
</p:sld>
</file>

<file path=ppt/slides/slide6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Ballerina</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Running Ballerina</a:t>
            </a:r>
          </a:p>
          <a:p>
            <a:pPr lvl="0"/>
            <a:r>
              <a:rPr lang="en-US"/>
              <a:t>runs on top of the Java Runtime (JRE)</a:t>
            </a:r>
          </a:p>
          <a:p>
            <a:pPr lvl="0"/>
            <a:r>
              <a:rPr lang="en-US"/>
              <a:t>mostly hidden behind the </a:t>
            </a:r>
            <a:r>
              <a:rPr lang="en-US">
                <a:latin typeface="Courier New"/>
              </a:rPr>
              <a:t>bal</a:t>
            </a:r>
            <a:r>
              <a:rPr lang="en-US"/>
              <a:t> tool</a:t>
            </a:r>
          </a:p>
          <a:p>
            <a:pPr lvl="0"/>
            <a:r>
              <a:rPr lang="en-US"/>
              <a:t>... but JAR artifacts easily obtained</a:t>
            </a:r>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Crystal Programming Language</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What is this?</a:t>
            </a:r>
          </a:p>
          <a:p>
            <a:pPr lvl="0"/>
            <a:r>
              <a:rPr lang="en-US"/>
              <a:t>https://crystal-lang.org/</a:t>
            </a:r>
          </a:p>
          <a:p>
            <a:pPr lvl="0"/>
            <a:r>
              <a:rPr lang="en-US"/>
              <a:t>web playground: https://play.crystal-lang.org/#/cr</a:t>
            </a:r>
          </a:p>
          <a:p>
            <a:pPr lvl="0"/>
            <a:r>
              <a:rPr lang="en-US"/>
              <a:t>native compilation (via LLVM)</a:t>
            </a:r>
          </a:p>
          <a:p>
            <a:pPr lvl="0"/>
            <a:r>
              <a:rPr lang="en-US"/>
              <a:t>heavily Ruby-inspired syntax</a:t>
            </a:r>
          </a:p>
          <a:p>
            <a:pPr lvl="0"/>
            <a:r>
              <a:rPr lang="en-US"/>
              <a:t>statically type-checked, type-inferenced</a:t>
            </a:r>
          </a:p>
          <a:p>
            <a:pPr lvl="0"/>
            <a:r>
              <a:rPr lang="en-US"/>
              <a:t>non-nillable types (compile-time nil checks)</a:t>
            </a:r>
          </a:p>
          <a:p>
            <a:pPr lvl="0"/>
            <a:r>
              <a:rPr lang="en-US"/>
              <a:t>macro metaprogramming system</a:t>
            </a:r>
          </a:p>
        </p:txBody>
      </p:sp>
    </p:spTree>
  </p:cSld>
  <p:clrMapOvr>
    <a:masterClrMapping/>
  </p:clrMapOvr>
</p:sld>
</file>

<file path=ppt/slides/slide7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Ballerina</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Run</a:t>
            </a:r>
          </a:p>
        </p:txBody>
      </p:sp>
      <p:sp>
        <p:nvSpPr>
          <p:cNvPr name="TextBox 4" id="4"/>
          <p:cNvSpPr txBox="true"/>
          <p:nvPr/>
        </p:nvSpPr>
        <p:spPr>
          <a:xfrm>
            <a:off x="665163" y="1581587"/>
            <a:ext cx="7813675" cy="344951"/>
          </a:xfrm>
          <a:prstGeom prst="rect">
            <a:avLst/>
          </a:prstGeom>
          <a:solidFill>
            <a:srgbClr val="000000"/>
          </a:solidFill>
        </p:spPr>
        <p:txBody>
          <a:bodyPr anchor="t" rtlCol="false"/>
          <a:lstStyle/>
          <a:p>
            <a:pPr fontAlgn="t"/>
            <a:r>
              <a:rPr lang="en-US" sz="1400" b="false">
                <a:solidFill>
                  <a:srgbClr val="FFFFFF"/>
                </a:solidFill>
                <a:latin typeface="Consolas"/>
              </a:rPr>
              <a:t>bal run greeter</a:t>
            </a:r>
          </a:p>
        </p:txBody>
      </p:sp>
      <p:sp>
        <p:nvSpPr>
          <p:cNvPr name="TextBox 5" id="5"/>
          <p:cNvSpPr txBox="true"/>
          <p:nvPr/>
        </p:nvSpPr>
        <p:spPr>
          <a:xfrm>
            <a:off x="665163" y="1990038"/>
            <a:ext cx="7813675" cy="386199"/>
          </a:xfrm>
          <a:prstGeom prst="rect">
            <a:avLst/>
          </a:prstGeom>
        </p:spPr>
        <p:txBody>
          <a:bodyPr anchor="t" rtlCol="false"/>
          <a:lstStyle/>
          <a:p>
            <a:pPr fontAlgn="t"/>
            <a:r>
              <a:rPr lang="en-US"/>
              <a:t>Compile and run built JAR</a:t>
            </a:r>
          </a:p>
        </p:txBody>
      </p:sp>
      <p:sp>
        <p:nvSpPr>
          <p:cNvPr name="TextBox 6" id="6"/>
          <p:cNvSpPr txBox="true"/>
          <p:nvPr/>
        </p:nvSpPr>
        <p:spPr>
          <a:xfrm>
            <a:off x="665163" y="2376237"/>
            <a:ext cx="7813675" cy="344951"/>
          </a:xfrm>
          <a:prstGeom prst="rect">
            <a:avLst/>
          </a:prstGeom>
          <a:solidFill>
            <a:srgbClr val="000000"/>
          </a:solidFill>
        </p:spPr>
        <p:txBody>
          <a:bodyPr anchor="t" rtlCol="false"/>
          <a:lstStyle/>
          <a:p>
            <a:pPr fontAlgn="t"/>
            <a:r>
              <a:rPr lang="en-US" sz="1400" b="false">
                <a:solidFill>
                  <a:srgbClr val="FFFFFF"/>
                </a:solidFill>
                <a:latin typeface="Consolas"/>
              </a:rPr>
              <a:t>bal build greeter</a:t>
            </a:r>
          </a:p>
        </p:txBody>
      </p:sp>
      <p:sp>
        <p:nvSpPr>
          <p:cNvPr name="TextBox 7" id="7"/>
          <p:cNvSpPr txBox="true"/>
          <p:nvPr/>
        </p:nvSpPr>
        <p:spPr>
          <a:xfrm>
            <a:off x="665163" y="2784688"/>
            <a:ext cx="7813675" cy="344951"/>
          </a:xfrm>
          <a:prstGeom prst="rect">
            <a:avLst/>
          </a:prstGeom>
          <a:solidFill>
            <a:srgbClr val="000000"/>
          </a:solidFill>
        </p:spPr>
        <p:txBody>
          <a:bodyPr anchor="t" rtlCol="false"/>
          <a:lstStyle/>
          <a:p>
            <a:pPr fontAlgn="t"/>
            <a:r>
              <a:rPr lang="en-US" sz="1400" b="false">
                <a:solidFill>
                  <a:srgbClr val="FFFFFF"/>
                </a:solidFill>
                <a:latin typeface="Consolas"/>
              </a:rPr>
              <a:t>java -jar greeter/target/bin/greeter.jar</a:t>
            </a:r>
          </a:p>
        </p:txBody>
      </p:sp>
    </p:spTree>
  </p:cSld>
  <p:clrMapOvr>
    <a:masterClrMapping/>
  </p:clrMapOvr>
</p:sld>
</file>

<file path=ppt/slides/slide7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RESTful</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REST API for Greetings</a:t>
            </a:r>
          </a:p>
        </p:txBody>
      </p:sp>
      <p:sp>
        <p:nvSpPr>
          <p:cNvPr name="TextBox 4" id="4"/>
          <p:cNvSpPr txBox="true"/>
          <p:nvPr/>
        </p:nvSpPr>
        <p:spPr>
          <a:xfrm>
            <a:off x="665163" y="1581587"/>
            <a:ext cx="7813675" cy="1946870"/>
          </a:xfrm>
          <a:prstGeom prst="rect">
            <a:avLst/>
          </a:prstGeom>
          <a:solidFill>
            <a:srgbClr val="000000"/>
          </a:solidFill>
        </p:spPr>
        <p:txBody>
          <a:bodyPr anchor="t" rtlCol="false"/>
          <a:lstStyle/>
          <a:p>
            <a:pPr fontAlgn="t"/>
            <a:r>
              <a:rPr lang="en-US" sz="1400" b="false">
                <a:solidFill>
                  <a:srgbClr val="FFFFFF"/>
                </a:solidFill>
                <a:latin typeface="Consolas"/>
              </a:rPr>
              <a:t>import ballerina/http;
listener http:Listener httpListener = new (8080);
service / on httpListener {
    resource function get greeting() returns string { 
        return "Hello, World!"; 
    }
    resource function get greeting/[string name]() returns string { 
        return "Hello " + name; 
    }
}</a:t>
            </a:r>
          </a:p>
        </p:txBody>
      </p:sp>
    </p:spTree>
  </p:cSld>
  <p:clrMapOvr>
    <a:masterClrMapping/>
  </p:clrMapOvr>
</p:sld>
</file>

<file path=ppt/slides/slide7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RESTful</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Running</a:t>
            </a:r>
          </a:p>
        </p:txBody>
      </p:sp>
      <p:sp>
        <p:nvSpPr>
          <p:cNvPr name="TextBox 4" id="4"/>
          <p:cNvSpPr txBox="true"/>
          <p:nvPr/>
        </p:nvSpPr>
        <p:spPr>
          <a:xfrm>
            <a:off x="665163" y="1581587"/>
            <a:ext cx="7813675" cy="344951"/>
          </a:xfrm>
          <a:prstGeom prst="rect">
            <a:avLst/>
          </a:prstGeom>
          <a:solidFill>
            <a:srgbClr val="000000"/>
          </a:solidFill>
        </p:spPr>
        <p:txBody>
          <a:bodyPr anchor="t" rtlCol="false"/>
          <a:lstStyle/>
          <a:p>
            <a:pPr fontAlgn="t"/>
            <a:r>
              <a:rPr lang="en-US" sz="1400" b="false">
                <a:solidFill>
                  <a:srgbClr val="FFFFFF"/>
                </a:solidFill>
                <a:latin typeface="Consolas"/>
              </a:rPr>
              <a:t>$ bal run</a:t>
            </a:r>
          </a:p>
        </p:txBody>
      </p:sp>
      <p:sp>
        <p:nvSpPr>
          <p:cNvPr name="TextBox 5" id="5"/>
          <p:cNvSpPr txBox="true"/>
          <p:nvPr/>
        </p:nvSpPr>
        <p:spPr>
          <a:xfrm>
            <a:off x="665163" y="1990038"/>
            <a:ext cx="7813675" cy="386199"/>
          </a:xfrm>
          <a:prstGeom prst="rect">
            <a:avLst/>
          </a:prstGeom>
        </p:spPr>
        <p:txBody>
          <a:bodyPr anchor="t" rtlCol="false"/>
          <a:lstStyle/>
          <a:p>
            <a:pPr fontAlgn="t"/>
            <a:r>
              <a:rPr lang="en-US"/>
              <a:t>Client access</a:t>
            </a:r>
          </a:p>
        </p:txBody>
      </p:sp>
      <p:sp>
        <p:nvSpPr>
          <p:cNvPr name="TextBox 6" id="6"/>
          <p:cNvSpPr txBox="true"/>
          <p:nvPr/>
        </p:nvSpPr>
        <p:spPr>
          <a:xfrm>
            <a:off x="665163" y="2376237"/>
            <a:ext cx="7813675" cy="878924"/>
          </a:xfrm>
          <a:prstGeom prst="rect">
            <a:avLst/>
          </a:prstGeom>
          <a:solidFill>
            <a:srgbClr val="000000"/>
          </a:solidFill>
        </p:spPr>
        <p:txBody>
          <a:bodyPr anchor="t" rtlCol="false"/>
          <a:lstStyle/>
          <a:p>
            <a:pPr fontAlgn="t"/>
            <a:r>
              <a:rPr lang="en-US" sz="1400" b="false">
                <a:solidFill>
                  <a:srgbClr val="FFFFFF"/>
                </a:solidFill>
                <a:latin typeface="Consolas"/>
              </a:rPr>
              <a:t>$ curl localhost:8080/greeting
Hello, World!
$ curl localhost:8080/greeting/Ballerina
Hello Ballerina</a:t>
            </a:r>
          </a:p>
        </p:txBody>
      </p:sp>
    </p:spTree>
  </p:cSld>
  <p:clrMapOvr>
    <a:masterClrMapping/>
  </p:clrMapOvr>
</p:sld>
</file>

<file path=ppt/slides/slide7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Cloudy</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Build a Docker</a:t>
            </a:r>
          </a:p>
          <a:p>
            <a:pPr lvl="0"/>
            <a:r>
              <a:rPr lang="en-US"/>
              <a:t>Add </a:t>
            </a:r>
            <a:r>
              <a:rPr lang="en-US">
                <a:latin typeface="Courier New"/>
              </a:rPr>
              <a:t>[build-options] cloud = "docker"</a:t>
            </a:r>
            <a:r>
              <a:rPr lang="en-US"/>
              <a:t> to Ballerina.toml</a:t>
            </a:r>
          </a:p>
          <a:p>
            <a:pPr lvl="0"/>
            <a:r>
              <a:rPr lang="en-US"/>
              <a:t>Add a Cloud.toml file to provide Docker settings</a:t>
            </a:r>
          </a:p>
          <a:p>
            <a:pPr lvl="1"/>
            <a:r>
              <a:rPr lang="en-US"/>
              <a:t>set </a:t>
            </a:r>
            <a:r>
              <a:rPr lang="en-US">
                <a:latin typeface="Courier New"/>
              </a:rPr>
              <a:t>buildImage=true</a:t>
            </a:r>
            <a:r>
              <a:rPr lang="en-US"/>
              <a:t> to generate image</a:t>
            </a:r>
          </a:p>
          <a:p>
            <a:pPr lvl="1"/>
            <a:r>
              <a:rPr lang="en-US"/>
              <a:t>set </a:t>
            </a:r>
            <a:r>
              <a:rPr lang="en-US">
                <a:latin typeface="Courier New"/>
              </a:rPr>
              <a:t>buildImage=false</a:t>
            </a:r>
            <a:r>
              <a:rPr lang="en-US"/>
              <a:t> to generate Dockerfile/arrange dependencies</a:t>
            </a:r>
          </a:p>
          <a:p>
            <a:pPr lvl="0"/>
            <a:r>
              <a:rPr lang="en-US">
                <a:latin typeface="Courier New"/>
              </a:rPr>
              <a:t>bal build</a:t>
            </a:r>
            <a:r>
              <a:rPr lang="en-US"/>
              <a:t> generates the executable and the Docker image</a:t>
            </a:r>
          </a:p>
        </p:txBody>
      </p:sp>
    </p:spTree>
  </p:cSld>
  <p:clrMapOvr>
    <a:masterClrMapping/>
  </p:clrMapOvr>
</p:sld>
</file>

<file path=ppt/slides/slide7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Cloudy</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Cloud.toml</a:t>
            </a:r>
          </a:p>
        </p:txBody>
      </p:sp>
      <p:sp>
        <p:nvSpPr>
          <p:cNvPr name="TextBox 4" id="4"/>
          <p:cNvSpPr txBox="true"/>
          <p:nvPr/>
        </p:nvSpPr>
        <p:spPr>
          <a:xfrm>
            <a:off x="665163" y="1581587"/>
            <a:ext cx="7813675" cy="1412897"/>
          </a:xfrm>
          <a:prstGeom prst="rect">
            <a:avLst/>
          </a:prstGeom>
          <a:solidFill>
            <a:srgbClr val="000000"/>
          </a:solidFill>
        </p:spPr>
        <p:txBody>
          <a:bodyPr anchor="t" rtlCol="false"/>
          <a:lstStyle/>
          <a:p>
            <a:pPr fontAlgn="t"/>
            <a:r>
              <a:rPr lang="en-US" sz="1400" b="false">
                <a:solidFill>
                  <a:srgbClr val="FFFFFF"/>
                </a:solidFill>
                <a:latin typeface="Consolas"/>
              </a:rPr>
              <a:t>[container.image]
repository="tedneward" # ex - Docker hub name
name="greeter" # container name
tag="v0.1.0"
[settings]
buildImage=true 
    # set this false to just gen the Dockerfile
</a:t>
            </a:r>
          </a:p>
        </p:txBody>
      </p:sp>
    </p:spTree>
  </p:cSld>
  <p:clrMapOvr>
    <a:masterClrMapping/>
  </p:clrMapOvr>
</p:sld>
</file>

<file path=ppt/slides/slide7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Cloudy</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Run the Docker container</a:t>
            </a:r>
          </a:p>
        </p:txBody>
      </p:sp>
      <p:sp>
        <p:nvSpPr>
          <p:cNvPr name="TextBox 4" id="4"/>
          <p:cNvSpPr txBox="true"/>
          <p:nvPr/>
        </p:nvSpPr>
        <p:spPr>
          <a:xfrm>
            <a:off x="665163" y="1581587"/>
            <a:ext cx="7813675" cy="344951"/>
          </a:xfrm>
          <a:prstGeom prst="rect">
            <a:avLst/>
          </a:prstGeom>
          <a:solidFill>
            <a:srgbClr val="000000"/>
          </a:solidFill>
        </p:spPr>
        <p:txBody>
          <a:bodyPr anchor="t" rtlCol="false"/>
          <a:lstStyle/>
          <a:p>
            <a:pPr fontAlgn="t"/>
            <a:r>
              <a:rPr lang="en-US" sz="1400" b="false">
                <a:solidFill>
                  <a:srgbClr val="FFFFFF"/>
                </a:solidFill>
                <a:latin typeface="Consolas"/>
              </a:rPr>
              <a:t>$ docker run -d -p 8080:8080 tedneward/restgreeter:v0.1.0</a:t>
            </a:r>
          </a:p>
        </p:txBody>
      </p:sp>
    </p:spTree>
  </p:cSld>
  <p:clrMapOvr>
    <a:masterClrMapping/>
  </p:clrMapOvr>
</p:sld>
</file>

<file path=ppt/slides/slide7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Analysis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Why Ballerina?</a:t>
            </a:r>
          </a:p>
          <a:p>
            <a:pPr lvl="0"/>
            <a:r>
              <a:rPr lang="en-US"/>
              <a:t>services as a first-class concept</a:t>
            </a:r>
          </a:p>
          <a:p>
            <a:pPr lvl="0"/>
            <a:r>
              <a:rPr lang="en-US"/>
              <a:t>JVM underpining makes for easy integration</a:t>
            </a:r>
          </a:p>
          <a:p>
            <a:pPr lvl="0"/>
            <a:r>
              <a:rPr lang="en-US"/>
              <a:t>built-in data types beyond typical primitives</a:t>
            </a:r>
          </a:p>
          <a:p>
            <a:pPr lvl="0"/>
            <a:r>
              <a:rPr lang="en-US"/>
              <a:t>structural typing makes more sense for services</a:t>
            </a:r>
          </a:p>
          <a:p>
            <a:pPr lvl="0"/>
            <a:r>
              <a:rPr lang="en-US"/>
              <a:t>Docker as the generated build artifact</a:t>
            </a:r>
          </a:p>
        </p:txBody>
      </p:sp>
    </p:spTree>
  </p:cSld>
  <p:clrMapOvr>
    <a:masterClrMapping/>
  </p:clrMapOvr>
</p:sld>
</file>

<file path=ppt/slides/slide7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The Wing Programming Language</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 in a nutshell</a:t>
            </a:r>
            <a:endParaRPr lang="en-US" dirty="0"/>
          </a:p>
        </p:txBody>
      </p:sp>
    </p:spTree>
  </p:cSld>
  <p:clrMapOvr>
    <a:masterClrMapping/>
  </p:clrMapOvr>
</p:sld>
</file>

<file path=ppt/slides/slide7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Wing Programming Language</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What is it?</a:t>
            </a:r>
          </a:p>
          <a:p>
            <a:pPr lvl="0"/>
            <a:r>
              <a:rPr lang="en-US"/>
              <a:t>https://www.winglang.io/</a:t>
            </a:r>
          </a:p>
          <a:p>
            <a:pPr lvl="0"/>
            <a:r>
              <a:rPr lang="en-US"/>
              <a:t>combines infrastructure and runtime code</a:t>
            </a:r>
          </a:p>
          <a:p>
            <a:pPr lvl="0"/>
            <a:r>
              <a:rPr lang="en-US"/>
              <a:t>cloud services as first-class citizens</a:t>
            </a:r>
          </a:p>
          <a:p>
            <a:pPr lvl="0"/>
            <a:r>
              <a:rPr lang="en-US"/>
              <a:t>local simulation (of cloud services)</a:t>
            </a:r>
          </a:p>
          <a:p>
            <a:pPr lvl="0"/>
            <a:r>
              <a:rPr lang="en-US"/>
              <a:t>deploy to any cloud</a:t>
            </a:r>
          </a:p>
        </p:txBody>
      </p:sp>
    </p:spTree>
  </p:cSld>
  <p:clrMapOvr>
    <a:masterClrMapping/>
  </p:clrMapOvr>
</p:sld>
</file>

<file path=ppt/slides/slide7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Wing Programming Language</a:t>
            </a:r>
            <a:endParaRPr lang="en-US" dirty="0"/>
          </a:p>
        </p:txBody>
      </p:sp>
      <p:sp>
        <p:nvSpPr>
          <p:cNvPr name="TextBox 3" id="3"/>
          <p:cNvSpPr txBox="true"/>
          <p:nvPr/>
        </p:nvSpPr>
        <p:spPr>
          <a:xfrm>
            <a:off x="665163" y="1195388"/>
            <a:ext cx="7813675" cy="1946870"/>
          </a:xfrm>
          <a:prstGeom prst="rect">
            <a:avLst/>
          </a:prstGeom>
          <a:solidFill>
            <a:srgbClr val="000000"/>
          </a:solidFill>
        </p:spPr>
        <p:txBody>
          <a:bodyPr anchor="t" rtlCol="false"/>
          <a:lstStyle/>
          <a:p>
            <a:pPr fontAlgn="t"/>
            <a:r>
              <a:rPr lang="en-US" sz="1400" b="false">
                <a:solidFill>
                  <a:srgbClr val="FFFFFF"/>
                </a:solidFill>
                <a:latin typeface="Consolas"/>
              </a:rPr>
              <a:t>bring cloud;
let q = new cloud.Queue();
let b = new cloud.Bucket() as "Bucket: Last Message";
q.addConsumer(inflight (m: str) =&gt; {
    b.put("latest.txt", m);
});
new cloud.Function(inflight (s: str) =&gt; {
    log("Cloud Function was called with ${s}");
    q.push(s);
});</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Crystal Programming Language</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An HTTP server</a:t>
            </a:r>
          </a:p>
        </p:txBody>
      </p:sp>
      <p:sp>
        <p:nvSpPr>
          <p:cNvPr name="TextBox 4" id="4"/>
          <p:cNvSpPr txBox="true"/>
          <p:nvPr/>
        </p:nvSpPr>
        <p:spPr>
          <a:xfrm>
            <a:off x="665163" y="1581587"/>
            <a:ext cx="7813675" cy="1590888"/>
          </a:xfrm>
          <a:prstGeom prst="rect">
            <a:avLst/>
          </a:prstGeom>
          <a:solidFill>
            <a:srgbClr val="000000"/>
          </a:solidFill>
        </p:spPr>
        <p:txBody>
          <a:bodyPr anchor="t" rtlCol="false"/>
          <a:lstStyle/>
          <a:p>
            <a:pPr fontAlgn="t"/>
            <a:r>
              <a:rPr lang="en-US" sz="1400" b="false">
                <a:solidFill>
                  <a:srgbClr val="FFFFFF"/>
                </a:solidFill>
                <a:latin typeface="Consolas"/>
              </a:rPr>
              <a:t>require "http/server"
server = HTTP::Server.new do |context|
  context.response.content_type = "text/plain"
  context.response.print "Hello world! The time is #{Time.local}"
end
address = server.bind_tcp 8080
puts "Listening on http://#{address}"
server.listen</a:t>
            </a:r>
          </a:p>
        </p:txBody>
      </p:sp>
    </p:spTree>
  </p:cSld>
  <p:clrMapOvr>
    <a:masterClrMapping/>
  </p:clrMapOvr>
</p:sld>
</file>

<file path=ppt/slides/slide8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Getting Started with Wing</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From 0 to HelloWorld</a:t>
            </a:r>
            <a:endParaRPr lang="en-US" dirty="0"/>
          </a:p>
        </p:txBody>
      </p:sp>
    </p:spTree>
  </p:cSld>
  <p:clrMapOvr>
    <a:masterClrMapping/>
  </p:clrMapOvr>
</p:sld>
</file>

<file path=ppt/slides/slide8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Wing</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Installation</a:t>
            </a:r>
          </a:p>
          <a:p>
            <a:pPr lvl="0"/>
            <a:r>
              <a:rPr lang="en-US"/>
              <a:t>https://docs.winglang.io/getting-started/installation</a:t>
            </a:r>
          </a:p>
          <a:p>
            <a:pPr lvl="0"/>
            <a:r>
              <a:rPr lang="en-US"/>
              <a:t>Wing CLI</a:t>
            </a:r>
          </a:p>
          <a:p>
            <a:pPr lvl="1"/>
            <a:r>
              <a:rPr lang="en-US"/>
              <a:t>Requires Node v18+</a:t>
            </a:r>
          </a:p>
          <a:p>
            <a:pPr lvl="1"/>
            <a:r>
              <a:rPr lang="en-US"/>
              <a:t>NPM package: </a:t>
            </a:r>
            <a:r>
              <a:rPr lang="en-US">
                <a:latin typeface="Courier New"/>
              </a:rPr>
              <a:t>npm i -g winglang</a:t>
            </a:r>
          </a:p>
          <a:p>
            <a:pPr lvl="0"/>
            <a:r>
              <a:rPr lang="en-US"/>
              <a:t>Wing Console: download installer (macOS, Windows)</a:t>
            </a:r>
          </a:p>
        </p:txBody>
      </p:sp>
    </p:spTree>
  </p:cSld>
  <p:clrMapOvr>
    <a:masterClrMapping/>
  </p:clrMapOvr>
</p:sld>
</file>

<file path=ppt/slides/slide8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Wing</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Hello... er, Cloud</a:t>
            </a:r>
          </a:p>
        </p:txBody>
      </p:sp>
      <p:sp>
        <p:nvSpPr>
          <p:cNvPr name="TextBox 4" id="4"/>
          <p:cNvSpPr txBox="true"/>
          <p:nvPr/>
        </p:nvSpPr>
        <p:spPr>
          <a:xfrm>
            <a:off x="665163" y="1581587"/>
            <a:ext cx="7813675" cy="1234906"/>
          </a:xfrm>
          <a:prstGeom prst="rect">
            <a:avLst/>
          </a:prstGeom>
          <a:solidFill>
            <a:srgbClr val="000000"/>
          </a:solidFill>
        </p:spPr>
        <p:txBody>
          <a:bodyPr anchor="t" rtlCol="false"/>
          <a:lstStyle/>
          <a:p>
            <a:pPr fontAlgn="t"/>
            <a:r>
              <a:rPr lang="en-US" sz="1400" b="false">
                <a:solidFill>
                  <a:srgbClr val="FFFFFF"/>
                </a:solidFill>
                <a:latin typeface="Consolas"/>
              </a:rPr>
              <a:t>bring cloud;
let bucket = new cloud.Bucket();
let queue = new cloud.Queue();
queue.setConsumer(inflight (message: str) =&gt; {
  bucket.put("wing.txt", "Hello, ${message}");
});</a:t>
            </a:r>
          </a:p>
        </p:txBody>
      </p:sp>
      <p:sp>
        <p:nvSpPr>
          <p:cNvPr name="TextBox 5" id="5"/>
          <p:cNvSpPr txBox="true"/>
          <p:nvPr/>
        </p:nvSpPr>
        <p:spPr>
          <a:xfrm>
            <a:off x="665163" y="2879993"/>
            <a:ext cx="7813675" cy="386199"/>
          </a:xfrm>
          <a:prstGeom prst="rect">
            <a:avLst/>
          </a:prstGeom>
        </p:spPr>
        <p:txBody>
          <a:bodyPr anchor="t" rtlCol="false"/>
          <a:lstStyle/>
          <a:p>
            <a:pPr fontAlgn="t"/>
            <a:r>
              <a:rPr lang="en-US"/>
              <a:t>Test it in the Wing Console</a:t>
            </a:r>
          </a:p>
        </p:txBody>
      </p:sp>
      <p:sp>
        <p:nvSpPr>
          <p:cNvPr name="TextBox 6" id="6"/>
          <p:cNvSpPr txBox="true"/>
          <p:nvPr/>
        </p:nvSpPr>
        <p:spPr>
          <a:xfrm>
            <a:off x="665163" y="3266192"/>
            <a:ext cx="7813675" cy="344951"/>
          </a:xfrm>
          <a:prstGeom prst="rect">
            <a:avLst/>
          </a:prstGeom>
          <a:solidFill>
            <a:srgbClr val="000000"/>
          </a:solidFill>
        </p:spPr>
        <p:txBody>
          <a:bodyPr anchor="t" rtlCol="false"/>
          <a:lstStyle/>
          <a:p>
            <a:pPr fontAlgn="t"/>
            <a:r>
              <a:rPr lang="en-US" sz="1400" b="false">
                <a:solidFill>
                  <a:srgbClr val="FFFFFF"/>
                </a:solidFill>
                <a:latin typeface="Consolas"/>
              </a:rPr>
              <a:t>wing it hello.w</a:t>
            </a:r>
          </a:p>
        </p:txBody>
      </p:sp>
    </p:spTree>
  </p:cSld>
  <p:clrMapOvr>
    <a:masterClrMapping/>
  </p:clrMapOvr>
</p:sld>
</file>

<file path=ppt/slides/slide8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Analysis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Why Wing?</a:t>
            </a:r>
          </a:p>
          <a:p>
            <a:pPr lvl="0"/>
            <a:r>
              <a:rPr lang="en-US"/>
              <a:t>code </a:t>
            </a:r>
            <a:r>
              <a:rPr lang="en-US" i="true"/>
              <a:t>and</a:t>
            </a:r>
            <a:r>
              <a:rPr lang="en-US"/>
              <a:t> infrastructure, as code</a:t>
            </a:r>
          </a:p>
          <a:p>
            <a:pPr lvl="0"/>
            <a:r>
              <a:rPr lang="en-US"/>
              <a:t>local simulation</a:t>
            </a:r>
          </a:p>
          <a:p>
            <a:pPr lvl="0"/>
            <a:r>
              <a:rPr lang="en-US"/>
              <a:t>... and testing</a:t>
            </a:r>
          </a:p>
        </p:txBody>
      </p:sp>
    </p:spTree>
  </p:cSld>
  <p:clrMapOvr>
    <a:masterClrMapping/>
  </p:clrMapOvr>
</p:sld>
</file>

<file path=ppt/slides/slide8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The Haxe Programming Language</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 in a nutshell</a:t>
            </a:r>
            <a:endParaRPr lang="en-US" dirty="0"/>
          </a:p>
        </p:txBody>
      </p:sp>
    </p:spTree>
  </p:cSld>
  <p:clrMapOvr>
    <a:masterClrMapping/>
  </p:clrMapOvr>
</p:sld>
</file>

<file path=ppt/slides/slide8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Haxe Programming Language</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What is this?</a:t>
            </a:r>
          </a:p>
          <a:p>
            <a:pPr lvl="0"/>
            <a:r>
              <a:rPr lang="en-US"/>
              <a:t>https://haxe.org/</a:t>
            </a:r>
          </a:p>
          <a:p>
            <a:pPr lvl="0"/>
            <a:r>
              <a:rPr lang="en-US"/>
              <a:t>general-purpose, object-oriented, functional-friendly</a:t>
            </a:r>
          </a:p>
          <a:p>
            <a:pPr lvl="0"/>
            <a:r>
              <a:rPr lang="en-US"/>
              <a:t>statically-typed, type-inferenced</a:t>
            </a:r>
          </a:p>
          <a:p>
            <a:pPr lvl="0"/>
            <a:r>
              <a:rPr lang="en-US"/>
              <a:t>expression-centric</a:t>
            </a:r>
          </a:p>
          <a:p>
            <a:pPr lvl="0"/>
            <a:r>
              <a:rPr lang="en-US"/>
              <a:t>multi-platform-targeted</a:t>
            </a:r>
          </a:p>
          <a:p>
            <a:pPr lvl="1"/>
            <a:r>
              <a:rPr lang="en-US"/>
              <a:t>"Tier 1": JS, HashLink (VM), interpreted, JVM, PHP</a:t>
            </a:r>
          </a:p>
          <a:p>
            <a:pPr lvl="1"/>
            <a:r>
              <a:rPr lang="en-US"/>
              <a:t>"Tier 2": C++, Lua</a:t>
            </a:r>
          </a:p>
          <a:p>
            <a:pPr lvl="1"/>
            <a:r>
              <a:rPr lang="en-US"/>
              <a:t>"Tier 3": C#, Python, Java, Flash, Neko (VM)</a:t>
            </a:r>
          </a:p>
        </p:txBody>
      </p:sp>
    </p:spTree>
  </p:cSld>
  <p:clrMapOvr>
    <a:masterClrMapping/>
  </p:clrMapOvr>
</p:sld>
</file>

<file path=ppt/slides/slide8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Haxe Programming Language</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Feature list</a:t>
            </a:r>
          </a:p>
          <a:p>
            <a:pPr lvl="0"/>
            <a:r>
              <a:rPr lang="en-US"/>
              <a:t>(from https://haxe.org/documentation/introduction/language-features.html)</a:t>
            </a:r>
          </a:p>
          <a:p>
            <a:pPr lvl="0"/>
            <a:r>
              <a:rPr lang="en-US"/>
              <a:t>Anonymous structures</a:t>
            </a:r>
          </a:p>
          <a:p>
            <a:pPr lvl="0"/>
            <a:r>
              <a:rPr lang="en-US"/>
              <a:t>Generalized algebraic data types (parameterized enums)</a:t>
            </a:r>
          </a:p>
          <a:p>
            <a:pPr lvl="0"/>
            <a:r>
              <a:rPr lang="en-US"/>
              <a:t>Local functions and closures</a:t>
            </a:r>
          </a:p>
          <a:p>
            <a:pPr lvl="0"/>
            <a:r>
              <a:rPr lang="en-US"/>
              <a:t>Metadata</a:t>
            </a:r>
          </a:p>
          <a:p>
            <a:pPr lvl="0"/>
            <a:r>
              <a:rPr lang="en-US"/>
              <a:t>Partial function application</a:t>
            </a:r>
          </a:p>
          <a:p>
            <a:pPr lvl="0"/>
            <a:r>
              <a:rPr lang="en-US"/>
              <a:t>Parameterized types</a:t>
            </a:r>
          </a:p>
        </p:txBody>
      </p:sp>
    </p:spTree>
  </p:cSld>
  <p:clrMapOvr>
    <a:masterClrMapping/>
  </p:clrMapOvr>
</p:sld>
</file>

<file path=ppt/slides/slide8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Getting Started with Haxe</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From 0 to HelloWorld</a:t>
            </a:r>
            <a:endParaRPr lang="en-US" dirty="0"/>
          </a:p>
        </p:txBody>
      </p:sp>
    </p:spTree>
  </p:cSld>
  <p:clrMapOvr>
    <a:masterClrMapping/>
  </p:clrMapOvr>
</p:sld>
</file>

<file path=ppt/slides/slide8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Haxe</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Installation</a:t>
            </a:r>
          </a:p>
          <a:p>
            <a:pPr lvl="0"/>
            <a:r>
              <a:rPr lang="en-US"/>
              <a:t>Download: https://haxe.org/download/</a:t>
            </a:r>
          </a:p>
          <a:p>
            <a:pPr lvl="0"/>
            <a:r>
              <a:rPr lang="en-US"/>
              <a:t>Package managers:</a:t>
            </a:r>
          </a:p>
          <a:p>
            <a:pPr lvl="1"/>
            <a:r>
              <a:rPr lang="en-US"/>
              <a:t>Homebrew/Linuxbrew: </a:t>
            </a:r>
            <a:r>
              <a:rPr lang="en-US">
                <a:latin typeface="Courier New"/>
              </a:rPr>
              <a:t>brew install haxe</a:t>
            </a:r>
          </a:p>
          <a:p>
            <a:pPr lvl="0"/>
            <a:r>
              <a:rPr lang="en-US"/>
              <a:t>Source: https://github.com/HaxeFoundation/haxe</a:t>
            </a:r>
          </a:p>
        </p:txBody>
      </p:sp>
    </p:spTree>
  </p:cSld>
  <p:clrMapOvr>
    <a:masterClrMapping/>
  </p:clrMapOvr>
</p:sld>
</file>

<file path=ppt/slides/slide8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Haxe</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Hello world: Main.hx</a:t>
            </a:r>
          </a:p>
        </p:txBody>
      </p:sp>
      <p:sp>
        <p:nvSpPr>
          <p:cNvPr name="TextBox 4" id="4"/>
          <p:cNvSpPr txBox="true"/>
          <p:nvPr/>
        </p:nvSpPr>
        <p:spPr>
          <a:xfrm>
            <a:off x="665163" y="1581587"/>
            <a:ext cx="7813675" cy="1234906"/>
          </a:xfrm>
          <a:prstGeom prst="rect">
            <a:avLst/>
          </a:prstGeom>
          <a:solidFill>
            <a:srgbClr val="000000"/>
          </a:solidFill>
        </p:spPr>
        <p:txBody>
          <a:bodyPr anchor="t" rtlCol="false"/>
          <a:lstStyle/>
          <a:p>
            <a:pPr fontAlgn="t"/>
            <a:r>
              <a:rPr lang="en-US" sz="1400" b="false">
                <a:solidFill>
                  <a:srgbClr val="FFFFFF"/>
                </a:solidFill>
                <a:latin typeface="Consolas"/>
              </a:rPr>
              <a:t>class Main {
    static public function main():Void {
        // Single line comment
        trace("Hello World");
    }
}</a:t>
            </a:r>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Getting Started with Crystal</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From 0 to HelloWorld</a:t>
            </a:r>
            <a:endParaRPr lang="en-US" dirty="0"/>
          </a:p>
        </p:txBody>
      </p:sp>
    </p:spTree>
  </p:cSld>
  <p:clrMapOvr>
    <a:masterClrMapping/>
  </p:clrMapOvr>
</p:sld>
</file>

<file path=ppt/slides/slide9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Haxe</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Run it</a:t>
            </a:r>
          </a:p>
        </p:txBody>
      </p:sp>
      <p:sp>
        <p:nvSpPr>
          <p:cNvPr name="TextBox 4" id="4"/>
          <p:cNvSpPr txBox="true"/>
          <p:nvPr/>
        </p:nvSpPr>
        <p:spPr>
          <a:xfrm>
            <a:off x="665163" y="1581587"/>
            <a:ext cx="7813675" cy="344951"/>
          </a:xfrm>
          <a:prstGeom prst="rect">
            <a:avLst/>
          </a:prstGeom>
          <a:solidFill>
            <a:srgbClr val="000000"/>
          </a:solidFill>
        </p:spPr>
        <p:txBody>
          <a:bodyPr anchor="t" rtlCol="false"/>
          <a:lstStyle/>
          <a:p>
            <a:pPr fontAlgn="t"/>
            <a:r>
              <a:rPr lang="en-US" sz="1400" b="false">
                <a:solidFill>
                  <a:srgbClr val="FFFFFF"/>
                </a:solidFill>
                <a:latin typeface="Consolas"/>
              </a:rPr>
              <a:t>haxe --main Main --interp</a:t>
            </a:r>
          </a:p>
        </p:txBody>
      </p:sp>
      <p:sp>
        <p:nvSpPr>
          <p:cNvPr name="TextBox 5" id="5"/>
          <p:cNvSpPr txBox="true"/>
          <p:nvPr/>
        </p:nvSpPr>
        <p:spPr>
          <a:xfrm>
            <a:off x="665163" y="1990038"/>
            <a:ext cx="7813675" cy="386199"/>
          </a:xfrm>
          <a:prstGeom prst="rect">
            <a:avLst/>
          </a:prstGeom>
        </p:spPr>
        <p:txBody>
          <a:bodyPr anchor="t" rtlCol="false"/>
          <a:lstStyle/>
          <a:p>
            <a:pPr fontAlgn="t"/>
            <a:r>
              <a:rPr lang="en-US"/>
              <a:t>Cross-compile to JS</a:t>
            </a:r>
          </a:p>
        </p:txBody>
      </p:sp>
      <p:sp>
        <p:nvSpPr>
          <p:cNvPr name="TextBox 6" id="6"/>
          <p:cNvSpPr txBox="true"/>
          <p:nvPr/>
        </p:nvSpPr>
        <p:spPr>
          <a:xfrm>
            <a:off x="665163" y="2376237"/>
            <a:ext cx="7813675" cy="344951"/>
          </a:xfrm>
          <a:prstGeom prst="rect">
            <a:avLst/>
          </a:prstGeom>
          <a:solidFill>
            <a:srgbClr val="000000"/>
          </a:solidFill>
        </p:spPr>
        <p:txBody>
          <a:bodyPr anchor="t" rtlCol="false"/>
          <a:lstStyle/>
          <a:p>
            <a:pPr fontAlgn="t"/>
            <a:r>
              <a:rPr lang="en-US" sz="1400" b="false">
                <a:solidFill>
                  <a:srgbClr val="FFFFFF"/>
                </a:solidFill>
                <a:latin typeface="Consolas"/>
              </a:rPr>
              <a:t>haxe --main Main --js Main.js</a:t>
            </a:r>
          </a:p>
        </p:txBody>
      </p:sp>
      <p:sp>
        <p:nvSpPr>
          <p:cNvPr name="TextBox 7" id="7"/>
          <p:cNvSpPr txBox="true"/>
          <p:nvPr/>
        </p:nvSpPr>
        <p:spPr>
          <a:xfrm>
            <a:off x="665163" y="2784688"/>
            <a:ext cx="7813675" cy="386199"/>
          </a:xfrm>
          <a:prstGeom prst="rect">
            <a:avLst/>
          </a:prstGeom>
        </p:spPr>
        <p:txBody>
          <a:bodyPr anchor="t" rtlCol="false"/>
          <a:lstStyle/>
          <a:p>
            <a:pPr fontAlgn="t"/>
            <a:r>
              <a:rPr lang="en-US"/>
              <a:t>Cross-compile to Python</a:t>
            </a:r>
          </a:p>
        </p:txBody>
      </p:sp>
      <p:sp>
        <p:nvSpPr>
          <p:cNvPr name="TextBox 8" id="8"/>
          <p:cNvSpPr txBox="true"/>
          <p:nvPr/>
        </p:nvSpPr>
        <p:spPr>
          <a:xfrm>
            <a:off x="665163" y="3170887"/>
            <a:ext cx="7813675" cy="344951"/>
          </a:xfrm>
          <a:prstGeom prst="rect">
            <a:avLst/>
          </a:prstGeom>
          <a:solidFill>
            <a:srgbClr val="000000"/>
          </a:solidFill>
        </p:spPr>
        <p:txBody>
          <a:bodyPr anchor="t" rtlCol="false"/>
          <a:lstStyle/>
          <a:p>
            <a:pPr fontAlgn="t"/>
            <a:r>
              <a:rPr lang="en-US" sz="1400" b="false">
                <a:solidFill>
                  <a:srgbClr val="FFFFFF"/>
                </a:solidFill>
                <a:latin typeface="Consolas"/>
              </a:rPr>
              <a:t>haxe --main Main --python Main.py</a:t>
            </a:r>
          </a:p>
        </p:txBody>
      </p:sp>
      <p:sp>
        <p:nvSpPr>
          <p:cNvPr name="TextBox 9" id="9"/>
          <p:cNvSpPr txBox="true"/>
          <p:nvPr/>
        </p:nvSpPr>
        <p:spPr>
          <a:xfrm>
            <a:off x="665163" y="3579338"/>
            <a:ext cx="7813675" cy="386199"/>
          </a:xfrm>
          <a:prstGeom prst="rect">
            <a:avLst/>
          </a:prstGeom>
        </p:spPr>
        <p:txBody>
          <a:bodyPr anchor="t" rtlCol="false"/>
          <a:lstStyle/>
          <a:p>
            <a:pPr fontAlgn="t"/>
            <a:r>
              <a:rPr lang="en-US"/>
              <a:t>Cross-compile to Java</a:t>
            </a:r>
          </a:p>
        </p:txBody>
      </p:sp>
      <p:sp>
        <p:nvSpPr>
          <p:cNvPr name="TextBox 10" id="10"/>
          <p:cNvSpPr txBox="true"/>
          <p:nvPr/>
        </p:nvSpPr>
        <p:spPr>
          <a:xfrm>
            <a:off x="665163" y="3965537"/>
            <a:ext cx="7813675" cy="344951"/>
          </a:xfrm>
          <a:prstGeom prst="rect">
            <a:avLst/>
          </a:prstGeom>
          <a:solidFill>
            <a:srgbClr val="000000"/>
          </a:solidFill>
        </p:spPr>
        <p:txBody>
          <a:bodyPr anchor="t" rtlCol="false"/>
          <a:lstStyle/>
          <a:p>
            <a:pPr fontAlgn="t"/>
            <a:r>
              <a:rPr lang="en-US" sz="1400" b="false">
                <a:solidFill>
                  <a:srgbClr val="FFFFFF"/>
                </a:solidFill>
                <a:latin typeface="Consolas"/>
              </a:rPr>
              <a:t>haxelib install hxjava</a:t>
            </a:r>
          </a:p>
        </p:txBody>
      </p:sp>
      <p:sp>
        <p:nvSpPr>
          <p:cNvPr name="TextBox 11" id="11"/>
          <p:cNvSpPr txBox="true"/>
          <p:nvPr/>
        </p:nvSpPr>
        <p:spPr>
          <a:xfrm>
            <a:off x="665163" y="4373988"/>
            <a:ext cx="7813675" cy="344951"/>
          </a:xfrm>
          <a:prstGeom prst="rect">
            <a:avLst/>
          </a:prstGeom>
          <a:solidFill>
            <a:srgbClr val="000000"/>
          </a:solidFill>
        </p:spPr>
        <p:txBody>
          <a:bodyPr anchor="t" rtlCol="false"/>
          <a:lstStyle/>
          <a:p>
            <a:pPr fontAlgn="t"/>
            <a:r>
              <a:rPr lang="en-US" sz="1400" b="false">
                <a:solidFill>
                  <a:srgbClr val="FFFFFF"/>
                </a:solidFill>
                <a:latin typeface="Consolas"/>
              </a:rPr>
              <a:t>haxe --main Main --java MainJava</a:t>
            </a:r>
          </a:p>
        </p:txBody>
      </p:sp>
      <p:sp>
        <p:nvSpPr>
          <p:cNvPr name="TextBox 12" id="12"/>
          <p:cNvSpPr txBox="true"/>
          <p:nvPr/>
        </p:nvSpPr>
        <p:spPr>
          <a:xfrm>
            <a:off x="665163" y="4782439"/>
            <a:ext cx="7813675" cy="386199"/>
          </a:xfrm>
          <a:prstGeom prst="rect">
            <a:avLst/>
          </a:prstGeom>
        </p:spPr>
        <p:txBody>
          <a:bodyPr anchor="t" rtlCol="false"/>
          <a:lstStyle/>
          <a:p>
            <a:pPr fontAlgn="t"/>
            <a:r>
              <a:rPr lang="en-US"/>
              <a:t>Cross-compile to C#</a:t>
            </a:r>
          </a:p>
        </p:txBody>
      </p:sp>
      <p:sp>
        <p:nvSpPr>
          <p:cNvPr name="TextBox 13" id="13"/>
          <p:cNvSpPr txBox="true"/>
          <p:nvPr/>
        </p:nvSpPr>
        <p:spPr>
          <a:xfrm>
            <a:off x="665163" y="5168638"/>
            <a:ext cx="7813675" cy="344951"/>
          </a:xfrm>
          <a:prstGeom prst="rect">
            <a:avLst/>
          </a:prstGeom>
          <a:solidFill>
            <a:srgbClr val="000000"/>
          </a:solidFill>
        </p:spPr>
        <p:txBody>
          <a:bodyPr anchor="t" rtlCol="false"/>
          <a:lstStyle/>
          <a:p>
            <a:pPr fontAlgn="t"/>
            <a:r>
              <a:rPr lang="en-US" sz="1400" b="false">
                <a:solidFill>
                  <a:srgbClr val="FFFFFF"/>
                </a:solidFill>
                <a:latin typeface="Consolas"/>
              </a:rPr>
              <a:t>haxelib install hxcs</a:t>
            </a:r>
          </a:p>
        </p:txBody>
      </p:sp>
      <p:sp>
        <p:nvSpPr>
          <p:cNvPr name="TextBox 14" id="14"/>
          <p:cNvSpPr txBox="true"/>
          <p:nvPr/>
        </p:nvSpPr>
        <p:spPr>
          <a:xfrm>
            <a:off x="665163" y="5577089"/>
            <a:ext cx="7813675" cy="344951"/>
          </a:xfrm>
          <a:prstGeom prst="rect">
            <a:avLst/>
          </a:prstGeom>
          <a:solidFill>
            <a:srgbClr val="000000"/>
          </a:solidFill>
        </p:spPr>
        <p:txBody>
          <a:bodyPr anchor="t" rtlCol="false"/>
          <a:lstStyle/>
          <a:p>
            <a:pPr fontAlgn="t"/>
            <a:r>
              <a:rPr lang="en-US" sz="1400" b="false">
                <a:solidFill>
                  <a:srgbClr val="FFFFFF"/>
                </a:solidFill>
                <a:latin typeface="Consolas"/>
              </a:rPr>
              <a:t>haxe --main Main --cs MainCS</a:t>
            </a:r>
          </a:p>
        </p:txBody>
      </p:sp>
    </p:spTree>
  </p:cSld>
  <p:clrMapOvr>
    <a:masterClrMapping/>
  </p:clrMapOvr>
</p:sld>
</file>

<file path=ppt/slides/slide9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Analysis</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Why Haxe?</a:t>
            </a:r>
          </a:p>
          <a:p>
            <a:pPr lvl="0"/>
            <a:r>
              <a:rPr lang="en-US"/>
              <a:t>cross-platform compilation/execution</a:t>
            </a:r>
          </a:p>
          <a:p>
            <a:pPr lvl="0"/>
            <a:r>
              <a:rPr lang="en-US"/>
              <a:t>interesting mix of static/dynamic (based on target platform)</a:t>
            </a:r>
          </a:p>
          <a:p>
            <a:pPr lvl="0"/>
            <a:r>
              <a:rPr lang="en-US"/>
              <a:t>and games?</a:t>
            </a:r>
          </a:p>
        </p:txBody>
      </p:sp>
    </p:spTree>
  </p:cSld>
  <p:clrMapOvr>
    <a:masterClrMapping/>
  </p:clrMapOvr>
</p:sld>
</file>

<file path=ppt/slides/slide9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The Mint Programming Language</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 in a nutshell</a:t>
            </a:r>
            <a:endParaRPr lang="en-US" dirty="0"/>
          </a:p>
        </p:txBody>
      </p:sp>
    </p:spTree>
  </p:cSld>
  <p:clrMapOvr>
    <a:masterClrMapping/>
  </p:clrMapOvr>
</p:sld>
</file>

<file path=ppt/slides/slide9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Mint Programming Language</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What is it?</a:t>
            </a:r>
          </a:p>
          <a:p>
            <a:pPr lvl="0"/>
            <a:r>
              <a:rPr lang="en-US"/>
              <a:t>https://mint-lang.com/</a:t>
            </a:r>
          </a:p>
          <a:p>
            <a:pPr lvl="0"/>
            <a:r>
              <a:rPr lang="en-US"/>
              <a:t>"programming language for writing single page applications"</a:t>
            </a:r>
          </a:p>
          <a:p>
            <a:pPr lvl="0"/>
            <a:r>
              <a:rPr lang="en-US"/>
              <a:t>incorporates HTML, CSS, JS into one unified language</a:t>
            </a:r>
          </a:p>
          <a:p>
            <a:pPr lvl="0"/>
            <a:r>
              <a:rPr lang="en-US"/>
              <a:t>written in Crystal</a:t>
            </a:r>
          </a:p>
        </p:txBody>
      </p:sp>
    </p:spTree>
  </p:cSld>
  <p:clrMapOvr>
    <a:masterClrMapping/>
  </p:clrMapOvr>
</p:sld>
</file>

<file path=ppt/slides/slide9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Mint Programming Language</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Hello world</a:t>
            </a:r>
          </a:p>
        </p:txBody>
      </p:sp>
      <p:sp>
        <p:nvSpPr>
          <p:cNvPr name="TextBox 4" id="4"/>
          <p:cNvSpPr txBox="true"/>
          <p:nvPr/>
        </p:nvSpPr>
        <p:spPr>
          <a:xfrm>
            <a:off x="665163" y="1581587"/>
            <a:ext cx="7813675" cy="1412897"/>
          </a:xfrm>
          <a:prstGeom prst="rect">
            <a:avLst/>
          </a:prstGeom>
          <a:solidFill>
            <a:srgbClr val="000000"/>
          </a:solidFill>
        </p:spPr>
        <p:txBody>
          <a:bodyPr anchor="t" rtlCol="false"/>
          <a:lstStyle/>
          <a:p>
            <a:pPr fontAlgn="t"/>
            <a:r>
              <a:rPr lang="en-US" sz="1400" b="false">
                <a:solidFill>
                  <a:srgbClr val="FFFFFF"/>
                </a:solidFill>
                <a:latin typeface="Consolas"/>
              </a:rPr>
              <a:t>component Main {
  fun render : Html {
    &lt;button&gt;
      "Click ME!"
    &lt;/button&gt;
  }
}</a:t>
            </a:r>
          </a:p>
        </p:txBody>
      </p:sp>
    </p:spTree>
  </p:cSld>
  <p:clrMapOvr>
    <a:masterClrMapping/>
  </p:clrMapOvr>
</p:sld>
</file>

<file path=ppt/slides/slide9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The Mint Programming Language</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Counter component</a:t>
            </a:r>
          </a:p>
        </p:txBody>
      </p:sp>
      <p:sp>
        <p:nvSpPr>
          <p:cNvPr name="TextBox 4" id="4"/>
          <p:cNvSpPr txBox="true"/>
          <p:nvPr/>
        </p:nvSpPr>
        <p:spPr>
          <a:xfrm>
            <a:off x="665163" y="1581587"/>
            <a:ext cx="7813675" cy="2302852"/>
          </a:xfrm>
          <a:prstGeom prst="rect">
            <a:avLst/>
          </a:prstGeom>
          <a:solidFill>
            <a:srgbClr val="000000"/>
          </a:solidFill>
        </p:spPr>
        <p:txBody>
          <a:bodyPr anchor="t" rtlCol="false"/>
          <a:lstStyle/>
          <a:p>
            <a:pPr fontAlgn="t"/>
            <a:r>
              <a:rPr lang="en-US" sz="1400" b="false">
                <a:solidFill>
                  <a:srgbClr val="FFFFFF"/>
                </a:solidFill>
                <a:latin typeface="Consolas"/>
              </a:rPr>
              <a:t><![CDATA[component Counter {
  state counter = 0
  fun increment { next { counter: counter + 1 } }
  fun decrement { next { counter: counter - 1 } }
  fun render {
    <div>
      <button onClick={decrement}>"Decrement"</button>
      <span><{ Number.toString(counter) }></span>
      <button onClick={increment}>"Increment"</button>
    </div>
  }
}]]></a:t>
            </a:r>
          </a:p>
        </p:txBody>
      </p:sp>
    </p:spTree>
  </p:cSld>
  <p:clrMapOvr>
    <a:masterClrMapping/>
  </p:clrMapOvr>
</p:sld>
</file>

<file path=ppt/slides/slide9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2602175"/>
            <a:ext cx="7772400" cy="1362075"/>
          </a:xfrm>
        </p:spPr>
        <p:txBody>
          <a:bodyPr/>
          <a:lstStyle>
            <a:lvl1pPr algn="ctr">
              <a:defRPr sz="3000" b="1" cap="none" baseline="0">
                <a:effectLst>
                  <a:outerShdw blurRad="38100" dist="38100" dir="2700000" algn="tl">
                    <a:srgbClr val="000000">
                      <a:alpha val="43137"/>
                    </a:srgbClr>
                  </a:outerShdw>
                </a:effectLst>
                <a:latin typeface="Calibri" pitchFamily="34" charset="0"/>
                <a:cs typeface="Calibri" pitchFamily="34" charset="0"/>
              </a:defRPr>
            </a:lvl1pPr>
          </a:lstStyle>
          <a:p>
            <a:r>
              <a:rPr lang="en-US"/>
              <a:t>Getting Started with Mint</a:t>
            </a:r>
            <a:endParaRPr lang="en-US" dirty="0"/>
          </a:p>
        </p:txBody>
      </p:sp>
      <p:sp xmlns:r="http://schemas.openxmlformats.org/officeDocument/2006/relationships">
        <p:nvSpPr>
          <p:cNvPr id="3" name="Text Placeholder 2"/>
          <p:cNvSpPr>
            <a:spLocks noGrp="1"/>
          </p:cNvSpPr>
          <p:nvPr>
            <p:ph type="body" idx="1"/>
          </p:nvPr>
        </p:nvSpPr>
        <p:spPr>
          <a:xfrm>
            <a:off x="722313" y="3973506"/>
            <a:ext cx="7772400" cy="1500187"/>
          </a:xfrm>
        </p:spPr>
        <p:txBody>
          <a:bodyPr anchor="ctr"/>
          <a:lstStyle>
            <a:lvl1pPr marL="0" indent="0" algn="ctr">
              <a:buNone/>
              <a:defRPr sz="2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From 0 to HelloWorld</a:t>
            </a:r>
            <a:endParaRPr lang="en-US" dirty="0"/>
          </a:p>
        </p:txBody>
      </p:sp>
    </p:spTree>
  </p:cSld>
  <p:clrMapOvr>
    <a:masterClrMapping/>
  </p:clrMapOvr>
</p:sld>
</file>

<file path=ppt/slides/slide9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Mint</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Installation</a:t>
            </a:r>
          </a:p>
          <a:p>
            <a:pPr lvl="0"/>
            <a:r>
              <a:rPr lang="en-US"/>
              <a:t>https://mint-lang.com/install</a:t>
            </a:r>
          </a:p>
          <a:p>
            <a:pPr lvl="0"/>
            <a:r>
              <a:rPr lang="en-US"/>
              <a:t>Package managers:</a:t>
            </a:r>
          </a:p>
          <a:p>
            <a:pPr lvl="1"/>
            <a:r>
              <a:rPr lang="en-US"/>
              <a:t>Homebrew/Linuxbrew: </a:t>
            </a:r>
            <a:r>
              <a:rPr lang="en-US">
                <a:latin typeface="Courier New"/>
              </a:rPr>
              <a:t>brew install mint-lang</a:t>
            </a:r>
          </a:p>
          <a:p>
            <a:pPr lvl="0"/>
            <a:r>
              <a:rPr lang="en-US"/>
              <a:t>Download the (single) prebuilt binary</a:t>
            </a:r>
          </a:p>
          <a:p>
            <a:pPr lvl="0"/>
            <a:r>
              <a:rPr lang="en-US"/>
              <a:t>Build from source: </a:t>
            </a:r>
            <a:r>
              <a:rPr lang="en-US">
                <a:latin typeface="Courier New"/>
              </a:rPr>
              <a:t>git clone https://github.com/mint-lang/mint.git</a:t>
            </a:r>
          </a:p>
          <a:p>
            <a:pPr lvl="0"/>
            <a:r>
              <a:rPr lang="en-US"/>
              <a:t>Docker:</a:t>
            </a:r>
          </a:p>
          <a:p>
            <a:pPr lvl="1"/>
            <a:r>
              <a:rPr lang="en-US">
                <a:latin typeface="Courier New"/>
              </a:rPr>
              <a:t>git clone https://github.com/mint-lang/mint-docker.git</a:t>
            </a:r>
          </a:p>
          <a:p>
            <a:pPr lvl="1"/>
            <a:r>
              <a:rPr lang="en-US">
                <a:latin typeface="Courier New"/>
              </a:rPr>
              <a:t>cd mint-docker</a:t>
            </a:r>
          </a:p>
          <a:p>
            <a:pPr lvl="1"/>
            <a:r>
              <a:rPr lang="en-US">
                <a:latin typeface="Courier New"/>
              </a:rPr>
              <a:t>docker-compose up</a:t>
            </a:r>
          </a:p>
        </p:txBody>
      </p:sp>
    </p:spTree>
  </p:cSld>
  <p:clrMapOvr>
    <a:masterClrMapping/>
  </p:clrMapOvr>
</p:sld>
</file>

<file path=ppt/slides/slide9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Mint</a:t>
            </a:r>
            <a:endParaRPr lang="en-US" dirty="0"/>
          </a:p>
        </p:txBody>
      </p:sp>
      <p:sp xmlns:r="http://schemas.openxmlformats.org/officeDocument/2006/relationships">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buNone/>
            </a:pPr>
            <a:r>
              <a:rPr lang="en-US" b="true"/>
              <a:t>Generate a new project</a:t>
            </a:r>
          </a:p>
          <a:p>
            <a:pPr lvl="0"/>
            <a:r>
              <a:rPr lang="en-US">
                <a:latin typeface="Courier New"/>
              </a:rPr>
              <a:t>mint init hello-world</a:t>
            </a:r>
          </a:p>
        </p:txBody>
      </p:sp>
    </p:spTree>
  </p:cSld>
  <p:clrMapOvr>
    <a:masterClrMapping/>
  </p:clrMapOvr>
</p:sld>
</file>

<file path=ppt/slides/slide9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Getting Started with Mint</a:t>
            </a:r>
            <a:endParaRPr lang="en-US" dirty="0"/>
          </a:p>
        </p:txBody>
      </p:sp>
      <p:sp>
        <p:nvSpPr>
          <p:cNvPr name="TextBox 3" id="3"/>
          <p:cNvSpPr txBox="true"/>
          <p:nvPr/>
        </p:nvSpPr>
        <p:spPr>
          <a:xfrm>
            <a:off x="665163" y="1195388"/>
            <a:ext cx="7813675" cy="386199"/>
          </a:xfrm>
          <a:prstGeom prst="rect">
            <a:avLst/>
          </a:prstGeom>
        </p:spPr>
        <p:txBody>
          <a:bodyPr anchor="t" rtlCol="false"/>
          <a:lstStyle/>
          <a:p>
            <a:pPr fontAlgn="t"/>
            <a:r>
              <a:rPr lang="en-US"/>
              <a:t>Main (source/Main.mint)</a:t>
            </a:r>
          </a:p>
        </p:txBody>
      </p:sp>
      <p:sp>
        <p:nvSpPr>
          <p:cNvPr name="TextBox 4" id="4"/>
          <p:cNvSpPr txBox="true"/>
          <p:nvPr/>
        </p:nvSpPr>
        <p:spPr>
          <a:xfrm>
            <a:off x="665163" y="1581587"/>
            <a:ext cx="7813675" cy="522942"/>
          </a:xfrm>
          <a:prstGeom prst="rect">
            <a:avLst/>
          </a:prstGeom>
          <a:solidFill>
            <a:srgbClr val="000000"/>
          </a:solidFill>
        </p:spPr>
        <p:txBody>
          <a:bodyPr anchor="t" rtlCol="false"/>
          <a:lstStyle/>
          <a:p>
            <a:pPr fontAlgn="t"/>
            <a:r>
              <a:rPr lang="en-US" sz="1400" b="false">
                <a:solidFill>
                  <a:srgbClr val="FFFFFF"/>
                </a:solidFill>
                <a:latin typeface="Consolas"/>
              </a:rPr>
              <a:t>&lt;&lt;/Users/tedneward/Projects/Presentations.git/Content/Mint/code/hello-world/Main.mint NOT FOUND&gt;&gt;</a:t>
            </a:r>
          </a:p>
        </p:txBody>
      </p:sp>
      <p:sp>
        <p:nvSpPr>
          <p:cNvPr name="TextBox 5" id="5"/>
          <p:cNvSpPr txBox="true"/>
          <p:nvPr/>
        </p:nvSpPr>
        <p:spPr>
          <a:xfrm>
            <a:off x="665163" y="2168029"/>
            <a:ext cx="7813675" cy="386199"/>
          </a:xfrm>
          <a:prstGeom prst="rect">
            <a:avLst/>
          </a:prstGeom>
        </p:spPr>
        <p:txBody>
          <a:bodyPr anchor="t" rtlCol="false"/>
          <a:lstStyle/>
          <a:p>
            <a:pPr fontAlgn="t"/>
            <a:r>
              <a:rPr lang="en-US"/>
              <a:t>Info (source/Info.mint)</a:t>
            </a:r>
          </a:p>
        </p:txBody>
      </p:sp>
      <p:sp>
        <p:nvSpPr>
          <p:cNvPr name="TextBox 6" id="6"/>
          <p:cNvSpPr txBox="true"/>
          <p:nvPr/>
        </p:nvSpPr>
        <p:spPr>
          <a:xfrm>
            <a:off x="665163" y="2554228"/>
            <a:ext cx="7813675" cy="522942"/>
          </a:xfrm>
          <a:prstGeom prst="rect">
            <a:avLst/>
          </a:prstGeom>
          <a:solidFill>
            <a:srgbClr val="000000"/>
          </a:solidFill>
        </p:spPr>
        <p:txBody>
          <a:bodyPr anchor="t" rtlCol="false"/>
          <a:lstStyle/>
          <a:p>
            <a:pPr fontAlgn="t"/>
            <a:r>
              <a:rPr lang="en-US" sz="1400" b="false">
                <a:solidFill>
                  <a:srgbClr val="FFFFFF"/>
                </a:solidFill>
                <a:latin typeface="Consolas"/>
              </a:rPr>
              <a:t>&lt;&lt;/Users/tedneward/Projects/Presentations.git/Content/Mint/code/hello-world/Info.mint NOT FOUND&gt;&gt;</a:t>
            </a:r>
          </a:p>
        </p:txBody>
      </p:sp>
      <p:sp>
        <p:nvSpPr>
          <p:cNvPr name="TextBox 7" id="7"/>
          <p:cNvSpPr txBox="true"/>
          <p:nvPr/>
        </p:nvSpPr>
        <p:spPr>
          <a:xfrm>
            <a:off x="665163" y="3140670"/>
            <a:ext cx="7813675" cy="386199"/>
          </a:xfrm>
          <a:prstGeom prst="rect">
            <a:avLst/>
          </a:prstGeom>
        </p:spPr>
        <p:txBody>
          <a:bodyPr anchor="t" rtlCol="false"/>
          <a:lstStyle/>
          <a:p>
            <a:pPr fontAlgn="t"/>
            <a:r>
              <a:rPr lang="en-US"/>
              <a:t>Link (source/Link.mint)</a:t>
            </a:r>
          </a:p>
        </p:txBody>
      </p:sp>
      <p:sp>
        <p:nvSpPr>
          <p:cNvPr name="TextBox 8" id="8"/>
          <p:cNvSpPr txBox="true"/>
          <p:nvPr/>
        </p:nvSpPr>
        <p:spPr>
          <a:xfrm>
            <a:off x="665163" y="3526869"/>
            <a:ext cx="7813675" cy="522942"/>
          </a:xfrm>
          <a:prstGeom prst="rect">
            <a:avLst/>
          </a:prstGeom>
          <a:solidFill>
            <a:srgbClr val="000000"/>
          </a:solidFill>
        </p:spPr>
        <p:txBody>
          <a:bodyPr anchor="t" rtlCol="false"/>
          <a:lstStyle/>
          <a:p>
            <a:pPr fontAlgn="t"/>
            <a:r>
              <a:rPr lang="en-US" sz="1400" b="false">
                <a:solidFill>
                  <a:srgbClr val="FFFFFF"/>
                </a:solidFill>
                <a:latin typeface="Consolas"/>
              </a:rPr>
              <a:t>&lt;&lt;/Users/tedneward/Projects/Presentations.git/Content/Mint/code/hello-world/Link.mint NOT FOUND&gt;&gt;</a:t>
            </a:r>
          </a:p>
        </p:txBody>
      </p:sp>
    </p:spTree>
  </p:cSld>
  <p:clrMapOvr>
    <a:masterClrMapping/>
  </p:clrMapOvr>
</p:sld>
</file>

<file path=ppt/theme/theme1.xml><?xml version="1.0" encoding="utf-8"?>
<a:theme xmlns:a="http://schemas.openxmlformats.org/drawingml/2006/main" name="Neward &amp; Associates">
  <a:themeElements>
    <a:clrScheme name="">
      <a:dk1>
        <a:srgbClr val="000000"/>
      </a:dk1>
      <a:lt1>
        <a:srgbClr val="FFFFFF"/>
      </a:lt1>
      <a:dk2>
        <a:srgbClr val="000080"/>
      </a:dk2>
      <a:lt2>
        <a:srgbClr val="FFFF00"/>
      </a:lt2>
      <a:accent1>
        <a:srgbClr val="000080"/>
      </a:accent1>
      <a:accent2>
        <a:srgbClr val="3333CC"/>
      </a:accent2>
      <a:accent3>
        <a:srgbClr val="AAAAC0"/>
      </a:accent3>
      <a:accent4>
        <a:srgbClr val="DADADA"/>
      </a:accent4>
      <a:accent5>
        <a:srgbClr val="AAAAC0"/>
      </a:accent5>
      <a:accent6>
        <a:srgbClr val="2D2DB9"/>
      </a:accent6>
      <a:hlink>
        <a:srgbClr val="6699FF"/>
      </a:hlink>
      <a:folHlink>
        <a:srgbClr val="CC0000"/>
      </a:folHlink>
    </a:clrScheme>
    <a:fontScheme name="Neward &amp; Associ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379" tIns="44448" rIns="90379" bIns="44448" numCol="1" anchor="t" anchorCtr="0" compatLnSpc="1">
        <a:prstTxWarp prst="textNoShape">
          <a:avLst/>
        </a:prstTxWarp>
      </a:bodyPr>
      <a:lstStyle>
        <a:defPPr marL="0" marR="0" indent="0" algn="l" defTabSz="896938" rtl="0" eaLnBrk="0" fontAlgn="base" latinLnBrk="0" hangingPunct="0">
          <a:lnSpc>
            <a:spcPct val="90000"/>
          </a:lnSpc>
          <a:spcBef>
            <a:spcPct val="0"/>
          </a:spcBef>
          <a:spcAft>
            <a:spcPct val="0"/>
          </a:spcAft>
          <a:buClrTx/>
          <a:buSzTx/>
          <a:buFontTx/>
          <a:buChar char="•"/>
          <a:tabLst>
            <a:tab pos="1387475" algn="l"/>
            <a:tab pos="1706563" algn="l"/>
            <a:tab pos="2079625" algn="l"/>
          </a:tabLst>
          <a:defRPr kumimoji="0" lang="en-US" sz="1600" b="1"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379" tIns="44448" rIns="90379" bIns="44448" numCol="1" anchor="t" anchorCtr="0" compatLnSpc="1">
        <a:prstTxWarp prst="textNoShape">
          <a:avLst/>
        </a:prstTxWarp>
      </a:bodyPr>
      <a:lstStyle>
        <a:defPPr marL="0" marR="0" indent="0" algn="l" defTabSz="896938" rtl="0" eaLnBrk="0" fontAlgn="base" latinLnBrk="0" hangingPunct="0">
          <a:lnSpc>
            <a:spcPct val="90000"/>
          </a:lnSpc>
          <a:spcBef>
            <a:spcPct val="0"/>
          </a:spcBef>
          <a:spcAft>
            <a:spcPct val="0"/>
          </a:spcAft>
          <a:buClrTx/>
          <a:buSzTx/>
          <a:buFontTx/>
          <a:buChar char="•"/>
          <a:tabLst>
            <a:tab pos="1387475" algn="l"/>
            <a:tab pos="1706563" algn="l"/>
            <a:tab pos="2079625" algn="l"/>
          </a:tabLst>
          <a:defRPr kumimoji="0" lang="en-US" sz="1600" b="1" i="0" u="none" strike="noStrike" cap="none" normalizeH="0" baseline="0" smtClean="0">
            <a:ln>
              <a:noFill/>
            </a:ln>
            <a:solidFill>
              <a:schemeClr val="tx1"/>
            </a:solidFill>
            <a:effectLst/>
            <a:latin typeface="Tahoma" pitchFamily="34" charset="0"/>
          </a:defRPr>
        </a:defPPr>
      </a:lstStyle>
    </a:lnDef>
  </a:objectDefaults>
  <a:extraClrSchemeLst>
    <a:extraClrScheme>
      <a:clrScheme name="Neward &amp; Associate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eward &amp; Associat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Neward &amp; Associate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eward &amp; Associate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eward &amp; Associate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eward &amp; Associate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Neward &amp; Associate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3092</TotalTime>
  <Words>0</Words>
  <Application>Microsoft Office PowerPoint</Application>
  <PresentationFormat>On-screen Show (4:3)</PresentationFormat>
  <Paragraphs>0</Paragraphs>
  <Slides>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0</vt:i4>
      </vt:variant>
    </vt:vector>
  </HeadingPairs>
  <TitlesOfParts>
    <vt:vector size="6" baseType="lpstr">
      <vt:lpstr>Arial</vt:lpstr>
      <vt:lpstr>Calibri</vt:lpstr>
      <vt:lpstr>Franklin Gothic Medium</vt:lpstr>
      <vt:lpstr>Tahoma</vt:lpstr>
      <vt:lpstr>Wingdings</vt:lpstr>
      <vt:lpstr>Neward &amp; Associates</vt:lpstr>
    </vt:vector>
  </TitlesOfParts>
  <Company>Copyright (c) 2023 Ted Neward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2004-06-15T18:50:25Z</dcterms:created>
  <dc:creator>Ted Neward
Neward &amp; Associates</dc:creator>
  <dc:description>Remember when TypeScript, or C#, or even C++ was new, and you wished you'd known they were going to "be big" so you could be the person ahead of the curve instead of struggling to catch up to where everybody else seemed to be already? The world-famous hockey player Wayne Gretzky, when asked what made him different than all the other players, famously said, "I didn't skate to where the puck was--I skated to where the puck would be." In this presentation, we're going to take a look at a few languages that incorporate concepts that might--with heavy emphasis on the word "might" in that sentence--be where the puck will figuratively end up. These languages may not be what you end up using in your day job in 2025, but they could be exposing and refining the concepts that define the language that will.
</dc:description>
  <cp:keywords>Language, Natural language</cp:keywords>
  <cp:lastModifiedBy>Ted Neward</cp:lastModifiedBy>
  <dcterms:modified xsi:type="dcterms:W3CDTF">2020-09-27T07:19:37Z</dcterms:modified>
  <cp:revision>78</cp:revision>
  <dc:subject>Language, Natural language</dc:subject>
  <dc:title>Busy Developer's Guide to Next-Generation Languages</dc:title>
</cp:coreProperties>
</file>