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61" Target="slides/slide56.xml" Type="http://schemas.openxmlformats.org/officeDocument/2006/relationships/slide"/><Relationship Id="rId62" Target="slides/slide57.xml" Type="http://schemas.openxmlformats.org/officeDocument/2006/relationships/slide"/><Relationship Id="rId63" Target="slides/slide58.xml" Type="http://schemas.openxmlformats.org/officeDocument/2006/relationships/slide"/><Relationship Id="rId64" Target="slides/slide59.xml" Type="http://schemas.openxmlformats.org/officeDocument/2006/relationships/slide"/><Relationship Id="rId65" Target="slides/slide60.xml" Type="http://schemas.openxmlformats.org/officeDocument/2006/relationships/slide"/><Relationship Id="rId66" Target="slides/slide61.xml" Type="http://schemas.openxmlformats.org/officeDocument/2006/relationships/slide"/><Relationship Id="rId67" Target="slides/slide62.xml" Type="http://schemas.openxmlformats.org/officeDocument/2006/relationships/slide"/><Relationship Id="rId68" Target="slides/slide63.xml" Type="http://schemas.openxmlformats.org/officeDocument/2006/relationships/slide"/><Relationship Id="rId69" Target="slides/slide64.xml" Type="http://schemas.openxmlformats.org/officeDocument/2006/relationships/slide"/><Relationship Id="rId7" Target="slides/slide2.xml" Type="http://schemas.openxmlformats.org/officeDocument/2006/relationships/slide"/><Relationship Id="rId70" Target="slides/slide65.xml" Type="http://schemas.openxmlformats.org/officeDocument/2006/relationships/slide"/><Relationship Id="rId71" Target="slides/slide66.xml" Type="http://schemas.openxmlformats.org/officeDocument/2006/relationships/slide"/><Relationship Id="rId72" Target="slides/slide67.xml" Type="http://schemas.openxmlformats.org/officeDocument/2006/relationships/slide"/><Relationship Id="rId73" Target="slides/slide68.xml" Type="http://schemas.openxmlformats.org/officeDocument/2006/relationships/slide"/><Relationship Id="rId74" Target="slides/slide69.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5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5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8.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59.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2.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6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Flutter</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Flutter is...</a:t>
            </a:r>
          </a:p>
          <a:p>
            <a:pPr lvl="0"/>
            <a:r>
              <a:rPr lang="en-US"/>
              <a:t>mobile app SDK</a:t>
            </a:r>
          </a:p>
          <a:p>
            <a:pPr lvl="1"/>
            <a:r>
              <a:rPr lang="en-US"/>
              <a:t>optimized for 2D</a:t>
            </a:r>
          </a:p>
          <a:p>
            <a:pPr lvl="0"/>
            <a:r>
              <a:rPr lang="en-US"/>
              <a:t>ground-up GUI layer for mobile</a:t>
            </a:r>
          </a:p>
          <a:p>
            <a:pPr lvl="0"/>
            <a:r>
              <a:rPr lang="en-US"/>
              <a:t>written using Dart on top of some C++ code</a:t>
            </a:r>
          </a:p>
          <a:p>
            <a:pPr lvl="0"/>
            <a:r>
              <a:rPr lang="en-US"/>
              <a:t>modern React-style framework</a:t>
            </a:r>
          </a:p>
          <a:p>
            <a:pPr lvl="0"/>
            <a:r>
              <a:rPr lang="en-US"/>
              <a:t>test-friendly</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Flutter's paradigms</a:t>
            </a:r>
          </a:p>
          <a:p>
            <a:pPr lvl="0"/>
            <a:r>
              <a:rPr lang="en-US"/>
              <a:t>composition:</a:t>
            </a:r>
          </a:p>
          <a:p>
            <a:pPr lvl="1"/>
            <a:r>
              <a:rPr lang="en-US"/>
              <a:t>small objects with narrow scopes of behavior, composed together</a:t>
            </a:r>
          </a:p>
          <a:p>
            <a:pPr lvl="1"/>
            <a:r>
              <a:rPr lang="en-US"/>
              <a:t>minimize inheritance/"IS-A"; maximize composition/"HAS-A"</a:t>
            </a:r>
          </a:p>
          <a:p>
            <a:pPr lvl="0"/>
            <a:r>
              <a:rPr lang="en-US"/>
              <a:t>functional:</a:t>
            </a:r>
          </a:p>
          <a:p>
            <a:pPr lvl="1"/>
            <a:r>
              <a:rPr lang="en-US"/>
              <a:t>UIs are built from functions that map state to UI primitives</a:t>
            </a:r>
          </a:p>
          <a:p>
            <a:pPr lvl="1"/>
            <a:r>
              <a:rPr lang="en-US"/>
              <a:t>this enables state to be built out of immutable data structures</a:t>
            </a:r>
          </a:p>
          <a:p>
            <a:pPr lvl="0"/>
            <a:r>
              <a:rPr lang="en-US"/>
              <a:t>reactive</a:t>
            </a:r>
          </a:p>
          <a:p>
            <a:pPr lvl="0"/>
            <a:r>
              <a:rPr lang="en-US"/>
              <a:t>declarative</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Getting Started</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Early steps with Flutter</a:t>
            </a:r>
            <a:endParaRPr lang="en-US" smtClean="0"/>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Installing Flutter</a:t>
            </a:r>
          </a:p>
          <a:p>
            <a:pPr lvl="0"/>
            <a:r>
              <a:rPr lang="en-US"/>
              <a:t>https://flutter.dev =&gt; "Getting Started" =&gt; download and unpack the ZIP</a:t>
            </a:r>
          </a:p>
          <a:p>
            <a:pPr lvl="1"/>
            <a:r>
              <a:rPr lang="en-US"/>
              <a:t>run </a:t>
            </a:r>
            <a:r>
              <a:rPr lang="en-US">
                <a:latin typeface="Courier New"/>
              </a:rPr>
              <a:t>flutter doctor</a:t>
            </a:r>
            <a:r>
              <a:rPr lang="en-US"/>
              <a:t> to verify install, diagnose issues</a:t>
            </a:r>
          </a:p>
          <a:p>
            <a:pPr lvl="1"/>
            <a:r>
              <a:rPr lang="en-US"/>
              <a:t>run </a:t>
            </a:r>
            <a:r>
              <a:rPr lang="en-US">
                <a:latin typeface="Courier New"/>
              </a:rPr>
              <a:t>flutter update</a:t>
            </a:r>
            <a:r>
              <a:rPr lang="en-US"/>
              <a:t> to catch up to any recent changes</a:t>
            </a:r>
          </a:p>
          <a:p>
            <a:pPr lvl="0"/>
            <a:r>
              <a:rPr lang="en-US"/>
              <a:t>Flutter does rely on Android/iOS tools</a:t>
            </a:r>
          </a:p>
          <a:p>
            <a:pPr lvl="1"/>
            <a:r>
              <a:rPr lang="en-US"/>
              <a:t>Android Studio and/or XCode</a:t>
            </a:r>
          </a:p>
          <a:p>
            <a:pPr lvl="0"/>
            <a:r>
              <a:rPr lang="en-US"/>
              <a:t>Android Studio has Dart and Flutter plugins</a:t>
            </a:r>
          </a:p>
          <a:p>
            <a:pPr lvl="1"/>
            <a:r>
              <a:rPr lang="en-US"/>
              <a:t>you may want to use AS even on macOS/iOS</a:t>
            </a:r>
          </a:p>
          <a:p>
            <a:pPr lvl="0"/>
            <a:r>
              <a:rPr lang="en-US"/>
              <a:t>Flutter has VSCode plugins as well</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Hello, Flutter</a:t>
            </a:r>
          </a:p>
          <a:p>
            <a:pPr lvl="0"/>
            <a:r>
              <a:rPr lang="en-US"/>
              <a:t>simpler, more traditional hello world</a:t>
            </a:r>
          </a:p>
          <a:p>
            <a:pPr lvl="1"/>
            <a:r>
              <a:rPr lang="en-US"/>
              <a:t>app with centered "Hello, world" text</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Hello, Flutter</a:t>
            </a:r>
          </a:p>
        </p:txBody>
      </p:sp>
      <p:sp>
        <p:nvSpPr>
          <p:cNvPr name="TextBox 4" id="4"/>
          <p:cNvSpPr txBox="true"/>
          <p:nvPr/>
        </p:nvSpPr>
        <p:spPr>
          <a:xfrm>
            <a:off x="457200" y="2021893"/>
            <a:ext cx="8229600" cy="2124861"/>
          </a:xfrm>
          <a:prstGeom prst="rect">
            <a:avLst/>
          </a:prstGeom>
          <a:solidFill>
            <a:srgbClr val="000000"/>
          </a:solidFill>
        </p:spPr>
        <p:txBody>
          <a:bodyPr anchor="t" rtlCol="false"/>
          <a:lstStyle/>
          <a:p>
            <a:pPr fontAlgn="t"/>
            <a:r>
              <a:rPr lang="en-US" sz="1400" b="false">
                <a:solidFill>
                  <a:srgbClr val="FFFFFF"/>
                </a:solidFill>
                <a:latin typeface="Consolas"/>
              </a:rPr>
              <a:t>import 'package:flutter/material.dart';
void main() {
  runApp(
    new Center(
      child: new Text(
        'Hello, world!',
        textDirection: TextDirection.ltr,
      ),
    ),
  );
}
</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Default/scaffolded app</a:t>
            </a:r>
          </a:p>
          <a:p>
            <a:pPr lvl="0"/>
            <a:r>
              <a:rPr lang="en-US"/>
              <a:t>more complex than Hello World</a:t>
            </a:r>
          </a:p>
          <a:p>
            <a:pPr lvl="0"/>
            <a:r>
              <a:rPr lang="en-US"/>
              <a:t>button that tracks clicks</a:t>
            </a:r>
          </a:p>
          <a:p>
            <a:pPr lvl="0"/>
            <a:r>
              <a:rPr lang="en-US"/>
              <a:t>helps demonstrate more interesting aspects</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Generating Flutter app</a:t>
            </a:r>
          </a:p>
          <a:p>
            <a:pPr lvl="0"/>
            <a:r>
              <a:rPr lang="en-US"/>
              <a:t>Terminal</a:t>
            </a:r>
          </a:p>
          <a:p>
            <a:pPr lvl="1"/>
            <a:r>
              <a:rPr lang="en-US">
                <a:latin typeface="Courier New"/>
              </a:rPr>
              <a:t>flutter create myapp</a:t>
            </a:r>
          </a:p>
          <a:p>
            <a:pPr lvl="1"/>
            <a:r>
              <a:rPr lang="en-US"/>
              <a:t>Optional: start emulator/simulator</a:t>
            </a:r>
          </a:p>
          <a:p>
            <a:pPr lvl="1"/>
            <a:r>
              <a:rPr lang="en-US">
                <a:latin typeface="Courier New"/>
              </a:rPr>
              <a:t>flutter run</a:t>
            </a:r>
          </a:p>
          <a:p>
            <a:pPr lvl="1"/>
            <a:r>
              <a:rPr lang="en-US"/>
              <a:t>Choose from available "devices"</a:t>
            </a:r>
          </a:p>
          <a:p>
            <a:pPr lvl="0"/>
            <a:r>
              <a:rPr lang="en-US"/>
              <a:t>Android Studio</a:t>
            </a:r>
          </a:p>
          <a:p>
            <a:pPr lvl="1"/>
            <a:r>
              <a:rPr lang="en-US"/>
              <a:t>File|New Flutter Project</a:t>
            </a:r>
          </a:p>
          <a:p>
            <a:pPr lvl="1"/>
            <a:r>
              <a:rPr lang="en-US"/>
              <a:t>Optional: start emulator/simulator</a:t>
            </a:r>
          </a:p>
          <a:p>
            <a:pPr lvl="1"/>
            <a:r>
              <a:rPr lang="en-US"/>
              <a:t>Build</a:t>
            </a:r>
          </a:p>
          <a:p>
            <a:pPr lvl="0"/>
            <a:r>
              <a:rPr lang="en-US"/>
              <a:t>VSCode</a:t>
            </a:r>
          </a:p>
          <a:p>
            <a:pPr lvl="1"/>
            <a:r>
              <a:rPr lang="en-US"/>
              <a:t>View&gt;Command Palette... 'Flutter:New Project'</a:t>
            </a:r>
          </a:p>
          <a:p>
            <a:pPr lvl="1"/>
            <a:r>
              <a:rPr lang="en-US"/>
              <a:t>select device in lower right corner of VSCode</a:t>
            </a:r>
          </a:p>
          <a:p>
            <a:pPr lvl="1"/>
            <a:r>
              <a:rPr lang="en-US"/>
              <a:t>Debug&gt;Start Debugging</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Hot reloading</a:t>
            </a:r>
          </a:p>
          <a:p>
            <a:pPr lvl="0"/>
            <a:r>
              <a:rPr lang="en-US"/>
              <a:t>Flutter permits "hot reloading" of code</a:t>
            </a:r>
          </a:p>
          <a:p>
            <a:pPr lvl="1"/>
            <a:r>
              <a:rPr lang="en-US"/>
              <a:t>without losing intermediate state</a:t>
            </a:r>
          </a:p>
          <a:p>
            <a:pPr lvl="0"/>
            <a:r>
              <a:rPr lang="en-US"/>
              <a:t>example:</a:t>
            </a:r>
          </a:p>
          <a:p>
            <a:pPr lvl="1"/>
            <a:r>
              <a:rPr lang="en-US"/>
              <a:t>click the button a few times</a:t>
            </a:r>
          </a:p>
          <a:p>
            <a:pPr lvl="1"/>
            <a:r>
              <a:rPr lang="en-US"/>
              <a:t>change the text above the counter text</a:t>
            </a:r>
          </a:p>
          <a:p>
            <a:pPr lvl="1"/>
            <a:r>
              <a:rPr lang="en-US">
                <a:latin typeface="Courier New"/>
              </a:rPr>
              <a:t>r</a:t>
            </a:r>
            <a:r>
              <a:rPr lang="en-US"/>
              <a:t> (from the debug terminal) hot reloads</a:t>
            </a:r>
          </a:p>
          <a:p>
            <a:pPr lvl="1"/>
            <a:r>
              <a:rPr lang="en-US"/>
              <a:t>notice counter has not reset to zero</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Project structure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have we got here?</a:t>
            </a:r>
            <a:endParaRPr lang="en-US" smtClean="0"/>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are we doing today?</a:t>
            </a:r>
          </a:p>
          <a:p>
            <a:pPr lvl="0"/>
            <a:r>
              <a:rPr lang="en-US"/>
              <a:t>learning a little about Flutter</a:t>
            </a:r>
          </a:p>
          <a:p>
            <a:pPr lvl="0"/>
            <a:r>
              <a:rPr lang="en-US"/>
              <a:t>experimenting some with Flutter</a:t>
            </a:r>
          </a:p>
          <a:p>
            <a:pPr lvl="0"/>
            <a:r>
              <a:rPr lang="en-US"/>
              <a:t>giving you just enough to start exploring it on your own</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Project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Manifest and main</a:t>
            </a:r>
          </a:p>
          <a:p>
            <a:pPr lvl="0"/>
            <a:r>
              <a:rPr lang="en-US"/>
              <a:t>pubspec.yaml:</a:t>
            </a:r>
          </a:p>
          <a:p>
            <a:pPr lvl="1"/>
            <a:r>
              <a:rPr lang="en-US"/>
              <a:t>manifest file with dependencies and assets</a:t>
            </a:r>
          </a:p>
          <a:p>
            <a:pPr lvl="1"/>
            <a:r>
              <a:rPr lang="en-US"/>
              <a:t>you will probably edit this from time to time</a:t>
            </a:r>
          </a:p>
          <a:p>
            <a:pPr lvl="0"/>
            <a:r>
              <a:rPr lang="en-US"/>
              <a:t>pubspec.lock: auto-generated/-managed</a:t>
            </a:r>
          </a:p>
          <a:p>
            <a:pPr lvl="0"/>
            <a:r>
              <a:rPr lang="en-US"/>
              <a:t>lib: your source code</a:t>
            </a:r>
          </a:p>
          <a:p>
            <a:pPr lvl="1"/>
            <a:r>
              <a:rPr lang="en-US"/>
              <a:t>main.dart: entrypoint</a:t>
            </a:r>
          </a:p>
          <a:p>
            <a:pPr lvl="0"/>
            <a:r>
              <a:rPr lang="en-US"/>
              <a:t>test: your test code</a:t>
            </a:r>
          </a:p>
          <a:p>
            <a:pPr lvl="1"/>
            <a:r>
              <a:rPr lang="en-US"/>
              <a:t>widget_test.dart: Scaffolded tests</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Project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Platforms</a:t>
            </a:r>
          </a:p>
          <a:p>
            <a:pPr lvl="0"/>
            <a:r>
              <a:rPr lang="en-US"/>
              <a:t>android: Android Studio project (Kotlin)</a:t>
            </a:r>
          </a:p>
          <a:p>
            <a:pPr lvl="0"/>
            <a:r>
              <a:rPr lang="en-US"/>
              <a:t>ios: XCode project (Swift)</a:t>
            </a:r>
          </a:p>
          <a:p>
            <a:pPr lvl="0"/>
            <a:r>
              <a:rPr lang="en-US"/>
              <a:t>linux: Linux/GTK project (C++)</a:t>
            </a:r>
          </a:p>
          <a:p>
            <a:pPr lvl="0"/>
            <a:r>
              <a:rPr lang="en-US"/>
              <a:t>macos: macOS project (Swift)</a:t>
            </a:r>
          </a:p>
          <a:p>
            <a:pPr lvl="0"/>
            <a:r>
              <a:rPr lang="en-US"/>
              <a:t>web: HTML project</a:t>
            </a:r>
          </a:p>
          <a:p>
            <a:pPr lvl="0"/>
            <a:r>
              <a:rPr lang="en-US"/>
              <a:t>windows: Windows project (C++)</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Widgets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How Flutter maps objects to pixels and behavior</a:t>
            </a:r>
            <a:endParaRPr lang="en-US" smtClean="0"/>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Flutter's UI is built out of Widgets</a:t>
            </a:r>
          </a:p>
          <a:p>
            <a:pPr lvl="0"/>
            <a:r>
              <a:rPr lang="en-US"/>
              <a:t>"Widgets describe what their view should look like given their current configuration and state. When a widget's state changes, the widget rebuilds its description, which the framework diffs against the previous description in order to determine the minimal changes needed in the underlying render tree to transition from one state to the next."</a:t>
            </a:r>
          </a:p>
          <a:p>
            <a:pPr lvl="0"/>
            <a:r>
              <a:rPr lang="en-US"/>
              <a:t>"Everything is a widget" and "Composition &gt; Inheritance"</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Widgets form a deep tree</a:t>
            </a:r>
          </a:p>
          <a:p>
            <a:pPr lvl="0"/>
            <a:r>
              <a:rPr lang="en-US"/>
              <a:t>app starts with a root to the tree</a:t>
            </a:r>
          </a:p>
          <a:p>
            <a:pPr lvl="0"/>
            <a:r>
              <a:rPr lang="en-US"/>
              <a:t>Widget's job is to implement a </a:t>
            </a:r>
            <a:r>
              <a:rPr lang="en-US">
                <a:latin typeface="Courier New"/>
              </a:rPr>
              <a:t>build()</a:t>
            </a:r>
            <a:r>
              <a:rPr lang="en-US"/>
              <a:t> function</a:t>
            </a:r>
          </a:p>
          <a:p>
            <a:pPr lvl="1"/>
            <a:r>
              <a:rPr lang="en-US"/>
              <a:t>describes the widget in terms of other, lower-level widgets</a:t>
            </a:r>
          </a:p>
          <a:p>
            <a:pPr lvl="1"/>
            <a:r>
              <a:rPr lang="en-US"/>
              <a:t>eventually, RenderObjects do the actual painting/rendering</a:t>
            </a:r>
          </a:p>
          <a:p>
            <a:pPr lvl="0"/>
            <a:r>
              <a:rPr lang="en-US"/>
              <a:t>widgets are very narrowly-scoped</a:t>
            </a:r>
          </a:p>
          <a:p>
            <a:pPr lvl="1"/>
            <a:r>
              <a:rPr lang="en-US"/>
              <a:t>many widget types are entirely behavioral; no visible pixels</a:t>
            </a:r>
          </a:p>
          <a:p>
            <a:pPr lvl="0"/>
            <a:r>
              <a:rPr lang="en-US"/>
              <a:t>widgets can also contain other widgets</a:t>
            </a:r>
          </a:p>
          <a:p>
            <a:pPr lvl="0"/>
            <a:r>
              <a:rPr lang="en-US"/>
              <a:t>widgets can also provide behavior-only around other widgets</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Simplest hello_world app</a:t>
            </a:r>
          </a:p>
        </p:txBody>
      </p:sp>
      <p:sp>
        <p:nvSpPr>
          <p:cNvPr name="TextBox 4" id="4"/>
          <p:cNvSpPr txBox="true"/>
          <p:nvPr/>
        </p:nvSpPr>
        <p:spPr>
          <a:xfrm>
            <a:off x="457200" y="2021893"/>
            <a:ext cx="8229600" cy="2124861"/>
          </a:xfrm>
          <a:prstGeom prst="rect">
            <a:avLst/>
          </a:prstGeom>
          <a:solidFill>
            <a:srgbClr val="000000"/>
          </a:solidFill>
        </p:spPr>
        <p:txBody>
          <a:bodyPr anchor="t" rtlCol="false"/>
          <a:lstStyle/>
          <a:p>
            <a:pPr fontAlgn="t"/>
            <a:r>
              <a:rPr lang="en-US" sz="1400" b="false">
                <a:solidFill>
                  <a:srgbClr val="FFFFFF"/>
                </a:solidFill>
                <a:latin typeface="Consolas"/>
              </a:rPr>
              <a:t>import 'package:flutter/material.dart';
void main() {
  runApp(
    new Center(
      child: new Text(
        'Hello, world!',
        textDirection: TextDirection.ltr,
      ),
    ),
  );
}</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Two styles of Widgets</a:t>
            </a:r>
          </a:p>
          <a:p>
            <a:pPr lvl="0"/>
            <a:r>
              <a:rPr lang="en-US"/>
              <a:t>Material: Android-esque</a:t>
            </a:r>
          </a:p>
          <a:p>
            <a:pPr lvl="1"/>
            <a:r>
              <a:rPr lang="en-US"/>
              <a:t>default look-and-feel assumption</a:t>
            </a:r>
          </a:p>
          <a:p>
            <a:pPr lvl="1"/>
            <a:r>
              <a:rPr lang="en-US"/>
              <a:t>import 'package:flutter/material.dart'</a:t>
            </a:r>
          </a:p>
          <a:p>
            <a:pPr lvl="1"/>
            <a:r>
              <a:rPr lang="en-US"/>
              <a:t>requires a "uses-material-design: true" in pubspec.yaml file</a:t>
            </a:r>
          </a:p>
          <a:p>
            <a:pPr lvl="1"/>
            <a:r>
              <a:rPr lang="en-US"/>
              <a:t>https://flutter.io/widgets/material</a:t>
            </a:r>
          </a:p>
          <a:p>
            <a:pPr lvl="0"/>
            <a:r>
              <a:rPr lang="en-US"/>
              <a:t>Cupertino: iOS-esque</a:t>
            </a:r>
          </a:p>
          <a:p>
            <a:pPr lvl="1"/>
            <a:r>
              <a:rPr lang="en-US"/>
              <a:t>import 'package:flutter/cupertino.dart'</a:t>
            </a:r>
          </a:p>
          <a:p>
            <a:pPr lvl="1"/>
            <a:r>
              <a:rPr lang="en-US"/>
              <a:t>https://flutter.io/widgets/cupertino</a:t>
            </a:r>
          </a:p>
          <a:p>
            <a:pPr lvl="0"/>
            <a:r>
              <a:rPr lang="en-US"/>
              <a:t>any sort of third-party widgets are possible/doable</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Common widgets</a:t>
            </a:r>
          </a:p>
          <a:p>
            <a:pPr lvl="0"/>
            <a:r>
              <a:rPr lang="en-US"/>
              <a:t>Text: run of stylized text</a:t>
            </a:r>
          </a:p>
          <a:p>
            <a:pPr lvl="1"/>
            <a:r>
              <a:rPr lang="en-US"/>
              <a:t>also RichText for multiple different styles</a:t>
            </a:r>
          </a:p>
          <a:p>
            <a:pPr lvl="0"/>
            <a:r>
              <a:rPr lang="en-US"/>
              <a:t>Image: display a graphic</a:t>
            </a:r>
          </a:p>
          <a:p>
            <a:pPr lvl="1"/>
            <a:r>
              <a:rPr lang="en-US"/>
              <a:t>BMP, JPEG, PNG, GIF, animated GIF, ...</a:t>
            </a:r>
          </a:p>
          <a:p>
            <a:pPr lvl="0"/>
            <a:r>
              <a:rPr lang="en-US"/>
              <a:t>Icon: display an icon</a:t>
            </a:r>
          </a:p>
          <a:p>
            <a:pPr lvl="1"/>
            <a:r>
              <a:rPr lang="en-US"/>
              <a:t>icons are usually smaller images used for interaction</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Common widgets</a:t>
            </a:r>
          </a:p>
          <a:p>
            <a:pPr lvl="0"/>
            <a:r>
              <a:rPr lang="en-US"/>
              <a:t>Row, Column: flexbox-inspired layout widgets</a:t>
            </a:r>
          </a:p>
          <a:p>
            <a:pPr lvl="0"/>
            <a:r>
              <a:rPr lang="en-US"/>
              <a:t>Container: create rectangular visual element ("box")</a:t>
            </a:r>
          </a:p>
          <a:p>
            <a:pPr lvl="1"/>
            <a:r>
              <a:rPr lang="en-US"/>
              <a:t>decorated with BoxDecoration (background, border, shadow)</a:t>
            </a:r>
          </a:p>
          <a:p>
            <a:pPr lvl="0"/>
            <a:r>
              <a:rPr lang="en-US"/>
              <a:t>AppBar: material design app (tool) bar</a:t>
            </a:r>
          </a:p>
          <a:p>
            <a:pPr lvl="0"/>
            <a:r>
              <a:rPr lang="en-US"/>
              <a:t>Scaffold: basic material design visual layout structure</a:t>
            </a:r>
          </a:p>
          <a:p>
            <a:pPr lvl="1"/>
            <a:r>
              <a:rPr lang="en-US"/>
              <a:t>appBar, body, bottomNavigationBar, floatingActionButton</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Common widgets</a:t>
            </a:r>
          </a:p>
          <a:p>
            <a:pPr lvl="0"/>
            <a:r>
              <a:rPr lang="en-US"/>
              <a:t>RaisedButton: elevated pushbutton</a:t>
            </a:r>
          </a:p>
          <a:p>
            <a:pPr lvl="1"/>
            <a:r>
              <a:rPr lang="en-US"/>
              <a:t>onPressed invoked when button is pressed</a:t>
            </a:r>
          </a:p>
          <a:p>
            <a:pPr lvl="0"/>
            <a:r>
              <a:rPr lang="en-US"/>
              <a:t>FlatButton</a:t>
            </a:r>
          </a:p>
          <a:p>
            <a:pPr lvl="0"/>
            <a:r>
              <a:rPr lang="en-US"/>
              <a:t>FloatingActionButton</a:t>
            </a:r>
          </a:p>
          <a:p>
            <a:pPr lvl="0"/>
            <a:r>
              <a:rPr lang="en-US"/>
              <a:t>IconButton</a:t>
            </a:r>
          </a:p>
          <a:p>
            <a:pPr lvl="0"/>
            <a:r>
              <a:rPr lang="en-US"/>
              <a:t>PopupMenuButton</a:t>
            </a:r>
          </a:p>
          <a:p>
            <a:pPr lvl="1"/>
            <a:r>
              <a:rPr lang="en-US"/>
              <a:t>displays PopupMenuItems, CheckedPopupMenuItems, etc</a:t>
            </a:r>
          </a:p>
          <a:p>
            <a:pPr lvl="0"/>
            <a:r>
              <a:rPr lang="en-US"/>
              <a:t>DropdownButton</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Dart Overview</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In a nutshell...</a:t>
            </a:r>
            <a:endParaRPr lang="en-US" smtClean="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Common widgets</a:t>
            </a:r>
          </a:p>
          <a:p>
            <a:pPr lvl="0"/>
            <a:r>
              <a:rPr lang="en-US"/>
              <a:t>Checkbox</a:t>
            </a:r>
          </a:p>
          <a:p>
            <a:pPr lvl="0"/>
            <a:r>
              <a:rPr lang="en-US"/>
              <a:t>Radio</a:t>
            </a:r>
          </a:p>
          <a:p>
            <a:pPr lvl="0"/>
            <a:r>
              <a:rPr lang="en-US"/>
              <a:t>Switch</a:t>
            </a:r>
          </a:p>
          <a:p>
            <a:pPr lvl="0"/>
            <a:r>
              <a:rPr lang="en-US"/>
              <a:t>Slider</a:t>
            </a:r>
          </a:p>
          <a:p>
            <a:pPr lvl="0"/>
            <a:r>
              <a:rPr lang="en-US"/>
              <a:t>Date/Time pickers</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Usually, to build a UI, you must build custom widgets</a:t>
            </a:r>
          </a:p>
          <a:p>
            <a:pPr lvl="0"/>
            <a:r>
              <a:rPr lang="en-US"/>
              <a:t>your widgets are installed into the tree</a:t>
            </a:r>
          </a:p>
          <a:p>
            <a:pPr lvl="0"/>
            <a:r>
              <a:rPr lang="en-US"/>
              <a:t>those widgets (most often) manage other widgets</a:t>
            </a:r>
          </a:p>
          <a:p>
            <a:pPr lvl="0"/>
            <a:r>
              <a:rPr lang="en-US"/>
              <a:t>you build widget libraries!</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Widgets are fundamentally of two types</a:t>
            </a:r>
          </a:p>
          <a:p>
            <a:pPr lvl="0"/>
            <a:r>
              <a:rPr lang="en-US"/>
              <a:t>StatelessWidget</a:t>
            </a:r>
          </a:p>
          <a:p>
            <a:pPr lvl="1"/>
            <a:r>
              <a:rPr lang="en-US"/>
              <a:t>these maintain no state internally</a:t>
            </a:r>
          </a:p>
          <a:p>
            <a:pPr lvl="0"/>
            <a:r>
              <a:rPr lang="en-US"/>
              <a:t>StatefulWidget</a:t>
            </a:r>
          </a:p>
          <a:p>
            <a:pPr lvl="1"/>
            <a:r>
              <a:rPr lang="en-US"/>
              <a:t>these manage state:</a:t>
            </a:r>
          </a:p>
          <a:p>
            <a:pPr lvl="1"/>
            <a:r>
              <a:rPr lang="en-US"/>
              <a:t>information that can be read synchronously when the widget is built</a:t>
            </a:r>
          </a:p>
          <a:p>
            <a:pPr lvl="1"/>
            <a:r>
              <a:rPr lang="en-US"/>
              <a:t>information that might change during the lifetime of the widget</a:t>
            </a:r>
          </a:p>
          <a:p>
            <a:pPr lvl="1"/>
            <a:r>
              <a:rPr lang="en-US"/>
              <a:t>these are immutable, and store state in State objects</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StatefulWidgets</a:t>
            </a:r>
          </a:p>
          <a:p>
            <a:pPr lvl="0"/>
            <a:r>
              <a:rPr lang="en-US"/>
              <a:t>takes a "functional-UI" approach</a:t>
            </a:r>
          </a:p>
          <a:p>
            <a:pPr lvl="1"/>
            <a:r>
              <a:rPr lang="en-US"/>
              <a:t>in other words, "UI = code(state)"</a:t>
            </a:r>
          </a:p>
          <a:p>
            <a:pPr lvl="1"/>
            <a:r>
              <a:rPr lang="en-US"/>
              <a:t>seen in React</a:t>
            </a:r>
          </a:p>
          <a:p>
            <a:pPr lvl="1"/>
            <a:r>
              <a:rPr lang="en-US"/>
              <a:t>greatly eases testing, to be sure</a:t>
            </a:r>
          </a:p>
          <a:p>
            <a:pPr lvl="0"/>
            <a:r>
              <a:rPr lang="en-US"/>
              <a:t>a subclass of StatefulWidget and a subclass of State</a:t>
            </a:r>
          </a:p>
          <a:p>
            <a:pPr lvl="0"/>
            <a:r>
              <a:rPr lang="en-US"/>
              <a:t>state class contains the widget’s mutable state and the widget’s build() method</a:t>
            </a:r>
          </a:p>
          <a:p>
            <a:pPr lvl="0"/>
            <a:r>
              <a:rPr lang="en-US"/>
              <a:t>when state changes, the state object calls setState()</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Managing state</a:t>
            </a:r>
          </a:p>
          <a:p>
            <a:pPr lvl="0"/>
            <a:r>
              <a:rPr lang="en-US"/>
              <a:t>Approach 1: widget manages its own state</a:t>
            </a:r>
          </a:p>
          <a:p>
            <a:pPr lvl="0"/>
            <a:r>
              <a:rPr lang="en-US"/>
              <a:t>Approach 2: parent manages the widget’s state</a:t>
            </a:r>
          </a:p>
          <a:p>
            <a:pPr lvl="0"/>
            <a:r>
              <a:rPr lang="en-US"/>
              <a:t>Approach 3: mix-and-match</a:t>
            </a:r>
          </a:p>
          <a:p>
            <a:pPr lvl="0"/>
            <a:r>
              <a:rPr lang="en-US"/>
              <a:t>is State user data? Manage it from the parent widget</a:t>
            </a:r>
          </a:p>
          <a:p>
            <a:pPr lvl="0"/>
            <a:r>
              <a:rPr lang="en-US"/>
              <a:t>is it aesthetic? Put it in the widget itself</a:t>
            </a:r>
          </a:p>
          <a:p>
            <a:pPr lvl="0"/>
            <a:r>
              <a:rPr lang="en-US"/>
              <a:t>when in doubt, manage it from the parent widget</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Why separate objects (state and widget)?</a:t>
            </a:r>
          </a:p>
          <a:p>
            <a:pPr lvl="0"/>
            <a:r>
              <a:rPr lang="en-US"/>
              <a:t>"these two types of objects have different life cycles. Widgets are temporary objects, used to construct a presentation of the application in its current state. State objects on the other hand are persistent between calls to build(), allowing them to remember information."</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Widgets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How do we capture changes across components?</a:t>
            </a:r>
          </a:p>
          <a:p>
            <a:pPr lvl="0"/>
            <a:r>
              <a:rPr lang="en-US"/>
              <a:t>a la button changing value in text</a:t>
            </a:r>
          </a:p>
          <a:p>
            <a:pPr lvl="0"/>
            <a:r>
              <a:rPr lang="en-US"/>
              <a:t>change notifications flow "up" the widget hierarchy by way of callbacks</a:t>
            </a:r>
          </a:p>
          <a:p>
            <a:pPr lvl="0"/>
            <a:r>
              <a:rPr lang="en-US"/>
              <a:t>current state flows "down" to the stateless widgets that do presentation</a:t>
            </a:r>
          </a:p>
          <a:p>
            <a:pPr lvl="0"/>
            <a:r>
              <a:rPr lang="en-US"/>
              <a:t>common parent that redirects this flow is the State</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UI Navigation</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Using more than one screen</a:t>
            </a:r>
            <a:endParaRPr lang="en-US" smtClean="0"/>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UI Navigation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 Flutter, "screens" are widgets</a:t>
            </a:r>
          </a:p>
          <a:p>
            <a:pPr lvl="0"/>
            <a:r>
              <a:rPr lang="en-US"/>
              <a:t>often called "pages" (a la Web pages)</a:t>
            </a:r>
          </a:p>
          <a:p>
            <a:pPr lvl="0"/>
            <a:r>
              <a:rPr lang="en-US"/>
              <a:t>similar to Android Activities</a:t>
            </a:r>
          </a:p>
          <a:p>
            <a:pPr lvl="0"/>
            <a:r>
              <a:rPr lang="en-US"/>
              <a:t>or iOS ViewControllers</a:t>
            </a:r>
          </a:p>
          <a:p>
            <a:pPr>
              <a:buNone/>
            </a:pPr>
            <a:r>
              <a:rPr lang="en-US"/>
              <a:t>Movement between them are called "routes"</a:t>
            </a:r>
          </a:p>
          <a:p>
            <a:pPr lvl="0"/>
            <a:r>
              <a:rPr lang="en-US"/>
              <a:t>a la Android Intents</a:t>
            </a:r>
          </a:p>
          <a:p>
            <a:pPr lvl="0"/>
            <a:r>
              <a:rPr lang="en-US"/>
              <a:t>or iOS Segues</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UI Navigation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Page (widget) navigation</a:t>
            </a:r>
          </a:p>
          <a:p>
            <a:pPr lvl="0"/>
            <a:r>
              <a:rPr lang="en-US"/>
              <a:t>uses Navigator class</a:t>
            </a:r>
          </a:p>
          <a:p>
            <a:pPr lvl="0"/>
            <a:r>
              <a:rPr lang="en-US"/>
              <a:t>creates an explicit stack-based structure</a:t>
            </a:r>
          </a:p>
          <a:p>
            <a:pPr lvl="1"/>
            <a:r>
              <a:rPr lang="en-US"/>
              <a:t>use push() to bring a new widget to the top</a:t>
            </a:r>
          </a:p>
          <a:p>
            <a:pPr lvl="1"/>
            <a:r>
              <a:rPr lang="en-US"/>
              <a:t>use pop() to remove a widget from the top ("go back")</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Dart 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a nutshell...</a:t>
            </a:r>
          </a:p>
          <a:p>
            <a:pPr lvl="0"/>
            <a:r>
              <a:rPr lang="en-US"/>
              <a:t>"Dart is a class-based, single-inheritance, pure object-oriented programming language. Dart is optionally typed and supports reified generics. The runtime type of every object is represented as an instance of class Type which can be obtained by calling the getter runtimeType declared in class Object, the root of the Dart class hierarchy.</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UI Navigation</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The first page</a:t>
            </a:r>
          </a:p>
        </p:txBody>
      </p:sp>
      <p:sp>
        <p:nvSpPr>
          <p:cNvPr name="TextBox 4" id="4"/>
          <p:cNvSpPr txBox="true"/>
          <p:nvPr/>
        </p:nvSpPr>
        <p:spPr>
          <a:xfrm>
            <a:off x="457200" y="2021893"/>
            <a:ext cx="8229600" cy="3192807"/>
          </a:xfrm>
          <a:prstGeom prst="rect">
            <a:avLst/>
          </a:prstGeom>
          <a:solidFill>
            <a:srgbClr val="000000"/>
          </a:solidFill>
        </p:spPr>
        <p:txBody>
          <a:bodyPr anchor="t" rtlCol="false"/>
          <a:lstStyle/>
          <a:p>
            <a:pPr fontAlgn="t"/>
            <a:r>
              <a:rPr lang="en-US" sz="1400" b="false">
                <a:solidFill>
                  <a:srgbClr val="FFFFFF"/>
                </a:solidFill>
                <a:latin typeface="Consolas"/>
              </a:rPr>
              <a:t>class FirstRoute extends StatelessWidget {
  @override Widget build(BuildContext context) {
    return Scaffold(
      appBar: AppBar(title: Text('First Route'),),
      body: Center(
        child: RaisedButton(
          child: Text('Open route'),
          onPressed: () {
            Navigator.push(context, 
              MaterialPageRoute(builder: (context) =&gt; SecondRoute()),
            );
          },
        ),
      ),
    );
  }
}</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UI Navigation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Routes can be named</a:t>
            </a:r>
          </a:p>
          <a:p>
            <a:pPr lvl="0"/>
            <a:r>
              <a:rPr lang="en-US"/>
              <a:t>for more-frequent use from different places in the app</a:t>
            </a:r>
          </a:p>
          <a:p>
            <a:pPr lvl="0"/>
            <a:r>
              <a:rPr lang="en-US"/>
              <a:t>routes array is set in MaterialApp constructor</a:t>
            </a:r>
          </a:p>
          <a:p>
            <a:pPr lvl="0"/>
            <a:r>
              <a:rPr lang="en-US"/>
              <a:t>then use pushNamed() instead of push() to navigate</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UI Navigation</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Same app, using named routes</a:t>
            </a:r>
          </a:p>
        </p:txBody>
      </p:sp>
      <p:sp>
        <p:nvSpPr>
          <p:cNvPr name="TextBox 4" id="4"/>
          <p:cNvSpPr txBox="true"/>
          <p:nvPr/>
        </p:nvSpPr>
        <p:spPr>
          <a:xfrm>
            <a:off x="457200" y="2021893"/>
            <a:ext cx="8229600" cy="2658834"/>
          </a:xfrm>
          <a:prstGeom prst="rect">
            <a:avLst/>
          </a:prstGeom>
          <a:solidFill>
            <a:srgbClr val="000000"/>
          </a:solidFill>
        </p:spPr>
        <p:txBody>
          <a:bodyPr anchor="t" rtlCol="false"/>
          <a:lstStyle/>
          <a:p>
            <a:pPr fontAlgn="t"/>
            <a:r>
              <a:rPr lang="en-US" sz="1400" b="false">
                <a:solidFill>
                  <a:srgbClr val="FFFFFF"/>
                </a:solidFill>
                <a:latin typeface="Consolas"/>
              </a:rPr>
              <a:t>void main() {
  runApp(MaterialApp(
    title: 'Named Routes Demo',
    // Start the app with the "/" named route. In our case, the app will start
    // on the FirstScreen Widget
    initialRoute: '/',
    routes: {
      // When we navigate to the "/" route, build the FirstScreen Widget
      '/': (context) =&gt; FirstScreen(),
      // When we navigate to the "/second" route, build the SecondScreen Widget
      '/second': (context) =&gt; SecondScreen(),
    },
  ));
}</a:t>
            </a:r>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UI Navigation</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In FirstScreen/RaisedButton:</a:t>
            </a:r>
          </a:p>
        </p:txBody>
      </p:sp>
      <p:sp>
        <p:nvSpPr>
          <p:cNvPr name="TextBox 4" id="4"/>
          <p:cNvSpPr txBox="true"/>
          <p:nvPr/>
        </p:nvSpPr>
        <p:spPr>
          <a:xfrm>
            <a:off x="457200" y="2021893"/>
            <a:ext cx="8229600" cy="878924"/>
          </a:xfrm>
          <a:prstGeom prst="rect">
            <a:avLst/>
          </a:prstGeom>
          <a:solidFill>
            <a:srgbClr val="000000"/>
          </a:solidFill>
        </p:spPr>
        <p:txBody>
          <a:bodyPr anchor="t" rtlCol="false"/>
          <a:lstStyle/>
          <a:p>
            <a:pPr fontAlgn="t"/>
            <a:r>
              <a:rPr lang="en-US" sz="1400" b="false">
                <a:solidFill>
                  <a:srgbClr val="FFFFFF"/>
                </a:solidFill>
                <a:latin typeface="Consolas"/>
              </a:rPr>
              <a:t>onPressed: () {
            // Navigate to the second screen using a named route
            Navigator.pushNamed(context, '/second');
          },</a:t>
            </a:r>
          </a:p>
        </p:txBody>
      </p:sp>
      <p:sp>
        <p:nvSpPr>
          <p:cNvPr name="TextBox 5" id="5"/>
          <p:cNvSpPr txBox="true"/>
          <p:nvPr/>
        </p:nvSpPr>
        <p:spPr>
          <a:xfrm>
            <a:off x="457200" y="2964317"/>
            <a:ext cx="8229600" cy="413755"/>
          </a:xfrm>
          <a:prstGeom prst="rect">
            <a:avLst/>
          </a:prstGeom>
        </p:spPr>
        <p:txBody>
          <a:bodyPr anchor="t" rtlCol="false"/>
          <a:lstStyle/>
          <a:p>
            <a:pPr fontAlgn="t"/>
            <a:r>
              <a:rPr lang="en-US"/>
              <a:t>In SecondScreen/RaisedButton:</a:t>
            </a:r>
          </a:p>
        </p:txBody>
      </p:sp>
      <p:sp>
        <p:nvSpPr>
          <p:cNvPr name="TextBox 6" id="6"/>
          <p:cNvSpPr txBox="true"/>
          <p:nvPr/>
        </p:nvSpPr>
        <p:spPr>
          <a:xfrm>
            <a:off x="457200" y="3378072"/>
            <a:ext cx="8229600" cy="878924"/>
          </a:xfrm>
          <a:prstGeom prst="rect">
            <a:avLst/>
          </a:prstGeom>
          <a:solidFill>
            <a:srgbClr val="000000"/>
          </a:solidFill>
        </p:spPr>
        <p:txBody>
          <a:bodyPr anchor="t" rtlCol="false"/>
          <a:lstStyle/>
          <a:p>
            <a:pPr fontAlgn="t"/>
            <a:r>
              <a:rPr lang="en-US" sz="1400" b="false">
                <a:solidFill>
                  <a:srgbClr val="FFFFFF"/>
                </a:solidFill>
                <a:latin typeface="Consolas"/>
              </a:rPr>
              <a:t>onPressed: () {
            // Navigate to the second screen using a named route
            Navigator.pop();
          },</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UI Navigation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Data can be passed across routes</a:t>
            </a:r>
          </a:p>
          <a:p>
            <a:pPr lvl="0"/>
            <a:r>
              <a:rPr lang="en-US"/>
              <a:t>pass data as additional arguments to pushNamed()</a:t>
            </a:r>
          </a:p>
          <a:p>
            <a:pPr lvl="0"/>
            <a:r>
              <a:rPr lang="en-US"/>
              <a:t>retrieve data using ModalRoute.of(), or</a:t>
            </a:r>
          </a:p>
          <a:p>
            <a:pPr lvl="0"/>
            <a:r>
              <a:rPr lang="en-US"/>
              <a:t>retrieve data inside an onGenerateRoute() provided to MaterialApp/CuptertinoApp constructor</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Flutter Networking</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Getting data from device to server and back again</a:t>
            </a:r>
            <a:endParaRPr lang="en-US" smtClean="0"/>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Networking</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Serializing data to/from JSON</a:t>
            </a:r>
          </a:p>
          <a:p>
            <a:pPr lvl="0"/>
            <a:r>
              <a:rPr lang="en-US"/>
              <a:t>Dart has a dart:convert library</a:t>
            </a:r>
          </a:p>
          <a:p>
            <a:pPr lvl="0"/>
            <a:r>
              <a:rPr lang="en-US"/>
              <a:t>JSON serializes to Map-of-String/dynamic pairs easily</a:t>
            </a:r>
          </a:p>
          <a:p>
            <a:pPr lvl="0"/>
            <a:r>
              <a:rPr lang="en-US"/>
              <a:t>deserialize using jsonDecode()</a:t>
            </a:r>
          </a:p>
          <a:p>
            <a:pPr lvl="0"/>
            <a:r>
              <a:rPr lang="en-US"/>
              <a:t>serialize using jsonEncode()</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Networking</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Inline serialization</a:t>
            </a:r>
          </a:p>
        </p:txBody>
      </p:sp>
      <p:sp>
        <p:nvSpPr>
          <p:cNvPr name="TextBox 4" id="4"/>
          <p:cNvSpPr txBox="true"/>
          <p:nvPr/>
        </p:nvSpPr>
        <p:spPr>
          <a:xfrm>
            <a:off x="457200" y="2021893"/>
            <a:ext cx="8229600" cy="1946870"/>
          </a:xfrm>
          <a:prstGeom prst="rect">
            <a:avLst/>
          </a:prstGeom>
          <a:solidFill>
            <a:srgbClr val="000000"/>
          </a:solidFill>
        </p:spPr>
        <p:txBody>
          <a:bodyPr anchor="t" rtlCol="false"/>
          <a:lstStyle/>
          <a:p>
            <a:pPr fontAlgn="t"/>
            <a:r>
              <a:rPr lang="en-US" sz="1400" b="false">
                <a:solidFill>
                  <a:srgbClr val="FFFFFF"/>
                </a:solidFill>
                <a:latin typeface="Consolas"/>
              </a:rPr>
              <a:t>// Given JSON of:
// {
//  "name": "John Smith",
//  "email": "john@example.com"
//}
// ... in jsonString ...
//
Map&lt;String, dynamic&gt; user = jsonDecode(jsonString);
print('Howdy, ${user['name']}!');
print('We sent the verification link to ${user['email']}.');</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Networking</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To/from model object classes</a:t>
            </a:r>
          </a:p>
        </p:txBody>
      </p:sp>
      <p:sp>
        <p:nvSpPr>
          <p:cNvPr name="TextBox 4" id="4"/>
          <p:cNvSpPr txBox="true"/>
          <p:nvPr/>
        </p:nvSpPr>
        <p:spPr>
          <a:xfrm>
            <a:off x="457200" y="2021893"/>
            <a:ext cx="8229600" cy="2480843"/>
          </a:xfrm>
          <a:prstGeom prst="rect">
            <a:avLst/>
          </a:prstGeom>
          <a:solidFill>
            <a:srgbClr val="000000"/>
          </a:solidFill>
        </p:spPr>
        <p:txBody>
          <a:bodyPr anchor="t" rtlCol="false"/>
          <a:lstStyle/>
          <a:p>
            <a:pPr fontAlgn="t"/>
            <a:r>
              <a:rPr lang="en-US" sz="1400" b="false">
                <a:solidFill>
                  <a:srgbClr val="FFFFFF"/>
                </a:solidFill>
                <a:latin typeface="Consolas"/>
              </a:rPr>
              <a:t>class User {
  final String name;
  final String email;
  User(this.name, this.email);
  User.fromJson(Map&lt;String, dynamic&gt; json)
      : name = json['name'],
        email = json['email'];
  Map&lt;String, dynamic&gt; toJson() =&gt;
    {
      'name': name,
      'email': email,
    };
}</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Networking</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HTTP communication: http</a:t>
            </a:r>
          </a:p>
          <a:p>
            <a:pPr lvl="0"/>
            <a:r>
              <a:rPr lang="en-US"/>
              <a:t>https://pub.dev/packages/http</a:t>
            </a:r>
          </a:p>
          <a:p>
            <a:pPr lvl="0"/>
            <a:r>
              <a:rPr lang="en-US"/>
              <a:t>Future-based library for making HTTP requests</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Dart 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a nutshell...</a:t>
            </a:r>
          </a:p>
          <a:p>
            <a:pPr lvl="0"/>
            <a:r>
              <a:rPr lang="en-US"/>
              <a:t>"Dart programs may be statically checked. The static checker will report some violations of the type rules, but such violations do not abort compilation or preclude execution.</a:t>
            </a:r>
          </a:p>
          <a:p>
            <a:pPr lvl="0"/>
            <a:r>
              <a:rPr lang="en-US"/>
              <a:t>"Dart programs may be executed in one of two modes: production mode or checked mode. In production mode, static type annotations have absolutely no effect on execution with the exception of reflection and structural type tests. In checked mode, assignments are dynamically checked, and certain violations of the type system raise exceptions at run time."</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Networking</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Simple one-shot HTTP req/resp</a:t>
            </a:r>
          </a:p>
        </p:txBody>
      </p:sp>
      <p:sp>
        <p:nvSpPr>
          <p:cNvPr name="TextBox 4" id="4"/>
          <p:cNvSpPr txBox="true"/>
          <p:nvPr/>
        </p:nvSpPr>
        <p:spPr>
          <a:xfrm>
            <a:off x="457200" y="2021893"/>
            <a:ext cx="8229600" cy="1234906"/>
          </a:xfrm>
          <a:prstGeom prst="rect">
            <a:avLst/>
          </a:prstGeom>
          <a:solidFill>
            <a:srgbClr val="000000"/>
          </a:solidFill>
        </p:spPr>
        <p:txBody>
          <a:bodyPr anchor="t" rtlCol="false"/>
          <a:lstStyle/>
          <a:p>
            <a:pPr fontAlgn="t"/>
            <a:r>
              <a:rPr lang="en-US" sz="1400" b="false">
                <a:solidFill>
                  <a:srgbClr val="FFFFFF"/>
                </a:solidFill>
                <a:latin typeface="Consolas"/>
              </a:rPr>
              <a:t>import 'package:http/http.dart' as http;
var url = 'http://example.com/whatsit/create';
var response = await http.post(url, body: {'name': 'doodle', 'color': 'blue'});
print('Response status: ${response.statusCode}');
print('Response body: ${response.body}');
print(await http.read('http://example.com/foobar.txt'));</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Networking</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For frequent access to the same server...</a:t>
            </a:r>
          </a:p>
        </p:txBody>
      </p:sp>
      <p:sp>
        <p:nvSpPr>
          <p:cNvPr name="TextBox 4" id="4"/>
          <p:cNvSpPr txBox="true"/>
          <p:nvPr/>
        </p:nvSpPr>
        <p:spPr>
          <a:xfrm>
            <a:off x="457200" y="2021893"/>
            <a:ext cx="8229600" cy="1590888"/>
          </a:xfrm>
          <a:prstGeom prst="rect">
            <a:avLst/>
          </a:prstGeom>
          <a:solidFill>
            <a:srgbClr val="000000"/>
          </a:solidFill>
        </p:spPr>
        <p:txBody>
          <a:bodyPr anchor="t" rtlCol="false"/>
          <a:lstStyle/>
          <a:p>
            <a:pPr fontAlgn="t"/>
            <a:r>
              <a:rPr lang="en-US" sz="1400" b="false">
                <a:solidFill>
                  <a:srgbClr val="FFFFFF"/>
                </a:solidFill>
                <a:latin typeface="Consolas"/>
              </a:rPr>
              <a:t>var client = new http.Client();
try {
  var uriResponse = await client.post('http://example.com/whatsit/create',
      body: {'name': 'doodle', 'color': 'blue'});
  print(await client.get(uriResponse.bodyFields['uri']));
} finally {
  client.close();
}</a:t>
            </a:r>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Networking</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To customize HTTP session...</a:t>
            </a:r>
          </a:p>
        </p:txBody>
      </p:sp>
      <p:sp>
        <p:nvSpPr>
          <p:cNvPr name="TextBox 4" id="4"/>
          <p:cNvSpPr txBox="true"/>
          <p:nvPr/>
        </p:nvSpPr>
        <p:spPr>
          <a:xfrm>
            <a:off x="457200" y="2021893"/>
            <a:ext cx="8229600" cy="1768879"/>
          </a:xfrm>
          <a:prstGeom prst="rect">
            <a:avLst/>
          </a:prstGeom>
          <a:solidFill>
            <a:srgbClr val="000000"/>
          </a:solidFill>
        </p:spPr>
        <p:txBody>
          <a:bodyPr anchor="t" rtlCol="false"/>
          <a:lstStyle/>
          <a:p>
            <a:pPr fontAlgn="t"/>
            <a:r>
              <a:rPr lang="en-US" sz="1400" b="false">
                <a:solidFill>
                  <a:srgbClr val="FFFFFF"/>
                </a:solidFill>
                <a:latin typeface="Consolas"/>
              </a:rPr>
              <a:t>class UserAgentClient extends http.BaseClient {
  final String userAgent;
  final http.Client _inner;
  UserAgentClient(this.userAgent, this._inner);
  Future&lt;StreamedResponse&gt; send(BaseRequest request) {
    request.headers['user-agent'] = userAgent;
    return _inner.send(request);
  }
}</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Testing Flutter code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Making sure it's all working correctly</a:t>
            </a:r>
            <a:endParaRPr lang="en-US" smtClean="0"/>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Testing Flutter code</a:t>
            </a:r>
          </a:p>
          <a:p>
            <a:pPr lvl="0"/>
            <a:r>
              <a:rPr lang="en-US"/>
              <a:t>Android Studio creates a "test" directory automatically</a:t>
            </a:r>
          </a:p>
          <a:p>
            <a:pPr lvl="0"/>
            <a:r>
              <a:rPr lang="en-US"/>
              <a:t>widget_test.dart offers up simple example of how to test widgets</a:t>
            </a:r>
          </a:p>
          <a:p>
            <a:pPr lvl="0"/>
            <a:r>
              <a:rPr lang="en-US"/>
              <a:t>each test file is its own "main()"</a:t>
            </a:r>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Example test script: widget_test.dart</a:t>
            </a:r>
          </a:p>
        </p:txBody>
      </p:sp>
      <p:sp>
        <p:nvSpPr>
          <p:cNvPr name="TextBox 4" id="4"/>
          <p:cNvSpPr txBox="true"/>
          <p:nvPr/>
        </p:nvSpPr>
        <p:spPr>
          <a:xfrm>
            <a:off x="457200" y="2021893"/>
            <a:ext cx="8229600" cy="4438744"/>
          </a:xfrm>
          <a:prstGeom prst="rect">
            <a:avLst/>
          </a:prstGeom>
          <a:solidFill>
            <a:srgbClr val="000000"/>
          </a:solidFill>
        </p:spPr>
        <p:txBody>
          <a:bodyPr anchor="t" rtlCol="false"/>
          <a:lstStyle/>
          <a:p>
            <a:pPr fontAlgn="t"/>
            <a:r>
              <a:rPr lang="en-US" sz="1400" b="false">
                <a:solidFill>
                  <a:srgbClr val="FFFFFF"/>
                </a:solidFill>
                <a:latin typeface="Consolas"/>
              </a:rPr>
              <a:t>// This is a basic Flutter widget test.
//
// To perform an interaction with a widget in your test, use the WidgetTester
// utility that Flutter provides. For example, you can send tap and scroll
// gestures. You can also use WidgetTester to find child widgets in the widget
// tree, read text, and verify that the values of widget properties are correct.
import 'package:flutter/material.dart';
import 'package:flutter_test/flutter_test.dart';
import 'package:basic/main.dart';
void main() {
  testWidgets('Counter increments smoke test', (WidgetTester tester) async {
    // Build our app and trigger a frame.
    await tester.pumpWidget(MyApp());
    // Verify that our counter starts at 0.
    expect(find.text('0'), findsOneWidget);
    expect(find.text('1'), findsNothing);
    // Tap the '+' icon and trigger a frame.
    await tester.tap(find.byIcon(Icons.add));
    await tester.pump();
    // Verify that our counter has incremented.
    expect(find.text('0'), findsNothing);
    expect(find.text('1'), findsOneWidget);
  });
}</a:t>
            </a:r>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Flutter testing comes in three forms:</a:t>
            </a:r>
          </a:p>
          <a:p>
            <a:pPr lvl="0"/>
            <a:r>
              <a:rPr lang="en-US"/>
              <a:t>unit test</a:t>
            </a:r>
          </a:p>
          <a:p>
            <a:pPr lvl="1"/>
            <a:r>
              <a:rPr lang="en-US"/>
              <a:t>tests a single function, method, or class.</a:t>
            </a:r>
          </a:p>
          <a:p>
            <a:pPr lvl="0"/>
            <a:r>
              <a:rPr lang="en-US"/>
              <a:t>widget test</a:t>
            </a:r>
          </a:p>
          <a:p>
            <a:pPr lvl="1"/>
            <a:r>
              <a:rPr lang="en-US"/>
              <a:t>tests a single widget</a:t>
            </a:r>
          </a:p>
          <a:p>
            <a:pPr lvl="1"/>
            <a:r>
              <a:rPr lang="en-US"/>
              <a:t>in other UI frameworks referred to as component test</a:t>
            </a:r>
          </a:p>
          <a:p>
            <a:pPr lvl="0"/>
            <a:r>
              <a:rPr lang="en-US"/>
              <a:t>integration test</a:t>
            </a:r>
          </a:p>
          <a:p>
            <a:pPr lvl="1"/>
            <a:r>
              <a:rPr lang="en-US"/>
              <a:t>tests a complete app or a large part of an app.</a:t>
            </a:r>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To write unit tests:</a:t>
            </a:r>
          </a:p>
          <a:p>
            <a:pPr lvl="0"/>
            <a:r>
              <a:rPr lang="en-US"/>
              <a:t>if not already present...</a:t>
            </a:r>
          </a:p>
          <a:p>
            <a:pPr lvl="1"/>
            <a:r>
              <a:rPr lang="en-US"/>
              <a:t>add the test dev_dependency</a:t>
            </a:r>
          </a:p>
          <a:p>
            <a:pPr lvl="1"/>
            <a:r>
              <a:rPr lang="en-US"/>
              <a:t>add the test source directory</a:t>
            </a:r>
          </a:p>
          <a:p>
            <a:pPr lvl="1"/>
            <a:r>
              <a:rPr lang="en-US"/>
              <a:t>import 'package:test/test.dart';</a:t>
            </a:r>
          </a:p>
          <a:p>
            <a:pPr lvl="0"/>
            <a:r>
              <a:rPr lang="en-US"/>
              <a:t>import file of class under test</a:t>
            </a:r>
          </a:p>
          <a:p>
            <a:pPr lvl="0"/>
            <a:r>
              <a:rPr lang="en-US"/>
              <a:t>write void main()</a:t>
            </a:r>
          </a:p>
          <a:p>
            <a:pPr lvl="0"/>
            <a:r>
              <a:rPr lang="en-US"/>
              <a:t>then... write tests!</a:t>
            </a:r>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Tests take place in test calls</a:t>
            </a:r>
          </a:p>
        </p:txBody>
      </p:sp>
      <p:sp>
        <p:nvSpPr>
          <p:cNvPr name="TextBox 4" id="4"/>
          <p:cNvSpPr txBox="true"/>
          <p:nvPr/>
        </p:nvSpPr>
        <p:spPr>
          <a:xfrm>
            <a:off x="457200" y="2021893"/>
            <a:ext cx="8229600" cy="1768879"/>
          </a:xfrm>
          <a:prstGeom prst="rect">
            <a:avLst/>
          </a:prstGeom>
          <a:solidFill>
            <a:srgbClr val="000000"/>
          </a:solidFill>
        </p:spPr>
        <p:txBody>
          <a:bodyPr anchor="t" rtlCol="false"/>
          <a:lstStyle/>
          <a:p>
            <a:pPr fontAlgn="t"/>
            <a:r>
              <a:rPr lang="en-US" sz="1400" b="false">
                <a:solidFill>
                  <a:srgbClr val="FFFFFF"/>
                </a:solidFill>
                <a:latin typeface="Consolas"/>
              </a:rPr>
              <a:t>import 'package:test/test.dart';
import 'package:counter_app/counter.dart';
void main() {
  test('Counter value should be incremented', () {
    final counter = Counter();
    counter.increment();
    expect(counter.value, 1);
  });
}</a:t>
            </a:r>
          </a:p>
        </p:txBody>
      </p:sp>
    </p:spTree>
  </p:cSld>
  <p:clrMapOvr>
    <a:masterClrMapping/>
  </p:clrMapOvr>
</p:sld>
</file>

<file path=ppt/slides/slide5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Group tests together using group()</a:t>
            </a:r>
          </a:p>
        </p:txBody>
      </p:sp>
      <p:sp>
        <p:nvSpPr>
          <p:cNvPr name="TextBox 4" id="4"/>
          <p:cNvSpPr txBox="true"/>
          <p:nvPr/>
        </p:nvSpPr>
        <p:spPr>
          <a:xfrm>
            <a:off x="457200" y="2021893"/>
            <a:ext cx="8229600" cy="3192807"/>
          </a:xfrm>
          <a:prstGeom prst="rect">
            <a:avLst/>
          </a:prstGeom>
          <a:solidFill>
            <a:srgbClr val="000000"/>
          </a:solidFill>
        </p:spPr>
        <p:txBody>
          <a:bodyPr anchor="t" rtlCol="false"/>
          <a:lstStyle/>
          <a:p>
            <a:pPr fontAlgn="t"/>
            <a:r>
              <a:rPr lang="en-US" sz="1400" b="false">
                <a:solidFill>
                  <a:srgbClr val="FFFFFF"/>
                </a:solidFill>
                <a:latin typeface="Consolas"/>
              </a:rPr>
              <a:t>void main() {
  group('Counter', () {
    test('value should start at 0', () {
      expect(Counter().value, 0);
    });
    test('value should be incremented', () {
      final counter = Counter();
      counter.increment();
      expect(counter.value, 1);
    });
    test('value should be decremented', () {
      final counter = Counter();
      counter.decrement();
      expect(counter.value, -1);
    });
  });
}</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Dart 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More tidbits</a:t>
            </a:r>
          </a:p>
          <a:p>
            <a:pPr lvl="0"/>
            <a:r>
              <a:rPr lang="en-US"/>
              <a:t>developed at Google</a:t>
            </a:r>
          </a:p>
          <a:p>
            <a:pPr lvl="0"/>
            <a:r>
              <a:rPr lang="en-US"/>
              <a:t>developed because "Google cares about the Web"</a:t>
            </a:r>
          </a:p>
          <a:p>
            <a:pPr lvl="1"/>
            <a:r>
              <a:rPr lang="en-US"/>
              <a:t>specifically built for Google's own use</a:t>
            </a:r>
          </a:p>
          <a:p>
            <a:pPr lvl="0"/>
            <a:r>
              <a:rPr lang="en-US"/>
              <a:t>ECMA standard (ECMA-408): 4th Edition (December 2015)</a:t>
            </a:r>
          </a:p>
          <a:p>
            <a:pPr lvl="0"/>
            <a:r>
              <a:rPr lang="en-US"/>
              <a:t>see also https://dart.dev/guides/language/spec</a:t>
            </a:r>
          </a:p>
          <a:p>
            <a:pPr lvl="0"/>
            <a:r>
              <a:rPr lang="en-US"/>
              <a:t>targets multiple contexts</a:t>
            </a:r>
          </a:p>
          <a:p>
            <a:pPr lvl="1"/>
            <a:r>
              <a:rPr lang="en-US"/>
              <a:t>command-line applications</a:t>
            </a:r>
          </a:p>
          <a:p>
            <a:pPr lvl="2"/>
            <a:r>
              <a:rPr lang="en-US"/>
              <a:t>these run in the DartVM</a:t>
            </a:r>
          </a:p>
          <a:p>
            <a:pPr lvl="1"/>
            <a:r>
              <a:rPr lang="en-US"/>
              <a:t>front-end web development</a:t>
            </a:r>
          </a:p>
          <a:p>
            <a:pPr lvl="2"/>
            <a:r>
              <a:rPr lang="en-US"/>
              <a:t>these will typically transpile to Javascript</a:t>
            </a:r>
          </a:p>
          <a:p>
            <a:pPr lvl="1"/>
            <a:r>
              <a:rPr lang="en-US"/>
              <a:t>iOS/Android applications</a:t>
            </a:r>
          </a:p>
          <a:p>
            <a:pPr lvl="2"/>
            <a:r>
              <a:rPr lang="en-US"/>
              <a:t>makes use of Flutter (https://flutter.io)</a:t>
            </a:r>
          </a:p>
        </p:txBody>
      </p:sp>
    </p:spTree>
  </p:cSld>
  <p:clrMapOvr>
    <a:masterClrMapping/>
  </p:clrMapOvr>
</p:sld>
</file>

<file path=ppt/slides/slide6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Widget tests</a:t>
            </a:r>
          </a:p>
          <a:p>
            <a:pPr lvl="0"/>
            <a:r>
              <a:rPr lang="en-US"/>
              <a:t>if not already present...</a:t>
            </a:r>
          </a:p>
          <a:p>
            <a:pPr lvl="1"/>
            <a:r>
              <a:rPr lang="en-US"/>
              <a:t>add the flutter_test dev_dependency</a:t>
            </a:r>
          </a:p>
          <a:p>
            <a:pPr lvl="1"/>
            <a:r>
              <a:rPr lang="en-US"/>
              <a:t>add the test source directory</a:t>
            </a:r>
          </a:p>
          <a:p>
            <a:pPr lvl="1"/>
            <a:r>
              <a:rPr lang="en-US"/>
              <a:t>import 'package:flutter_test/flutter_test.dart';</a:t>
            </a:r>
          </a:p>
          <a:p>
            <a:pPr lvl="0"/>
            <a:r>
              <a:rPr lang="en-US"/>
              <a:t>import file of class under test</a:t>
            </a:r>
          </a:p>
          <a:p>
            <a:pPr lvl="0"/>
            <a:r>
              <a:rPr lang="en-US"/>
              <a:t>write void main()</a:t>
            </a:r>
          </a:p>
          <a:p>
            <a:pPr lvl="0"/>
            <a:r>
              <a:rPr lang="en-US"/>
              <a:t>then... write tests!</a:t>
            </a:r>
          </a:p>
        </p:txBody>
      </p:sp>
    </p:spTree>
  </p:cSld>
  <p:clrMapOvr>
    <a:masterClrMapping/>
  </p:clrMapOvr>
</p:sld>
</file>

<file path=ppt/slides/slide6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Widget testing requires a bit more scaffolding</a:t>
            </a:r>
          </a:p>
          <a:p>
            <a:pPr lvl="0"/>
            <a:r>
              <a:rPr lang="en-US"/>
              <a:t>testWidgets() method provides a WidgetTester (and is async)</a:t>
            </a:r>
          </a:p>
          <a:p>
            <a:pPr lvl="0"/>
            <a:r>
              <a:rPr lang="en-US"/>
              <a:t>await method calls on WidgetTester (like pumpWidget)</a:t>
            </a:r>
          </a:p>
          <a:p>
            <a:pPr lvl="0"/>
            <a:r>
              <a:rPr lang="en-US"/>
              <a:t>find widgets for testing using Finder functions</a:t>
            </a:r>
          </a:p>
          <a:p>
            <a:pPr lvl="0"/>
            <a:r>
              <a:rPr lang="en-US"/>
              <a:t>use expect() to match if widgets exist</a:t>
            </a:r>
          </a:p>
        </p:txBody>
      </p:sp>
    </p:spTree>
  </p:cSld>
  <p:clrMapOvr>
    <a:masterClrMapping/>
  </p:clrMapOvr>
</p:sld>
</file>

<file path=ppt/slides/slide6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
            </a:r>
          </a:p>
        </p:txBody>
      </p:sp>
      <p:sp>
        <p:nvSpPr>
          <p:cNvPr name="TextBox 4" id="4"/>
          <p:cNvSpPr txBox="true"/>
          <p:nvPr/>
        </p:nvSpPr>
        <p:spPr>
          <a:xfrm>
            <a:off x="457200" y="2021893"/>
            <a:ext cx="8229600" cy="1946870"/>
          </a:xfrm>
          <a:prstGeom prst="rect">
            <a:avLst/>
          </a:prstGeom>
          <a:solidFill>
            <a:srgbClr val="000000"/>
          </a:solidFill>
        </p:spPr>
        <p:txBody>
          <a:bodyPr anchor="t" rtlCol="false"/>
          <a:lstStyle/>
          <a:p>
            <a:pPr fontAlgn="t"/>
            <a:r>
              <a:rPr lang="en-US" sz="1400" b="false">
                <a:solidFill>
                  <a:srgbClr val="FFFFFF"/>
                </a:solidFill>
                <a:latin typeface="Consolas"/>
              </a:rPr>
              <a:t>void main() {
  testWidgets('MyWidget has a title and message', (WidgetTester tester) async {
    await tester.pumpWidget(MyWidget(title: 'T', message: 'M'));
    // Create our Finders
    final titleFinder = find.text('T');
    final messageFinder = find.text('M');
    expect(titleFinder, findsOneWidget);
    expect(messageFinder, findsOneWidget);
  });
}</a:t>
            </a:r>
          </a:p>
        </p:txBody>
      </p:sp>
    </p:spTree>
  </p:cSld>
  <p:clrMapOvr>
    <a:masterClrMapping/>
  </p:clrMapOvr>
</p:sld>
</file>

<file path=ppt/slides/slide6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Dart 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find out more</a:t>
            </a:r>
            <a:endParaRPr lang="en-US" smtClean="0"/>
          </a:p>
        </p:txBody>
      </p:sp>
    </p:spTree>
  </p:cSld>
  <p:clrMapOvr>
    <a:masterClrMapping/>
  </p:clrMapOvr>
</p:sld>
</file>

<file path=ppt/slides/slide6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Dart 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Official</a:t>
            </a:r>
          </a:p>
          <a:p>
            <a:pPr lvl="0"/>
            <a:r>
              <a:rPr lang="en-US"/>
              <a:t>Website:</a:t>
            </a:r>
          </a:p>
          <a:p>
            <a:pPr lvl="1"/>
            <a:r>
              <a:rPr lang="en-US"/>
              <a:t>http://www.dartlang.org</a:t>
            </a:r>
          </a:p>
          <a:p>
            <a:pPr lvl="0"/>
            <a:r>
              <a:rPr lang="en-US"/>
              <a:t>Specification:</a:t>
            </a:r>
          </a:p>
          <a:p>
            <a:pPr lvl="1"/>
            <a:r>
              <a:rPr lang="en-US"/>
              <a:t>https://www.dartlang.org/docs/spec/latest/dart-language-specification.html</a:t>
            </a:r>
          </a:p>
          <a:p>
            <a:pPr lvl="1"/>
            <a:r>
              <a:rPr lang="en-US"/>
              <a:t>ECMA 408 (https://www.ecma-international.org/publications/standards/Ecma-408.htm)</a:t>
            </a:r>
          </a:p>
          <a:p>
            <a:pPr lvl="0"/>
            <a:r>
              <a:rPr lang="en-US"/>
              <a:t>Tutorials:</a:t>
            </a:r>
          </a:p>
          <a:p>
            <a:pPr lvl="1"/>
            <a:r>
              <a:rPr lang="en-US"/>
              <a:t>https://www.dartlang.org/docs/tutorials/</a:t>
            </a:r>
          </a:p>
        </p:txBody>
      </p:sp>
    </p:spTree>
  </p:cSld>
  <p:clrMapOvr>
    <a:masterClrMapping/>
  </p:clrMapOvr>
</p:sld>
</file>

<file path=ppt/slides/slide6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Dart 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Official</a:t>
            </a:r>
          </a:p>
          <a:p>
            <a:pPr lvl="0"/>
            <a:r>
              <a:rPr lang="en-US"/>
              <a:t>Language Tour:</a:t>
            </a:r>
          </a:p>
          <a:p>
            <a:pPr lvl="1"/>
            <a:r>
              <a:rPr lang="en-US"/>
              <a:t>https://www.dartlang.org/guides/language/language-tour</a:t>
            </a:r>
          </a:p>
          <a:p>
            <a:pPr lvl="0"/>
            <a:r>
              <a:rPr lang="en-US"/>
              <a:t>Library Tour:</a:t>
            </a:r>
          </a:p>
          <a:p>
            <a:pPr lvl="1"/>
            <a:r>
              <a:rPr lang="en-US"/>
              <a:t>https://www.dartlang.org/guides/libraries/library-tour</a:t>
            </a:r>
          </a:p>
          <a:p>
            <a:pPr lvl="0"/>
            <a:r>
              <a:rPr lang="en-US"/>
              <a:t>Effective Dart</a:t>
            </a:r>
          </a:p>
          <a:p>
            <a:pPr lvl="1"/>
            <a:r>
              <a:rPr lang="en-US"/>
              <a:t>https://www.dartlang.org/guides/language/effective-dart</a:t>
            </a:r>
          </a:p>
          <a:p>
            <a:pPr lvl="0"/>
            <a:r>
              <a:rPr lang="en-US"/>
              <a:t>Futures Tutorial</a:t>
            </a:r>
          </a:p>
          <a:p>
            <a:pPr lvl="1"/>
            <a:r>
              <a:rPr lang="en-US"/>
              <a:t>https://www.dartlang.org/tutorials/language/futures</a:t>
            </a:r>
          </a:p>
          <a:p>
            <a:pPr lvl="0"/>
            <a:r>
              <a:rPr lang="en-US"/>
              <a:t>Streams Tutorial</a:t>
            </a:r>
          </a:p>
          <a:p>
            <a:pPr lvl="1"/>
            <a:r>
              <a:rPr lang="en-US"/>
              <a:t>https://www.dartlang.org/docs/tutorials/streams</a:t>
            </a:r>
          </a:p>
        </p:txBody>
      </p:sp>
    </p:spTree>
  </p:cSld>
  <p:clrMapOvr>
    <a:masterClrMapping/>
  </p:clrMapOvr>
</p:sld>
</file>

<file path=ppt/slides/slide6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Flutter 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for more</a:t>
            </a:r>
            <a:endParaRPr lang="en-US" smtClean="0"/>
          </a:p>
        </p:txBody>
      </p:sp>
    </p:spTree>
  </p:cSld>
  <p:clrMapOvr>
    <a:masterClrMapping/>
  </p:clrMapOvr>
</p:sld>
</file>

<file path=ppt/slides/slide6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Official Resources</a:t>
            </a:r>
          </a:p>
          <a:p>
            <a:pPr lvl="0"/>
            <a:r>
              <a:rPr lang="en-US"/>
              <a:t>Flutter docs</a:t>
            </a:r>
          </a:p>
          <a:p>
            <a:pPr lvl="1"/>
            <a:r>
              <a:rPr lang="en-US"/>
              <a:t>https://flutter.dev/docs</a:t>
            </a:r>
          </a:p>
          <a:p>
            <a:pPr lvl="0"/>
            <a:r>
              <a:rPr lang="en-US"/>
              <a:t>Flutter API reference</a:t>
            </a:r>
          </a:p>
          <a:p>
            <a:pPr lvl="1"/>
            <a:r>
              <a:rPr lang="en-US"/>
              <a:t>https://docs.flutter.io/</a:t>
            </a:r>
          </a:p>
          <a:p>
            <a:pPr lvl="0"/>
            <a:r>
              <a:rPr lang="en-US"/>
              <a:t>Widget catalog</a:t>
            </a:r>
          </a:p>
          <a:p>
            <a:pPr lvl="1"/>
            <a:r>
              <a:rPr lang="en-US"/>
              <a:t>https://flutter.dev/docs/development/ui/widgets</a:t>
            </a:r>
          </a:p>
        </p:txBody>
      </p:sp>
    </p:spTree>
  </p:cSld>
  <p:clrMapOvr>
    <a:masterClrMapping/>
  </p:clrMapOvr>
</p:sld>
</file>

<file path=ppt/slides/slide6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Official Resources</a:t>
            </a:r>
          </a:p>
          <a:p>
            <a:pPr lvl="0"/>
            <a:r>
              <a:rPr lang="en-US"/>
              <a:t>Technical Overview</a:t>
            </a:r>
          </a:p>
          <a:p>
            <a:pPr lvl="1"/>
            <a:r>
              <a:rPr lang="en-US"/>
              <a:t>https://flutter.dev/docs/resources/technical-overview</a:t>
            </a:r>
          </a:p>
          <a:p>
            <a:pPr lvl="0"/>
            <a:r>
              <a:rPr lang="en-US"/>
              <a:t>Flutter examples</a:t>
            </a:r>
          </a:p>
          <a:p>
            <a:pPr lvl="1"/>
            <a:r>
              <a:rPr lang="en-US"/>
              <a:t>in the examples/ directory of the SDK; build the flutter_gallery!</a:t>
            </a:r>
          </a:p>
          <a:p>
            <a:pPr lvl="0"/>
            <a:r>
              <a:rPr lang="en-US"/>
              <a:t>Flutter samples</a:t>
            </a:r>
          </a:p>
          <a:p>
            <a:pPr lvl="1"/>
            <a:r>
              <a:rPr lang="en-US"/>
              <a:t>https://github.com/flutter/samples</a:t>
            </a:r>
          </a:p>
          <a:p>
            <a:pPr lvl="0"/>
            <a:r>
              <a:rPr lang="en-US"/>
              <a:t>"Inside Flutter"</a:t>
            </a:r>
          </a:p>
          <a:p>
            <a:pPr lvl="1"/>
            <a:r>
              <a:rPr lang="en-US"/>
              <a:t>https://flutter.dev/docs/resources/inside-flutter</a:t>
            </a:r>
          </a:p>
        </p:txBody>
      </p:sp>
    </p:spTree>
  </p:cSld>
  <p:clrMapOvr>
    <a:masterClrMapping/>
  </p:clrMapOvr>
</p:sld>
</file>

<file path=ppt/slides/slide6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Dart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 Dart language tour/overview:</a:t>
            </a:r>
          </a:p>
          <a:p>
            <a:pPr lvl="0"/>
            <a:r>
              <a:rPr lang="en-US"/>
              <a:t>https://www.dartlang.org/guides/language/language-tour</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Flutter Overview</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is this thing?</a:t>
            </a:r>
            <a:endParaRPr lang="en-US" smtClean="0"/>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Flutter 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Flutter is...</a:t>
            </a:r>
          </a:p>
          <a:p>
            <a:pPr>
              <a:buNone/>
            </a:pPr>
            <a:r>
              <a:rPr lang="en-US"/>
              <a:t>"a mobile app SDK for building high-performance, high-fidelity apps for iOS and Android, from a single codebase."</a:t>
            </a:r>
          </a:p>
          <a:p>
            <a:pPr>
              <a:buNone/>
            </a:pPr>
            <a:r>
              <a:rPr lang="en-US"/>
              <a:t>https://fltter.io/technical-overview/</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Flutter is Google's entry into the world of cross-platform mobile tools, for building applications that stretch across Android and iOS from a single codebase. Built using the Dart programming language, Flutter offers a new way into the mobile world that requires no knowledge of ViewControllers, MVC, or Activities. But while Flutter might sound like "yet another HTML/CSS/Javascript for mobile" tool, it's most certainly a different breed of cat, and its internal architecture allows it to do some unusual things, including the ability to "hot reload" an application during development--without losing running state.
</dc:description>
  <cp:keywords>Mobile, iOS, Android, Developer</cp:keywords>
  <dcterms:modified xsi:type="dcterms:W3CDTF">2011-08-01T06:04:30Z</dcterms:modified>
  <cp:revision>1</cp:revision>
  <dc:subject>Mobile, iOS, Android, Developer</dc:subject>
  <dc:title>Busy Developer's Guide to Flutter</dc:title>
</cp:coreProperties>
</file>