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20" Target="slides/slide15.xml" Type="http://schemas.openxmlformats.org/officeDocument/2006/relationships/slide"/><Relationship Id="rId21" Target="slides/slide16.xml" Type="http://schemas.openxmlformats.org/officeDocument/2006/relationships/slide"/><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1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3.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1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Developer's Guide</a:t>
            </a:r>
          </a:p>
          <a:p>
            <a:r>
              <a:rPr lang="en-US"/>
              <a:t>to Firebase</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tedneward.com"/>
              </a:rPr>
              <a:t>ted@tedneward.com</a:t>
            </a:r>
            <a:r>
              <a:rPr lang="en-US"/>
              <a:t> </a:t>
            </a:r>
            <a:r>
              <a:rPr lang="en-US" sz="2400">
                <a:hlinkClick r:id="rId3" tooltip="http://blogs.tedneward.com"/>
              </a:rPr>
              <a:t>http://blogs.tedneward.com </a:t>
            </a:r>
            <a:r>
              <a:rPr lang="en-US"/>
              <a:t> </a:t>
            </a:r>
            <a:r>
              <a:rPr lang="en-US" sz="2400">
                <a:hlinkClick r:id="rId4" tooltip="http://twitter.com/tedneward"/>
              </a:rPr>
              <a:t>@tedneward</a:t>
            </a:r>
          </a:p>
        </p:txBody>
      </p:sp>
    </p:spTree>
  </p:cSld>
  <p:clrMapOvr>
    <a:masterClrMapping/>
  </p:clrMapOvr>
</p:sld>
</file>

<file path=ppt/slides/slide1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Conceptuals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CAP Theorem</a:t>
            </a:r>
          </a:p>
          <a:p>
            <a:pPr lvl="0"/>
            <a:r>
              <a:rPr lang="en-US"/>
              <a:t>Consistency: all database clients see the same data, even with concurrent updates</a:t>
            </a:r>
          </a:p>
          <a:p>
            <a:pPr lvl="0"/>
            <a:r>
              <a:rPr lang="en-US"/>
              <a:t>Availability: all database clients are able to access some version of the data</a:t>
            </a:r>
          </a:p>
          <a:p>
            <a:pPr lvl="0"/>
            <a:r>
              <a:rPr lang="en-US"/>
              <a:t>Partition Tolerance: the database can be split over multiple servers</a:t>
            </a:r>
          </a:p>
          <a:p>
            <a:pPr lvl="0"/>
            <a:r>
              <a:rPr lang="en-US"/>
              <a:t>"Pick two"</a:t>
            </a:r>
          </a:p>
          <a:p>
            <a:pPr lvl="1"/>
            <a:r>
              <a:rPr lang="en-US"/>
              <a:t>RDBMS goes for C + A</a:t>
            </a:r>
          </a:p>
          <a:p>
            <a:pPr lvl="1"/>
            <a:r>
              <a:rPr lang="en-US"/>
              <a:t>Most "NoSQL" databases go for A + P</a:t>
            </a:r>
          </a:p>
        </p:txBody>
      </p:sp>
    </p:spTree>
  </p:cSld>
  <p:clrMapOvr>
    <a:masterClrMapping/>
  </p:clrMapOvr>
</p:sld>
</file>

<file path=ppt/slides/slide1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Conceptuals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Data "shapes"</a:t>
            </a:r>
          </a:p>
          <a:p>
            <a:pPr lvl="0"/>
            <a:r>
              <a:rPr lang="en-US"/>
              <a:t>Groupings of relations, tuples, and relvars</a:t>
            </a:r>
          </a:p>
          <a:p>
            <a:pPr lvl="1"/>
            <a:r>
              <a:rPr lang="en-US"/>
              <a:t>If you don't know what these are, you don't know your relational theory</a:t>
            </a:r>
          </a:p>
          <a:p>
            <a:pPr lvl="1"/>
            <a:r>
              <a:rPr lang="en-US"/>
              <a:t>strongly-typed, enforced by the database</a:t>
            </a:r>
          </a:p>
          <a:p>
            <a:pPr lvl="0"/>
            <a:r>
              <a:rPr lang="en-US"/>
              <a:t>Object databases</a:t>
            </a:r>
          </a:p>
          <a:p>
            <a:pPr lvl="1"/>
            <a:r>
              <a:rPr lang="en-US"/>
              <a:t>capturing the object graphs that appear in O-O systems</a:t>
            </a:r>
          </a:p>
          <a:p>
            <a:pPr lvl="1"/>
            <a:r>
              <a:rPr lang="en-US"/>
              <a:t>strongly-typed, defined by an O-O language (not external schema)</a:t>
            </a:r>
          </a:p>
          <a:p>
            <a:pPr lvl="0"/>
            <a:r>
              <a:rPr lang="en-US"/>
              <a:t>Key-value systems</a:t>
            </a:r>
          </a:p>
          <a:p>
            <a:pPr lvl="1"/>
            <a:r>
              <a:rPr lang="en-US"/>
              <a:t>CRUD based solely on the primary key; no joins</a:t>
            </a:r>
          </a:p>
          <a:p>
            <a:pPr lvl="1"/>
            <a:r>
              <a:rPr lang="en-US"/>
              <a:t>weakly- or untyped</a:t>
            </a:r>
          </a:p>
          <a:p>
            <a:pPr lvl="0"/>
            <a:r>
              <a:rPr lang="en-US"/>
              <a:t>Document-oriented</a:t>
            </a:r>
          </a:p>
          <a:p>
            <a:pPr lvl="1"/>
            <a:r>
              <a:rPr lang="en-US"/>
              <a:t>collections of named fields holding data (or more collections)</a:t>
            </a:r>
          </a:p>
          <a:p>
            <a:pPr lvl="1"/>
            <a:r>
              <a:rPr lang="en-US"/>
              <a:t>weakly- or untyped</a:t>
            </a:r>
          </a:p>
        </p:txBody>
      </p:sp>
    </p:spTree>
  </p:cSld>
  <p:clrMapOvr>
    <a:masterClrMapping/>
  </p:clrMapOvr>
</p:sld>
</file>

<file path=ppt/slides/slide1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Conceptuals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Data "shapes" (continued)</a:t>
            </a:r>
          </a:p>
          <a:p>
            <a:pPr lvl="0"/>
            <a:r>
              <a:rPr lang="en-US"/>
              <a:t>Graph databases</a:t>
            </a:r>
          </a:p>
          <a:p>
            <a:pPr lvl="1"/>
            <a:r>
              <a:rPr lang="en-US"/>
              <a:t>capturing not just graph structures, but the "arcs" between nodes</a:t>
            </a:r>
          </a:p>
          <a:p>
            <a:pPr lvl="1"/>
            <a:r>
              <a:rPr lang="en-US"/>
              <a:t>graph-based query API/language</a:t>
            </a:r>
          </a:p>
          <a:p>
            <a:pPr lvl="0"/>
            <a:r>
              <a:rPr lang="en-US"/>
              <a:t>Column-oriented/tabular</a:t>
            </a:r>
          </a:p>
          <a:p>
            <a:pPr lvl="1"/>
            <a:r>
              <a:rPr lang="en-US"/>
              <a:t>columns-and-tables, but no relations/relvars</a:t>
            </a:r>
          </a:p>
          <a:p>
            <a:pPr lvl="0"/>
            <a:r>
              <a:rPr lang="en-US"/>
              <a:t>Hierarchical databases</a:t>
            </a:r>
          </a:p>
          <a:p>
            <a:pPr lvl="1"/>
            <a:r>
              <a:rPr lang="en-US"/>
              <a:t>generally, these are XML stores</a:t>
            </a:r>
          </a:p>
          <a:p>
            <a:pPr lvl="0"/>
            <a:r>
              <a:rPr lang="en-US"/>
              <a:t>Hybrids of the above</a:t>
            </a:r>
          </a:p>
        </p:txBody>
      </p:sp>
    </p:spTree>
  </p:cSld>
  <p:clrMapOvr>
    <a:masterClrMapping/>
  </p:clrMapOvr>
</p:sld>
</file>

<file path=ppt/slides/slide1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Firebase</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Google's near-real-time document database in the cloud</a:t>
            </a:r>
            <a:endParaRPr lang="en-US" smtClean="0"/>
          </a:p>
        </p:txBody>
      </p:sp>
    </p:spTree>
  </p:cSld>
  <p:clrMapOvr>
    <a:masterClrMapping/>
  </p:clrMapOvr>
</p:sld>
</file>

<file path=ppt/slides/slide1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Firebase</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Firebase (https://firebase.google.com) is...</a:t>
            </a:r>
          </a:p>
          <a:p>
            <a:pPr lvl="0"/>
            <a:r>
              <a:rPr lang="en-US"/>
              <a:t>cloud-hosted (part of Google Cloud Platform)</a:t>
            </a:r>
          </a:p>
          <a:p>
            <a:pPr lvl="0"/>
            <a:r>
              <a:rPr lang="en-US"/>
              <a:t>NoSQL (document-oriented, JSON) database</a:t>
            </a:r>
          </a:p>
          <a:p>
            <a:pPr lvl="0"/>
            <a:r>
              <a:rPr lang="en-US"/>
              <a:t>sync across connected devices in milliseconds ("real-time")</a:t>
            </a:r>
          </a:p>
          <a:p>
            <a:pPr lvl="0"/>
            <a:r>
              <a:rPr lang="en-US"/>
              <a:t>available offline</a:t>
            </a:r>
          </a:p>
        </p:txBody>
      </p:sp>
    </p:spTree>
  </p:cSld>
  <p:clrMapOvr>
    <a:masterClrMapping/>
  </p:clrMapOvr>
</p:sld>
</file>

<file path=ppt/slides/slide1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Firebase</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Firebase has also become...</a:t>
            </a:r>
          </a:p>
          <a:p>
            <a:pPr lvl="0"/>
            <a:r>
              <a:rPr lang="en-US"/>
              <a:t>authentication platform</a:t>
            </a:r>
          </a:p>
          <a:p>
            <a:pPr lvl="0"/>
            <a:r>
              <a:rPr lang="en-US"/>
              <a:t>cloud messaging system</a:t>
            </a:r>
          </a:p>
          <a:p>
            <a:pPr lvl="0"/>
            <a:r>
              <a:rPr lang="en-US"/>
              <a:t>static HTTP hosting</a:t>
            </a:r>
          </a:p>
          <a:p>
            <a:pPr lvl="0"/>
            <a:r>
              <a:rPr lang="en-US"/>
              <a:t>crash reporting</a:t>
            </a:r>
          </a:p>
          <a:p>
            <a:pPr lvl="0"/>
            <a:r>
              <a:rPr lang="en-US"/>
              <a:t>notifications</a:t>
            </a:r>
          </a:p>
          <a:p>
            <a:pPr lvl="0"/>
            <a:r>
              <a:rPr lang="en-US"/>
              <a:t>test lab</a:t>
            </a:r>
          </a:p>
          <a:p>
            <a:pPr lvl="0"/>
            <a:r>
              <a:rPr lang="en-US"/>
              <a:t>bulk-binary (file) storage</a:t>
            </a:r>
          </a:p>
        </p:txBody>
      </p:sp>
    </p:spTree>
  </p:cSld>
  <p:clrMapOvr>
    <a:masterClrMapping/>
  </p:clrMapOvr>
</p:sld>
</file>

<file path=ppt/slides/slide1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Who is this guy?</a:t>
            </a:r>
          </a:p>
          <a:p>
            <a:pPr lvl="0"/>
            <a:r>
              <a:rPr lang="en-US"/>
              <a:t>Architect, Engineering Manager/Leader, "force multiplier"</a:t>
            </a:r>
          </a:p>
          <a:p>
            <a:pPr lvl="0"/>
            <a:r>
              <a:rPr lang="en-US"/>
              <a:t>Co-founder, Solidify US</a:t>
            </a:r>
          </a:p>
          <a:p>
            <a:pPr lvl="1"/>
            <a:r>
              <a:rPr lang="en-US"/>
              <a:t>http://www.solidify.dev</a:t>
            </a:r>
          </a:p>
          <a:p>
            <a:pPr lvl="0"/>
            <a:r>
              <a:rPr lang="en-US"/>
              <a:t>Principal -- Neward &amp; Associates</a:t>
            </a:r>
          </a:p>
          <a:p>
            <a:pPr lvl="0"/>
            <a:r>
              <a:rPr lang="en-US"/>
              <a:t>Author</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a:p>
            <a:pPr lvl="0"/>
            <a:r>
              <a:rPr lang="en-US"/>
              <a:t>See http://www.newardassociates.com</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Objectives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What is Firebase?</a:t>
            </a:r>
          </a:p>
          <a:p>
            <a:pPr lvl="0"/>
            <a:r>
              <a:rPr lang="en-US"/>
              <a:t>Why and when should you consider using it?</a:t>
            </a:r>
          </a:p>
          <a:p>
            <a:pPr lvl="0"/>
            <a:r>
              <a:rPr lang="en-US"/>
              <a:t>How do you use it?</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'NoSQL'</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What the heck is a 'NoSQL', anyway?</a:t>
            </a:r>
            <a:endParaRPr lang="en-US" smtClean="0"/>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"NoSQL"</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"NoSQL" isn't really a great categorization</a:t>
            </a:r>
          </a:p>
          <a:p>
            <a:pPr lvl="0"/>
            <a:r>
              <a:rPr lang="en-US"/>
              <a:t>Very rarely is "not X" a useful descriptor</a:t>
            </a:r>
          </a:p>
          <a:p>
            <a:pPr lvl="0"/>
            <a:r>
              <a:rPr lang="en-US"/>
              <a:t>A better categorization/taxonomy is required</a:t>
            </a:r>
          </a:p>
          <a:p>
            <a:pPr lvl="0"/>
            <a:r>
              <a:rPr lang="en-US"/>
              <a:t>Thus, I choose to eschew "NoSQL" as a useful term</a:t>
            </a:r>
          </a:p>
        </p:txBody>
      </p:sp>
    </p:spTree>
  </p:cSld>
  <p:clrMapOvr>
    <a:masterClrMapping/>
  </p:clrMapOvr>
</p:sld>
</file>

<file path=ppt/slides/slide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Conceptuals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Each node in a system should be able to make decisions purely based on local state. If you need to do something under high load with failures occurring and you need to reach agreement, you've lost.</a:t>
            </a:r>
          </a:p>
          <a:p>
            <a:pPr lvl="0"/>
            <a:r>
              <a:rPr lang="en-US"/>
              <a:t> --Werner Vogels, CTO, Amazon</a:t>
            </a:r>
          </a:p>
        </p:txBody>
      </p:sp>
    </p:spTree>
  </p:cSld>
  <p:clrMapOvr>
    <a:masterClrMapping/>
  </p:clrMapOvr>
</p:sld>
</file>

<file path=ppt/slides/slide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Conceptuals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The problem is one of load/scale and contention</a:t>
            </a:r>
          </a:p>
          <a:p>
            <a:pPr lvl="0"/>
            <a:r>
              <a:rPr lang="en-US"/>
              <a:t>Repeat after me: Contention is the enemy of scalability</a:t>
            </a:r>
          </a:p>
          <a:p>
            <a:pPr lvl="0"/>
            <a:r>
              <a:rPr lang="en-US"/>
              <a:t>And scale is the issue of the Internet</a:t>
            </a:r>
          </a:p>
        </p:txBody>
      </p:sp>
    </p:spTree>
  </p:cSld>
  <p:clrMapOvr>
    <a:masterClrMapping/>
  </p:clrMapOvr>
</p:sld>
</file>

<file path=ppt/slides/slide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Conceptuals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With the advent of the Web, we changed our enterprise apps</a:t>
            </a:r>
          </a:p>
          <a:p>
            <a:pPr lvl="0"/>
            <a:r>
              <a:rPr lang="en-US"/>
              <a:t>Before, enterprise apps were internal</a:t>
            </a:r>
          </a:p>
          <a:p>
            <a:pPr lvl="1"/>
            <a:r>
              <a:rPr lang="en-US"/>
              <a:t>Known user base, known loads, known scale</a:t>
            </a:r>
          </a:p>
          <a:p>
            <a:pPr lvl="1"/>
            <a:r>
              <a:rPr lang="en-US"/>
              <a:t>This user base was not likely to change without huge warning</a:t>
            </a:r>
          </a:p>
          <a:p>
            <a:pPr lvl="0"/>
            <a:r>
              <a:rPr lang="en-US"/>
              <a:t>With the Web app, we began to project our enterprise apps out into the Internet</a:t>
            </a:r>
          </a:p>
          <a:p>
            <a:pPr lvl="1"/>
            <a:r>
              <a:rPr lang="en-US"/>
              <a:t>This meant an unknown and unpredictable user base</a:t>
            </a:r>
          </a:p>
          <a:p>
            <a:pPr lvl="1"/>
            <a:r>
              <a:rPr lang="en-US"/>
              <a:t>With that came an unknown and unpredictable load and scale</a:t>
            </a:r>
          </a:p>
        </p:txBody>
      </p:sp>
    </p:spTree>
  </p:cSld>
  <p:clrMapOvr>
    <a:masterClrMapping/>
  </p:clrMapOvr>
</p:sld>
</file>

<file path=ppt/slides/slide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Conceptuals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Scale and load began to take down the existing infrastructure</a:t>
            </a:r>
          </a:p>
          <a:p>
            <a:pPr lvl="0"/>
            <a:r>
              <a:rPr lang="en-US"/>
              <a:t>Traditionally-managed RDBMS'es simply couldn't keep up</a:t>
            </a:r>
          </a:p>
          <a:p>
            <a:pPr lvl="0"/>
            <a:r>
              <a:rPr lang="en-US"/>
              <a:t>ACID has its uses... but we found the edge really quickly</a:t>
            </a:r>
          </a:p>
          <a:p>
            <a:pPr lvl="0"/>
            <a:r>
              <a:rPr lang="en-US"/>
              <a:t>Distributed Two-Phase Commit Transactions</a:t>
            </a:r>
          </a:p>
        </p:txBody>
      </p:sp>
    </p:spTree>
  </p:cSld>
  <p:clrMapOvr>
    <a:masterClrMapping/>
  </p:clrMapOvr>
</p:sld>
</file>

<file path=ppt/slides/slide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Theory</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In theory, there's no difference|between theory and practice|In practice, however....</a:t>
            </a:r>
          </a:p>
          <a:p>
            <a:pPr lvl="0"/>
            <a:r>
              <a:rPr lang="en-US"/>
              <a:t> --(various)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2022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Firebase is a document-oriented database (owned by Google) that offers up some impressive data-sync capabilities that make it a natural fit for mobile applications, as well as apps that need to have some near-real-time data exchange. Plus, it's not nearly as hard to learn as that description may imply. In this session, we'll go over Firebase, how to use it, where it works well, and where you might want to go with other options.
</dc:description>
  <cp:keywords>NoSQL, Data Storage, Developer</cp:keywords>
  <dcterms:modified xsi:type="dcterms:W3CDTF">2011-08-01T06:04:30Z</dcterms:modified>
  <cp:revision>1</cp:revision>
  <dc:subject>NoSQL, Data Storage, Developer</dc:subject>
  <dc:title>Busy Developer's Guide to Firebase</dc:title>
</cp:coreProperties>
</file>