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ailto:ted.neward@newardassociates.com" TargetMode="External" Type="http://schemas.openxmlformats.org/officeDocument/2006/relationships/hyperlink"/><Relationship Id="rId3" Target="http://blogs.newardassociates.com"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ctrTitle"/>
          </p:nvPr>
        </p:nvSpPr>
        <p:spPr>
          <a:xfrm>
            <a:off x="685800" y="2130425"/>
            <a:ext cx="7772400" cy="1470025"/>
          </a:xfrm>
        </p:spPr>
        <p:txBody>
          <a:bodyPr/>
          <a:lstStyle/>
          <a:p>
            <a:r>
              <a:rPr lang="en-US"/>
              <a:t>Busy Developer's Guide</a:t>
            </a:r>
          </a:p>
          <a:p>
            <a:r>
              <a:rPr lang="en-US"/>
              <a:t>to Coding Agents</a:t>
            </a:r>
          </a:p>
        </p:txBody>
      </p:sp>
      <p:sp xmlns:r="http://schemas.openxmlformats.org/officeDocument/2006/relationships">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Ted Neward</a:t>
            </a:r>
          </a:p>
          <a:p>
            <a:r>
              <a:rPr lang="en-US"/>
              <a:t>Neward &amp; Associates</a:t>
            </a:r>
          </a:p>
          <a:p>
            <a:r>
              <a:rPr lang="en-US" sz="2400">
                <a:hlinkClick r:id="rId2" tooltip="ted.neward@newardassociates.com"/>
              </a:rPr>
              <a:t>ted.neward@newardassociates.com</a:t>
            </a:r>
            <a:r>
              <a:rPr lang="en-US"/>
              <a:t> </a:t>
            </a:r>
            <a:r>
              <a:rPr lang="en-US" sz="2400">
                <a:hlinkClick r:id="rId3" tooltip="http://blogs.newardassociates.com"/>
              </a:rPr>
              <a:t>http://blogs.newardassociates.com </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Objectives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Our (rough) Agenda:</a:t>
            </a:r>
          </a:p>
          <a:p>
            <a:pPr lvl="0"/>
            <a:r>
              <a:rPr lang="en-US"/>
              <a:t>What </a:t>
            </a:r>
            <a:r>
              <a:rPr lang="en-US" i="true"/>
              <a:t>is</a:t>
            </a:r>
            <a:r>
              <a:rPr lang="en-US"/>
              <a:t> an LLM, anyway?</a:t>
            </a:r>
          </a:p>
          <a:p>
            <a:pPr lvl="0"/>
            <a:r>
              <a:rPr lang="en-US"/>
              <a:t>What is an inference engine?</a:t>
            </a:r>
          </a:p>
          <a:p>
            <a:pPr lvl="0"/>
            <a:r>
              <a:rPr lang="en-US"/>
              <a:t>What's with all the API keys?</a:t>
            </a:r>
          </a:p>
          <a:p>
            <a:pPr lvl="0"/>
            <a:r>
              <a:rPr lang="en-US"/>
              <a:t>What if I just want to ask some questions?</a:t>
            </a:r>
          </a:p>
          <a:p>
            <a:pPr lvl="0"/>
            <a:r>
              <a:rPr lang="en-US"/>
              <a:t>How does it look around and do stuff?</a:t>
            </a:r>
          </a:p>
          <a:p>
            <a:pPr lvl="0"/>
            <a:r>
              <a:rPr lang="en-US"/>
              <a:t>Wait you can run a whole platoon of them?</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Summary</a:t>
            </a:r>
            <a:endParaRPr lang="en-US" smtClean="0"/>
          </a:p>
        </p:txBody>
      </p:sp>
      <p:sp xmlns:r="http://schemas.openxmlformats.org/officeDocument/2006/relationships">
        <p:nvSpPr>
          <p:cNvPr id="3" name="Content Placeholder 2"/>
          <p:cNvSpPr>
            <a:spLocks noGrp="1"/>
          </p:cNvSpPr>
          <p:nvPr>
            <p:ph idx="1"/>
          </p:nvPr>
        </p:nvSpPr>
        <p:spPr/>
        <p:txBody>
          <a:bodyPr/>
          <a:lstStyle/>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Credentials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Who is this guy?</a:t>
            </a:r>
          </a:p>
          <a:p>
            <a:pPr lvl="0"/>
            <a:r>
              <a:rPr lang="en-US"/>
              <a:t>Architect, Engineering Manager/Leader, "force multiplier"</a:t>
            </a:r>
          </a:p>
          <a:p>
            <a:pPr lvl="1"/>
            <a:r>
              <a:rPr lang="en-US"/>
              <a:t>http://www.newardassociates.com</a:t>
            </a:r>
          </a:p>
          <a:p>
            <a:pPr lvl="1"/>
            <a:r>
              <a:rPr lang="en-US"/>
              <a:t>http://blogs.newardassociates.com</a:t>
            </a:r>
          </a:p>
          <a:p>
            <a:pPr lvl="0"/>
            <a:r>
              <a:rPr lang="en-US"/>
              <a:t>Books</a:t>
            </a:r>
          </a:p>
          <a:p>
            <a:pPr lvl="1"/>
            <a:r>
              <a:rPr lang="en-US" i="true"/>
              <a:t>Developer Relations Activity Patterns</a:t>
            </a:r>
            <a:r>
              <a:rPr lang="en-US"/>
              <a:t> (w/Woodruff, et al; APress, 2026)</a:t>
            </a:r>
          </a:p>
          <a:p>
            <a:pPr lvl="1"/>
            <a:r>
              <a:rPr lang="en-US" i="true"/>
              <a:t>Professional F# 2.0</a:t>
            </a:r>
            <a:r>
              <a:rPr lang="en-US"/>
              <a:t> (w/Erickson, et al; Wrox, 2010)</a:t>
            </a:r>
          </a:p>
          <a:p>
            <a:pPr lvl="1"/>
            <a:r>
              <a:rPr lang="en-US" i="true"/>
              <a:t>Effective Enterprise Java</a:t>
            </a:r>
            <a:r>
              <a:rPr lang="en-US"/>
              <a:t> (Addison-Wesley, 2004)</a:t>
            </a:r>
          </a:p>
          <a:p>
            <a:pPr lvl="1"/>
            <a:r>
              <a:rPr lang="en-US" i="true"/>
              <a:t>SSCLI Essentials</a:t>
            </a:r>
            <a:r>
              <a:rPr lang="en-US"/>
              <a:t> (w/Stutz, et al; OReilly, 2003)</a:t>
            </a:r>
          </a:p>
          <a:p>
            <a:pPr lvl="1"/>
            <a:r>
              <a:rPr lang="en-US" i="true"/>
              <a:t>Server-Based Java Programming</a:t>
            </a:r>
            <a:r>
              <a:rPr lang="en-US"/>
              <a:t> (Manning, 2000)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Copyright (c) 2026 Ted Neward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creator>Ted Neward
Neward &amp; Associates</dc:creator>
  <dc:description>"You need to be using AI." "AI is the next wave of the future." "AI will tok ur jeb!" The slogans and memes have been with us now for a while, and there's a widespread feeling that they're "the next big thing", but despite all the hype and column-inches spent on discussing the pros and cons and wins and losses of using an LLM-powered coding agent, very few developers know what they are, exactly, or how they work.
In this presentation we're going to make full use of the various open-source equivalents to all the popular names--Copilot, Claude, Opus, and Sonnet--and walk through all the layers that make up the "coding agent stack". We'll look at open-source tools that make up the stack, and by the end, we might even have a completely free replacement for Claude Code or Copilot. (Assuming, of course, that by the time you see this talk the indusry hasn't completely abandoned coding agents in favor of the "next NEXT big thing.")
</dc:description>
  <cp:keywords>Developer, LLM, Coding agent</cp:keywords>
  <dcterms:modified xsi:type="dcterms:W3CDTF">2011-08-01T06:04:30Z</dcterms:modified>
  <cp:revision>1</cp:revision>
  <dc:subject>Developer, LLM, Coding agent</dc:subject>
  <dc:title>Busy Developer's Guide to Coding Agents</dc:title>
</cp:coreProperties>
</file>