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slide+xml" PartName="/ppt/slides/slide40.xml"/>
  <Override ContentType="application/vnd.openxmlformats-officedocument.presentationml.slide+xml" PartName="/ppt/slides/slide41.xml"/>
  <Override ContentType="application/vnd.openxmlformats-officedocument.presentationml.slide+xml" PartName="/ppt/slides/slide42.xml"/>
  <Override ContentType="application/vnd.openxmlformats-officedocument.presentationml.slide+xml" PartName="/ppt/slides/slide43.xml"/>
  <Override ContentType="application/vnd.openxmlformats-officedocument.presentationml.slide+xml" PartName="/ppt/slides/slide44.xml"/>
  <Override ContentType="application/vnd.openxmlformats-officedocument.presentationml.slide+xml" PartName="/ppt/slides/slide45.xml"/>
  <Override ContentType="application/vnd.openxmlformats-officedocument.presentationml.slide+xml" PartName="/ppt/slides/slide46.xml"/>
  <Override ContentType="application/vnd.openxmlformats-officedocument.presentationml.slide+xml" PartName="/ppt/slides/slide47.xml"/>
  <Override ContentType="application/vnd.openxmlformats-officedocument.presentationml.slide+xml" PartName="/ppt/slides/slide48.xml"/>
  <Override ContentType="application/vnd.openxmlformats-officedocument.presentationml.slide+xml" PartName="/ppt/slides/slide49.xml"/>
  <Override ContentType="application/vnd.openxmlformats-officedocument.presentationml.slide+xml" PartName="/ppt/slides/slide50.xml"/>
  <Override ContentType="application/vnd.openxmlformats-officedocument.presentationml.slide+xml" PartName="/ppt/slides/slide51.xml"/>
  <Override ContentType="application/vnd.openxmlformats-officedocument.presentationml.slide+xml" PartName="/ppt/slides/slide52.xml"/>
  <Override ContentType="application/vnd.openxmlformats-officedocument.presentationml.slide+xml" PartName="/ppt/slides/slide53.xml"/>
  <Override ContentType="application/vnd.openxmlformats-officedocument.presentationml.slide+xml" PartName="/ppt/slides/slide54.xml"/>
  <Override ContentType="application/vnd.openxmlformats-officedocument.presentationml.slide+xml" PartName="/ppt/slides/slide55.xml"/>
  <Override ContentType="application/vnd.openxmlformats-officedocument.presentationml.slide+xml" PartName="/ppt/slides/slide56.xml"/>
  <Override ContentType="application/vnd.openxmlformats-officedocument.presentationml.slide+xml" PartName="/ppt/slides/slide57.xml"/>
  <Override ContentType="application/vnd.openxmlformats-officedocument.presentationml.slide+xml" PartName="/ppt/slides/slide58.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 id="313" r:id="rId6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slides/slide12.xml" Type="http://schemas.openxmlformats.org/officeDocument/2006/relationships/slide"/><Relationship Id="rId18" Target="slides/slide13.xml" Type="http://schemas.openxmlformats.org/officeDocument/2006/relationships/slide"/><Relationship Id="rId19" Target="slides/slide14.xml" Type="http://schemas.openxmlformats.org/officeDocument/2006/relationships/slide"/><Relationship Id="rId2" Target="presProps.xml" Type="http://schemas.openxmlformats.org/officeDocument/2006/relationships/presProps"/><Relationship Id="rId20" Target="slides/slide15.xml" Type="http://schemas.openxmlformats.org/officeDocument/2006/relationships/slide"/><Relationship Id="rId21" Target="slides/slide16.xml" Type="http://schemas.openxmlformats.org/officeDocument/2006/relationships/slide"/><Relationship Id="rId22" Target="slides/slide17.xml" Type="http://schemas.openxmlformats.org/officeDocument/2006/relationships/slide"/><Relationship Id="rId23" Target="slides/slide18.xml" Type="http://schemas.openxmlformats.org/officeDocument/2006/relationships/slide"/><Relationship Id="rId24" Target="slides/slide19.xml" Type="http://schemas.openxmlformats.org/officeDocument/2006/relationships/slide"/><Relationship Id="rId25" Target="slides/slide20.xml" Type="http://schemas.openxmlformats.org/officeDocument/2006/relationships/slide"/><Relationship Id="rId26" Target="slides/slide21.xml" Type="http://schemas.openxmlformats.org/officeDocument/2006/relationships/slide"/><Relationship Id="rId27" Target="slides/slide22.xml" Type="http://schemas.openxmlformats.org/officeDocument/2006/relationships/slide"/><Relationship Id="rId28" Target="slides/slide23.xml" Type="http://schemas.openxmlformats.org/officeDocument/2006/relationships/slide"/><Relationship Id="rId29" Target="slides/slide24.xml" Type="http://schemas.openxmlformats.org/officeDocument/2006/relationships/slide"/><Relationship Id="rId3" Target="viewProps.xml" Type="http://schemas.openxmlformats.org/officeDocument/2006/relationships/viewProps"/><Relationship Id="rId30" Target="slides/slide25.xml" Type="http://schemas.openxmlformats.org/officeDocument/2006/relationships/slide"/><Relationship Id="rId31" Target="slides/slide26.xml" Type="http://schemas.openxmlformats.org/officeDocument/2006/relationships/slide"/><Relationship Id="rId32" Target="slides/slide27.xml" Type="http://schemas.openxmlformats.org/officeDocument/2006/relationships/slide"/><Relationship Id="rId33" Target="slides/slide28.xml" Type="http://schemas.openxmlformats.org/officeDocument/2006/relationships/slide"/><Relationship Id="rId34" Target="slides/slide29.xml" Type="http://schemas.openxmlformats.org/officeDocument/2006/relationships/slide"/><Relationship Id="rId35" Target="slides/slide30.xml" Type="http://schemas.openxmlformats.org/officeDocument/2006/relationships/slide"/><Relationship Id="rId36" Target="slides/slide31.xml" Type="http://schemas.openxmlformats.org/officeDocument/2006/relationships/slide"/><Relationship Id="rId37" Target="slides/slide32.xml" Type="http://schemas.openxmlformats.org/officeDocument/2006/relationships/slide"/><Relationship Id="rId38" Target="slides/slide33.xml" Type="http://schemas.openxmlformats.org/officeDocument/2006/relationships/slide"/><Relationship Id="rId39" Target="slides/slide34.xml" Type="http://schemas.openxmlformats.org/officeDocument/2006/relationships/slide"/><Relationship Id="rId4" Target="theme/theme1.xml" Type="http://schemas.openxmlformats.org/officeDocument/2006/relationships/theme"/><Relationship Id="rId40" Target="slides/slide35.xml" Type="http://schemas.openxmlformats.org/officeDocument/2006/relationships/slide"/><Relationship Id="rId41" Target="slides/slide36.xml" Type="http://schemas.openxmlformats.org/officeDocument/2006/relationships/slide"/><Relationship Id="rId42" Target="slides/slide37.xml" Type="http://schemas.openxmlformats.org/officeDocument/2006/relationships/slide"/><Relationship Id="rId43" Target="slides/slide38.xml" Type="http://schemas.openxmlformats.org/officeDocument/2006/relationships/slide"/><Relationship Id="rId44" Target="slides/slide39.xml" Type="http://schemas.openxmlformats.org/officeDocument/2006/relationships/slide"/><Relationship Id="rId45" Target="slides/slide40.xml" Type="http://schemas.openxmlformats.org/officeDocument/2006/relationships/slide"/><Relationship Id="rId46" Target="slides/slide41.xml" Type="http://schemas.openxmlformats.org/officeDocument/2006/relationships/slide"/><Relationship Id="rId47" Target="slides/slide42.xml" Type="http://schemas.openxmlformats.org/officeDocument/2006/relationships/slide"/><Relationship Id="rId48" Target="slides/slide43.xml" Type="http://schemas.openxmlformats.org/officeDocument/2006/relationships/slide"/><Relationship Id="rId49" Target="slides/slide44.xml" Type="http://schemas.openxmlformats.org/officeDocument/2006/relationships/slide"/><Relationship Id="rId5" Target="tableStyles.xml" Type="http://schemas.openxmlformats.org/officeDocument/2006/relationships/tableStyles"/><Relationship Id="rId50" Target="slides/slide45.xml" Type="http://schemas.openxmlformats.org/officeDocument/2006/relationships/slide"/><Relationship Id="rId51" Target="slides/slide46.xml" Type="http://schemas.openxmlformats.org/officeDocument/2006/relationships/slide"/><Relationship Id="rId52" Target="slides/slide47.xml" Type="http://schemas.openxmlformats.org/officeDocument/2006/relationships/slide"/><Relationship Id="rId53" Target="slides/slide48.xml" Type="http://schemas.openxmlformats.org/officeDocument/2006/relationships/slide"/><Relationship Id="rId54" Target="slides/slide49.xml" Type="http://schemas.openxmlformats.org/officeDocument/2006/relationships/slide"/><Relationship Id="rId55" Target="slides/slide50.xml" Type="http://schemas.openxmlformats.org/officeDocument/2006/relationships/slide"/><Relationship Id="rId56" Target="slides/slide51.xml" Type="http://schemas.openxmlformats.org/officeDocument/2006/relationships/slide"/><Relationship Id="rId57" Target="slides/slide52.xml" Type="http://schemas.openxmlformats.org/officeDocument/2006/relationships/slide"/><Relationship Id="rId58" Target="slides/slide53.xml" Type="http://schemas.openxmlformats.org/officeDocument/2006/relationships/slide"/><Relationship Id="rId59" Target="slides/slide54.xml" Type="http://schemas.openxmlformats.org/officeDocument/2006/relationships/slide"/><Relationship Id="rId6" Target="slides/slide1.xml" Type="http://schemas.openxmlformats.org/officeDocument/2006/relationships/slide"/><Relationship Id="rId60" Target="slides/slide55.xml" Type="http://schemas.openxmlformats.org/officeDocument/2006/relationships/slide"/><Relationship Id="rId61" Target="slides/slide56.xml" Type="http://schemas.openxmlformats.org/officeDocument/2006/relationships/slide"/><Relationship Id="rId62" Target="slides/slide57.xml" Type="http://schemas.openxmlformats.org/officeDocument/2006/relationships/slide"/><Relationship Id="rId63" Target="slides/slide58.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ailto:ted.neward@newardassociates.com" TargetMode="External" Type="http://schemas.openxmlformats.org/officeDocument/2006/relationships/hyperlink"/><Relationship Id="rId3" Target="http://blogs.newardassociates.com" TargetMode="External" Type="http://schemas.openxmlformats.org/officeDocument/2006/relationships/hyperlink"/></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5.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2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3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6.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3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8.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4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1.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5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3.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5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ctrTitle"/>
          </p:nvPr>
        </p:nvSpPr>
        <p:spPr>
          <a:xfrm>
            <a:off x="685800" y="2130425"/>
            <a:ext cx="7772400" cy="1470025"/>
          </a:xfrm>
        </p:spPr>
        <p:txBody>
          <a:bodyPr/>
          <a:lstStyle/>
          <a:p>
            <a:r>
              <a:rPr lang="en-US"/>
              <a:t>Busy Developer's Guide</a:t>
            </a:r>
          </a:p>
          <a:p>
            <a:r>
              <a:rPr lang="en-US"/>
              <a:t>to Building A Bytecode Virtual Machine</a:t>
            </a:r>
          </a:p>
        </p:txBody>
      </p:sp>
      <p:sp xmlns:r="http://schemas.openxmlformats.org/officeDocument/2006/relationships">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Ted Neward</a:t>
            </a:r>
          </a:p>
          <a:p>
            <a:r>
              <a:rPr lang="en-US"/>
              <a:t>Neward &amp; Associates</a:t>
            </a:r>
          </a:p>
          <a:p>
            <a:r>
              <a:rPr lang="en-US" sz="2400">
                <a:hlinkClick r:id="rId2" tooltip="ted.neward@newardassociates.com"/>
              </a:rPr>
              <a:t>ted.neward@newardassociates.com</a:t>
            </a:r>
            <a:r>
              <a:rPr lang="en-US"/>
              <a:t> </a:t>
            </a:r>
            <a:r>
              <a:rPr lang="en-US" sz="2400">
                <a:hlinkClick r:id="rId3" tooltip="http://blogs.newardassociates.com"/>
              </a:rPr>
              <a:t>http://blogs.newardassociates.com </a:t>
            </a:r>
          </a:p>
        </p:txBody>
      </p:sp>
    </p:spTree>
  </p:cSld>
  <p:clrMapOvr>
    <a:masterClrMapping/>
  </p:clrMapOvr>
</p:sld>
</file>

<file path=ppt/slides/slide1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Architecture</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Code</a:t>
            </a:r>
          </a:p>
          <a:p>
            <a:pPr lvl="0"/>
            <a:r>
              <a:rPr lang="en-US"/>
              <a:t>typically unique Instruction Set Architecture (ISA)</a:t>
            </a:r>
          </a:p>
          <a:p>
            <a:pPr lvl="0"/>
            <a:r>
              <a:rPr lang="en-US"/>
              <a:t>loaded in from disk (or elsewhere?)</a:t>
            </a:r>
          </a:p>
          <a:p>
            <a:pPr lvl="0"/>
            <a:r>
              <a:rPr lang="en-US"/>
              <a:t>formats often optimized for easy reading</a:t>
            </a:r>
          </a:p>
          <a:p>
            <a:pPr lvl="0"/>
            <a:r>
              <a:rPr lang="en-US"/>
              <a:t>typically inaccessible (directly) to runtime code</a:t>
            </a:r>
          </a:p>
          <a:p>
            <a:pPr lvl="0"/>
            <a:r>
              <a:rPr lang="en-US"/>
              <a:t>usually we need to know where we are in here</a:t>
            </a:r>
          </a:p>
        </p:txBody>
      </p:sp>
    </p:spTree>
  </p:cSld>
  <p:clrMapOvr>
    <a:masterClrMapping/>
  </p:clrMapOvr>
</p:sld>
</file>

<file path=ppt/slides/slide1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Architecture</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IP/PC register</a:t>
            </a:r>
          </a:p>
          <a:p>
            <a:pPr lvl="0"/>
            <a:r>
              <a:rPr lang="en-US"/>
              <a:t>"instruction pointer" or "program counter"</a:t>
            </a:r>
          </a:p>
          <a:p>
            <a:pPr lvl="0"/>
            <a:r>
              <a:rPr lang="en-US"/>
              <a:t>tracks the current location in code</a:t>
            </a:r>
          </a:p>
          <a:p>
            <a:pPr lvl="0"/>
            <a:r>
              <a:rPr lang="en-US"/>
              <a:t>indicative of the next instruction for execution</a:t>
            </a:r>
          </a:p>
          <a:p>
            <a:pPr lvl="0"/>
            <a:r>
              <a:rPr lang="en-US"/>
              <a:t>manipulated by flow-control instructions</a:t>
            </a:r>
          </a:p>
        </p:txBody>
      </p:sp>
    </p:spTree>
  </p:cSld>
  <p:clrMapOvr>
    <a:masterClrMapping/>
  </p:clrMapOvr>
</p:sld>
</file>

<file path=ppt/slides/slide1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Architecture</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Call stack</a:t>
            </a:r>
          </a:p>
          <a:p>
            <a:pPr lvl="0"/>
            <a:r>
              <a:rPr lang="en-US"/>
              <a:t>collection of "activation frames" (procedure/method/function calls)</a:t>
            </a:r>
          </a:p>
          <a:p>
            <a:pPr lvl="0"/>
            <a:r>
              <a:rPr lang="en-US"/>
              <a:t>LIFO order--push and pop from one end, most recent at the top</a:t>
            </a:r>
          </a:p>
          <a:p>
            <a:pPr lvl="0"/>
            <a:r>
              <a:rPr lang="en-US"/>
              <a:t>contain parameters passed to the activation</a:t>
            </a:r>
          </a:p>
          <a:p>
            <a:pPr lvl="0"/>
            <a:r>
              <a:rPr lang="en-US"/>
              <a:t>provides space for local-allocated values</a:t>
            </a:r>
          </a:p>
          <a:p>
            <a:pPr lvl="0"/>
            <a:r>
              <a:rPr lang="en-US"/>
              <a:t>and space for any additional in-process work</a:t>
            </a:r>
          </a:p>
        </p:txBody>
      </p:sp>
    </p:spTree>
  </p:cSld>
  <p:clrMapOvr>
    <a:masterClrMapping/>
  </p:clrMapOvr>
</p:sld>
</file>

<file path=ppt/slides/slide1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Architecture</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FP/SP register</a:t>
            </a:r>
          </a:p>
          <a:p>
            <a:pPr lvl="0"/>
            <a:r>
              <a:rPr lang="en-US"/>
              <a:t>"frame pointer" or "stack pointer"</a:t>
            </a:r>
          </a:p>
          <a:p>
            <a:pPr lvl="0"/>
            <a:r>
              <a:rPr lang="en-US"/>
              <a:t>pointer to the current activation frame</a:t>
            </a:r>
          </a:p>
          <a:p>
            <a:pPr lvl="0"/>
            <a:r>
              <a:rPr lang="en-US"/>
              <a:t>offset for any direct memory access of frame data</a:t>
            </a:r>
          </a:p>
        </p:txBody>
      </p:sp>
    </p:spTree>
  </p:cSld>
  <p:clrMapOvr>
    <a:masterClrMapping/>
  </p:clrMapOvr>
</p:sld>
</file>

<file path=ppt/slides/slide1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Architecture</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Global memory</a:t>
            </a:r>
          </a:p>
          <a:p>
            <a:pPr lvl="0"/>
            <a:r>
              <a:rPr lang="en-US"/>
              <a:t>"static"</a:t>
            </a:r>
          </a:p>
          <a:p>
            <a:pPr lvl="0"/>
            <a:r>
              <a:rPr lang="en-US"/>
              <a:t>sequential memory locations</a:t>
            </a:r>
          </a:p>
          <a:p>
            <a:pPr lvl="0"/>
            <a:r>
              <a:rPr lang="en-US"/>
              <a:t>often allocated by the language/virtual machine (global variables)</a:t>
            </a:r>
          </a:p>
        </p:txBody>
      </p:sp>
    </p:spTree>
  </p:cSld>
  <p:clrMapOvr>
    <a:masterClrMapping/>
  </p:clrMapOvr>
</p:sld>
</file>

<file path=ppt/slides/slide1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Architecture</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Global memory</a:t>
            </a:r>
          </a:p>
          <a:p>
            <a:pPr lvl="0"/>
            <a:r>
              <a:rPr lang="en-US"/>
              <a:t>"heap"</a:t>
            </a:r>
          </a:p>
          <a:p>
            <a:pPr lvl="0"/>
            <a:r>
              <a:rPr lang="en-US"/>
              <a:t>sequential memory locations</a:t>
            </a:r>
          </a:p>
          <a:p>
            <a:pPr lvl="0"/>
            <a:r>
              <a:rPr lang="en-US"/>
              <a:t>dynamically-allocated by running code</a:t>
            </a:r>
          </a:p>
          <a:p>
            <a:pPr lvl="0"/>
            <a:r>
              <a:rPr lang="en-US"/>
              <a:t>typically somewhat managed by VM for programmer simplicity</a:t>
            </a:r>
          </a:p>
        </p:txBody>
      </p:sp>
    </p:spTree>
  </p:cSld>
  <p:clrMapOvr>
    <a:masterClrMapping/>
  </p:clrMapOvr>
</p:sld>
</file>

<file path=ppt/slides/slide1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Architecture</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Processor</a:t>
            </a:r>
          </a:p>
          <a:p>
            <a:pPr lvl="0"/>
            <a:r>
              <a:rPr lang="en-US"/>
              <a:t>a software CPU</a:t>
            </a:r>
          </a:p>
          <a:p>
            <a:pPr lvl="0"/>
            <a:r>
              <a:rPr lang="en-US"/>
              <a:t>fetch-decode-execute cycle</a:t>
            </a:r>
          </a:p>
          <a:p>
            <a:pPr lvl="1"/>
            <a:r>
              <a:rPr lang="en-US"/>
              <a:t>fetch: get the next instruction (from IP)</a:t>
            </a:r>
          </a:p>
          <a:p>
            <a:pPr lvl="1"/>
            <a:r>
              <a:rPr lang="en-US"/>
              <a:t>decode: if the instruction is "packed"</a:t>
            </a:r>
          </a:p>
          <a:p>
            <a:pPr lvl="1"/>
            <a:r>
              <a:rPr lang="en-US"/>
              <a:t>execute: utilizing any operands required</a:t>
            </a:r>
          </a:p>
        </p:txBody>
      </p:sp>
    </p:spTree>
  </p:cSld>
  <p:clrMapOvr>
    <a:masterClrMapping/>
  </p:clrMapOvr>
</p:sld>
</file>

<file path=ppt/slides/slide1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Architecture</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Constants</a:t>
            </a:r>
          </a:p>
          <a:p>
            <a:pPr lvl="0"/>
            <a:r>
              <a:rPr lang="en-US"/>
              <a:t>fixed collection of values in memory</a:t>
            </a:r>
          </a:p>
          <a:p>
            <a:pPr lvl="0"/>
            <a:r>
              <a:rPr lang="en-US"/>
              <a:t>loaded along with code</a:t>
            </a:r>
          </a:p>
          <a:p>
            <a:pPr lvl="0"/>
            <a:r>
              <a:rPr lang="en-US"/>
              <a:t>values known to the VM ahead-of-time</a:t>
            </a:r>
          </a:p>
          <a:p>
            <a:pPr lvl="1"/>
            <a:r>
              <a:rPr lang="en-US"/>
              <a:t>string values</a:t>
            </a:r>
          </a:p>
          <a:p>
            <a:pPr lvl="1"/>
            <a:r>
              <a:rPr lang="en-US"/>
              <a:t>function locations</a:t>
            </a:r>
          </a:p>
          <a:p>
            <a:pPr lvl="1"/>
            <a:r>
              <a:rPr lang="en-US"/>
              <a:t>"magic constants"</a:t>
            </a:r>
          </a:p>
          <a:p>
            <a:pPr lvl="0"/>
            <a:r>
              <a:rPr lang="en-US"/>
              <a:t>stored globally for easy reference</a:t>
            </a:r>
          </a:p>
        </p:txBody>
      </p:sp>
    </p:spTree>
  </p:cSld>
  <p:clrMapOvr>
    <a:masterClrMapping/>
  </p:clrMapOvr>
</p:sld>
</file>

<file path=ppt/slides/slide1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Bytecode</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Understanding/implementing one</a:t>
            </a:r>
            <a:endParaRPr lang="en-US" smtClean="0"/>
          </a:p>
        </p:txBody>
      </p:sp>
    </p:spTree>
  </p:cSld>
  <p:clrMapOvr>
    <a:masterClrMapping/>
  </p:clrMapOvr>
</p:sld>
</file>

<file path=ppt/slides/slide1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Bytecode</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What is bytecode?</a:t>
            </a:r>
          </a:p>
          <a:p>
            <a:pPr lvl="0"/>
            <a:r>
              <a:rPr lang="en-US"/>
              <a:t>an abstract instruction set</a:t>
            </a:r>
          </a:p>
          <a:p>
            <a:pPr lvl="1"/>
            <a:r>
              <a:rPr lang="en-US"/>
              <a:t>that is, not tied to hardware</a:t>
            </a:r>
          </a:p>
          <a:p>
            <a:pPr lvl="1"/>
            <a:r>
              <a:rPr lang="en-US"/>
              <a:t>usually simplified than CPU assembly</a:t>
            </a:r>
          </a:p>
          <a:p>
            <a:pPr lvl="0"/>
            <a:r>
              <a:rPr lang="en-US"/>
              <a:t>low-level</a:t>
            </a:r>
          </a:p>
          <a:p>
            <a:pPr lvl="1"/>
            <a:r>
              <a:rPr lang="en-US"/>
              <a:t>allowing for more complex construction</a:t>
            </a:r>
          </a:p>
          <a:p>
            <a:pPr lvl="1"/>
            <a:r>
              <a:rPr lang="en-US"/>
              <a:t>providing core/basic functionality</a:t>
            </a:r>
          </a:p>
          <a:p>
            <a:pPr lvl="0"/>
            <a:r>
              <a:rPr lang="en-US"/>
              <a:t>tied to the abstract machine executing it</a:t>
            </a:r>
          </a:p>
          <a:p>
            <a:pPr lvl="1"/>
            <a:r>
              <a:rPr lang="en-US"/>
              <a:t>stack vs register machine, for example</a:t>
            </a:r>
          </a:p>
          <a:p>
            <a:pPr lvl="1"/>
            <a:r>
              <a:rPr lang="en-US"/>
              <a:t>(not always: see LLVM)</a:t>
            </a:r>
          </a:p>
        </p:txBody>
      </p:sp>
    </p:spTree>
  </p:cSld>
  <p:clrMapOvr>
    <a:masterClrMapping/>
  </p:clrMapOvr>
</p:sld>
</file>

<file path=ppt/slides/slide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Objectives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Building a virtual machine</a:t>
            </a:r>
          </a:p>
          <a:p>
            <a:pPr lvl="0"/>
            <a:r>
              <a:rPr lang="en-US"/>
              <a:t>understanding a VM can come from building one</a:t>
            </a:r>
          </a:p>
          <a:p>
            <a:pPr lvl="0"/>
            <a:r>
              <a:rPr lang="en-US"/>
              <a:t>so let's build one!</a:t>
            </a:r>
          </a:p>
          <a:p>
            <a:pPr lvl="1">
              <a:buChar char=" "/>
            </a:pPr>
            <a:r>
              <a:rPr lang="en-US"/>
              <a:t>and understand that there's limits to what we can do in a single session</a:t>
            </a:r>
          </a:p>
        </p:txBody>
      </p:sp>
    </p:spTree>
  </p:cSld>
  <p:clrMapOvr>
    <a:masterClrMapping/>
  </p:clrMapOvr>
</p:sld>
</file>

<file path=ppt/slides/slide2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Bytecode</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Bytecode categories</a:t>
            </a:r>
          </a:p>
          <a:p>
            <a:pPr lvl="0"/>
            <a:r>
              <a:rPr lang="en-US"/>
              <a:t>constant values</a:t>
            </a:r>
          </a:p>
          <a:p>
            <a:pPr lvl="0"/>
            <a:r>
              <a:rPr lang="en-US"/>
              <a:t>stack manipulation (push, pop, etc)</a:t>
            </a:r>
          </a:p>
          <a:p>
            <a:pPr lvl="0"/>
            <a:r>
              <a:rPr lang="en-US"/>
              <a:t>arithmetic operations</a:t>
            </a:r>
          </a:p>
          <a:p>
            <a:pPr lvl="0"/>
            <a:r>
              <a:rPr lang="en-US"/>
              <a:t>flow-control operations (branch-if-true, branch-if-false, ...)</a:t>
            </a:r>
          </a:p>
          <a:p>
            <a:pPr lvl="0"/>
            <a:r>
              <a:rPr lang="en-US"/>
              <a:t>storage operations (store, load; global, local)</a:t>
            </a:r>
          </a:p>
          <a:p>
            <a:pPr lvl="0"/>
            <a:r>
              <a:rPr lang="en-US"/>
              <a:t>type conversion operations (int/float/object/etc to int/float/object/etc)</a:t>
            </a:r>
          </a:p>
          <a:p>
            <a:pPr lvl="0"/>
            <a:r>
              <a:rPr lang="en-US"/>
              <a:t>allocation/deallocation</a:t>
            </a:r>
          </a:p>
        </p:txBody>
      </p:sp>
    </p:spTree>
  </p:cSld>
  <p:clrMapOvr>
    <a:masterClrMapping/>
  </p:clrMapOvr>
</p:sld>
</file>

<file path=ppt/slides/slide2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Bytecode</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Bytecode categories</a:t>
            </a:r>
          </a:p>
          <a:p>
            <a:pPr lvl="0"/>
            <a:r>
              <a:rPr lang="en-US"/>
              <a:t>(imperative) procedure invocation</a:t>
            </a:r>
          </a:p>
          <a:p>
            <a:pPr lvl="1"/>
            <a:r>
              <a:rPr lang="en-US"/>
              <a:t>direct or indirect (via address)</a:t>
            </a:r>
          </a:p>
          <a:p>
            <a:pPr lvl="1"/>
            <a:r>
              <a:rPr lang="en-US"/>
              <a:t>taking reference</a:t>
            </a:r>
          </a:p>
          <a:p>
            <a:pPr lvl="0"/>
            <a:r>
              <a:rPr lang="en-US"/>
              <a:t>(messaging) message-send, "super-send"</a:t>
            </a:r>
          </a:p>
          <a:p>
            <a:pPr lvl="0"/>
            <a:r>
              <a:rPr lang="en-US"/>
              <a:t>(object) method invocation</a:t>
            </a:r>
          </a:p>
          <a:p>
            <a:pPr lvl="0"/>
            <a:r>
              <a:rPr lang="en-US"/>
              <a:t>(functional) closure definition</a:t>
            </a:r>
          </a:p>
          <a:p>
            <a:pPr lvl="0"/>
            <a:r>
              <a:rPr lang="en-US"/>
              <a:t>(logic) backtrack manipulation</a:t>
            </a:r>
          </a:p>
        </p:txBody>
      </p:sp>
    </p:spTree>
  </p:cSld>
  <p:clrMapOvr>
    <a:masterClrMapping/>
  </p:clrMapOvr>
</p:sld>
</file>

<file path=ppt/slides/slide2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Bytecode</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Syntax/semantics</a:t>
            </a:r>
          </a:p>
          <a:p>
            <a:pPr lvl="0"/>
            <a:r>
              <a:rPr lang="en-US"/>
              <a:t>instructions are formed of two parts</a:t>
            </a:r>
          </a:p>
          <a:p>
            <a:pPr lvl="1"/>
            <a:r>
              <a:rPr lang="en-US"/>
              <a:t>operation code (opcode)</a:t>
            </a:r>
          </a:p>
          <a:p>
            <a:pPr lvl="1"/>
            <a:r>
              <a:rPr lang="en-US"/>
              <a:t>operation parameters (operands)</a:t>
            </a:r>
          </a:p>
          <a:p>
            <a:pPr lvl="0"/>
            <a:r>
              <a:rPr lang="en-US"/>
              <a:t>these will sometimes be supplemented by other things</a:t>
            </a:r>
          </a:p>
          <a:p>
            <a:pPr lvl="1"/>
            <a:r>
              <a:rPr lang="en-US"/>
              <a:t>directives (commands to the tools)</a:t>
            </a:r>
          </a:p>
          <a:p>
            <a:pPr lvl="1"/>
            <a:r>
              <a:rPr lang="en-US"/>
              <a:t>labels (symbolic names used)</a:t>
            </a:r>
          </a:p>
        </p:txBody>
      </p:sp>
    </p:spTree>
  </p:cSld>
  <p:clrMapOvr>
    <a:masterClrMapping/>
  </p:clrMapOvr>
</p:sld>
</file>

<file path=ppt/slides/slide2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Bytecode</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Opcodes take operands (parameters)</a:t>
            </a:r>
          </a:p>
          <a:p>
            <a:pPr lvl="0"/>
            <a:r>
              <a:rPr lang="en-US"/>
              <a:t>some take none (</a:t>
            </a:r>
            <a:r>
              <a:rPr lang="en-US">
                <a:latin typeface="Courier New"/>
              </a:rPr>
              <a:t>NOP</a:t>
            </a:r>
            <a:r>
              <a:rPr lang="en-US"/>
              <a:t>, </a:t>
            </a:r>
            <a:r>
              <a:rPr lang="en-US">
                <a:latin typeface="Courier New"/>
              </a:rPr>
              <a:t>HALT</a:t>
            </a:r>
            <a:r>
              <a:rPr lang="en-US"/>
              <a:t>, pop, etc)</a:t>
            </a:r>
          </a:p>
          <a:p>
            <a:pPr lvl="0"/>
            <a:r>
              <a:rPr lang="en-US"/>
              <a:t>some take one (a constant value, etc)</a:t>
            </a:r>
          </a:p>
          <a:p>
            <a:pPr lvl="0"/>
            <a:r>
              <a:rPr lang="en-US"/>
              <a:t>some take two (add, subtract, etc)</a:t>
            </a:r>
          </a:p>
          <a:p>
            <a:pPr lvl="0"/>
            <a:r>
              <a:rPr lang="en-US"/>
              <a:t>some may take a varying number</a:t>
            </a:r>
          </a:p>
        </p:txBody>
      </p:sp>
    </p:spTree>
  </p:cSld>
  <p:clrMapOvr>
    <a:masterClrMapping/>
  </p:clrMapOvr>
</p:sld>
</file>

<file path=ppt/slides/slide2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Bytecode</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Opcode/operand format</a:t>
            </a:r>
          </a:p>
          <a:p>
            <a:pPr lvl="0"/>
            <a:r>
              <a:rPr lang="en-US"/>
              <a:t>multiple bytes/values</a:t>
            </a:r>
          </a:p>
          <a:p>
            <a:pPr lvl="0"/>
            <a:r>
              <a:rPr lang="en-US"/>
              <a:t>"packed" bytes/values</a:t>
            </a:r>
          </a:p>
          <a:p>
            <a:pPr lvl="0"/>
            <a:r>
              <a:rPr lang="en-US"/>
              <a:t>note that "raw" format and "programmer" format need not be identical</a:t>
            </a:r>
          </a:p>
          <a:p>
            <a:pPr lvl="1"/>
            <a:r>
              <a:rPr lang="en-US"/>
              <a:t>binary</a:t>
            </a:r>
          </a:p>
          <a:p>
            <a:pPr lvl="1"/>
            <a:r>
              <a:rPr lang="en-US"/>
              <a:t>assemblers (source-to-binary)</a:t>
            </a:r>
          </a:p>
          <a:p>
            <a:pPr lvl="1"/>
            <a:r>
              <a:rPr lang="en-US"/>
              <a:t>s-expressions ("lisp")</a:t>
            </a:r>
          </a:p>
          <a:p>
            <a:pPr lvl="1"/>
            <a:r>
              <a:rPr lang="en-US"/>
              <a:t>XML (s-expressions with angle brackets)</a:t>
            </a:r>
          </a:p>
        </p:txBody>
      </p:sp>
    </p:spTree>
  </p:cSld>
  <p:clrMapOvr>
    <a:masterClrMapping/>
  </p:clrMapOvr>
</p:sld>
</file>

<file path=ppt/slides/slide2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Stack-based Virtual Machines</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Everybody on, everybody off the stack</a:t>
            </a:r>
            <a:endParaRPr lang="en-US" smtClean="0"/>
          </a:p>
        </p:txBody>
      </p:sp>
    </p:spTree>
  </p:cSld>
  <p:clrMapOvr>
    <a:masterClrMapping/>
  </p:clrMapOvr>
</p:sld>
</file>

<file path=ppt/slides/slide2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Stack-based Virtual Machines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Abstract operations stack</a:t>
            </a:r>
          </a:p>
          <a:p>
            <a:pPr lvl="0"/>
            <a:r>
              <a:rPr lang="en-US"/>
              <a:t>Registers will be special-purpose (IP, FP, SP, etc)</a:t>
            </a:r>
          </a:p>
          <a:p>
            <a:pPr lvl="0"/>
            <a:r>
              <a:rPr lang="en-US"/>
              <a:t>... but most operations will focus on the operations stack</a:t>
            </a:r>
          </a:p>
          <a:p>
            <a:pPr lvl="1"/>
            <a:r>
              <a:rPr lang="en-US"/>
              <a:t>all operands come from the stack</a:t>
            </a:r>
          </a:p>
          <a:p>
            <a:pPr lvl="1"/>
            <a:r>
              <a:rPr lang="en-US"/>
              <a:t>all results go back onto the stack</a:t>
            </a:r>
          </a:p>
          <a:p>
            <a:pPr lvl="0"/>
            <a:r>
              <a:rPr lang="en-US"/>
              <a:t>the stack must (eventually) balance out to zero</a:t>
            </a:r>
          </a:p>
          <a:p>
            <a:pPr lvl="0"/>
            <a:r>
              <a:rPr lang="en-US"/>
              <a:t>stack width is (usually) one "word"</a:t>
            </a:r>
          </a:p>
          <a:p>
            <a:pPr lvl="1"/>
            <a:r>
              <a:rPr lang="en-US"/>
              <a:t>32-bit or 64-bit, depending on abstract machine's choice</a:t>
            </a:r>
          </a:p>
          <a:p>
            <a:pPr lvl="1"/>
            <a:r>
              <a:rPr lang="en-US"/>
              <a:t>often not specified exactly, and assumed to hold one-of-anything</a:t>
            </a:r>
          </a:p>
          <a:p>
            <a:pPr lvl="0"/>
            <a:r>
              <a:rPr lang="en-US"/>
              <a:t>top-of-stack is usually identified by stack pointer (</a:t>
            </a:r>
            <a:r>
              <a:rPr lang="en-US" i="true"/>
              <a:t>SP</a:t>
            </a:r>
            <a:r>
              <a:rPr lang="en-US"/>
              <a:t>)</a:t>
            </a:r>
          </a:p>
        </p:txBody>
      </p:sp>
    </p:spTree>
  </p:cSld>
  <p:clrMapOvr>
    <a:masterClrMapping/>
  </p:clrMapOvr>
</p:sld>
</file>

<file path=ppt/slides/slide2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Stack-based Virtual Machines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"Abstract" is key</a:t>
            </a:r>
          </a:p>
          <a:p>
            <a:pPr lvl="0"/>
            <a:r>
              <a:rPr lang="en-US"/>
              <a:t>most abstract VMs don't ignore registers</a:t>
            </a:r>
          </a:p>
          <a:p>
            <a:pPr lvl="1"/>
            <a:r>
              <a:rPr lang="en-US"/>
              <a:t>register access is much faster than actual CPU stack</a:t>
            </a:r>
          </a:p>
          <a:p>
            <a:pPr lvl="1"/>
            <a:r>
              <a:rPr lang="en-US"/>
              <a:t>CPUs often have their own conventions to honor</a:t>
            </a:r>
          </a:p>
          <a:p>
            <a:pPr lvl="0"/>
            <a:r>
              <a:rPr lang="en-US"/>
              <a:t>... so the operation stack may not be entirely on the CPU stack</a:t>
            </a:r>
          </a:p>
          <a:p>
            <a:pPr lvl="0"/>
            <a:r>
              <a:rPr lang="en-US"/>
              <a:t>remember, "abstract" is usually a simplification, not a straitjacket</a:t>
            </a:r>
          </a:p>
        </p:txBody>
      </p:sp>
    </p:spTree>
  </p:cSld>
  <p:clrMapOvr>
    <a:masterClrMapping/>
  </p:clrMapOvr>
</p:sld>
</file>

<file path=ppt/slides/slide2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Stack-based Virtual Machines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Stack-manipulation Operations</a:t>
            </a:r>
          </a:p>
          <a:p>
            <a:pPr lvl="0"/>
            <a:r>
              <a:rPr lang="en-US">
                <a:latin typeface="Courier New"/>
              </a:rPr>
              <a:t>push</a:t>
            </a:r>
            <a:r>
              <a:rPr lang="en-US"/>
              <a:t> (or </a:t>
            </a:r>
            <a:r>
              <a:rPr lang="en-US">
                <a:latin typeface="Courier New"/>
              </a:rPr>
              <a:t>const</a:t>
            </a:r>
            <a:r>
              <a:rPr lang="en-US"/>
              <a:t>) </a:t>
            </a:r>
            <a:r>
              <a:rPr lang="en-US" i="true"/>
              <a:t>op</a:t>
            </a:r>
            <a:r>
              <a:rPr lang="en-US"/>
              <a:t>: push </a:t>
            </a:r>
            <a:r>
              <a:rPr lang="en-US" i="true"/>
              <a:t>op</a:t>
            </a:r>
            <a:r>
              <a:rPr lang="en-US"/>
              <a:t> onto the stack</a:t>
            </a:r>
          </a:p>
          <a:p>
            <a:pPr lvl="0"/>
            <a:r>
              <a:rPr lang="en-US">
                <a:latin typeface="Courier New"/>
              </a:rPr>
              <a:t>pop</a:t>
            </a:r>
            <a:r>
              <a:rPr lang="en-US"/>
              <a:t>: pop </a:t>
            </a:r>
            <a:r>
              <a:rPr lang="en-US" i="true"/>
              <a:t>op</a:t>
            </a:r>
            <a:r>
              <a:rPr lang="en-US"/>
              <a:t> off the stack</a:t>
            </a:r>
          </a:p>
          <a:p>
            <a:pPr lvl="0"/>
            <a:r>
              <a:rPr lang="en-US">
                <a:latin typeface="Courier New"/>
              </a:rPr>
              <a:t>dup</a:t>
            </a:r>
            <a:r>
              <a:rPr lang="en-US"/>
              <a:t>: duplicate (pop, push, push)</a:t>
            </a:r>
          </a:p>
          <a:p>
            <a:pPr lvl="0"/>
            <a:r>
              <a:rPr lang="en-US">
                <a:latin typeface="Courier New"/>
              </a:rPr>
              <a:t>ldc</a:t>
            </a:r>
            <a:r>
              <a:rPr lang="en-US"/>
              <a:t> </a:t>
            </a:r>
            <a:r>
              <a:rPr lang="en-US" i="true"/>
              <a:t>ix</a:t>
            </a:r>
            <a:r>
              <a:rPr lang="en-US"/>
              <a:t>: push constant (from constant pool index </a:t>
            </a:r>
            <a:r>
              <a:rPr lang="en-US" i="true"/>
              <a:t>ix</a:t>
            </a:r>
            <a:r>
              <a:rPr lang="en-US"/>
              <a:t>)</a:t>
            </a:r>
          </a:p>
        </p:txBody>
      </p:sp>
    </p:spTree>
  </p:cSld>
  <p:clrMapOvr>
    <a:masterClrMapping/>
  </p:clrMapOvr>
</p:sld>
</file>

<file path=ppt/slides/slide2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Stack-based Virtual Machines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Mathematics Operations</a:t>
            </a:r>
          </a:p>
          <a:p>
            <a:pPr lvl="0"/>
            <a:r>
              <a:rPr lang="en-US"/>
              <a:t>binary math operations (</a:t>
            </a:r>
            <a:r>
              <a:rPr lang="en-US">
                <a:latin typeface="Courier New"/>
              </a:rPr>
              <a:t>add</a:t>
            </a:r>
            <a:r>
              <a:rPr lang="en-US"/>
              <a:t>, </a:t>
            </a:r>
            <a:r>
              <a:rPr lang="en-US">
                <a:latin typeface="Courier New"/>
              </a:rPr>
              <a:t>sub</a:t>
            </a:r>
            <a:r>
              <a:rPr lang="en-US"/>
              <a:t>, </a:t>
            </a:r>
            <a:r>
              <a:rPr lang="en-US">
                <a:latin typeface="Courier New"/>
              </a:rPr>
              <a:t>mul</a:t>
            </a:r>
            <a:r>
              <a:rPr lang="en-US"/>
              <a:t>, </a:t>
            </a:r>
            <a:r>
              <a:rPr lang="en-US">
                <a:latin typeface="Courier New"/>
              </a:rPr>
              <a:t>div</a:t>
            </a:r>
            <a:r>
              <a:rPr lang="en-US"/>
              <a:t>, </a:t>
            </a:r>
            <a:r>
              <a:rPr lang="en-US">
                <a:latin typeface="Courier New"/>
              </a:rPr>
              <a:t>mod</a:t>
            </a:r>
            <a:r>
              <a:rPr lang="en-US"/>
              <a:t>, </a:t>
            </a:r>
            <a:r>
              <a:rPr lang="en-US">
                <a:latin typeface="Courier New"/>
              </a:rPr>
              <a:t>pow</a:t>
            </a:r>
            <a:r>
              <a:rPr lang="en-US"/>
              <a:t>)</a:t>
            </a:r>
          </a:p>
          <a:p>
            <a:pPr lvl="1"/>
            <a:r>
              <a:rPr lang="en-US"/>
              <a:t>pop </a:t>
            </a:r>
            <a:r>
              <a:rPr lang="en-US" i="true"/>
              <a:t>sp1</a:t>
            </a:r>
            <a:r>
              <a:rPr lang="en-US"/>
              <a:t>, </a:t>
            </a:r>
            <a:r>
              <a:rPr lang="en-US" i="true"/>
              <a:t>sp2</a:t>
            </a:r>
            <a:r>
              <a:rPr lang="en-US"/>
              <a:t>; </a:t>
            </a:r>
            <a:r>
              <a:rPr lang="en-US" i="true"/>
              <a:t>sp1</a:t>
            </a:r>
            <a:r>
              <a:rPr lang="en-US"/>
              <a:t> (operate) </a:t>
            </a:r>
            <a:r>
              <a:rPr lang="en-US" i="true"/>
              <a:t>sp2</a:t>
            </a:r>
            <a:r>
              <a:rPr lang="en-US"/>
              <a:t>; push result</a:t>
            </a:r>
          </a:p>
          <a:p>
            <a:pPr lvl="1"/>
            <a:r>
              <a:rPr lang="en-US"/>
              <a:t>may specialize opcodes to precision (32-bit, 64-bit, int vs float, etc)</a:t>
            </a:r>
          </a:p>
          <a:p>
            <a:pPr lvl="1"/>
            <a:r>
              <a:rPr lang="en-US"/>
              <a:t>order is important! ((1 - 2) != (2 - 1), remember); left-to-right or right-to-left?</a:t>
            </a:r>
          </a:p>
          <a:p>
            <a:pPr lvl="0"/>
            <a:r>
              <a:rPr lang="en-US"/>
              <a:t>unary math operations (</a:t>
            </a:r>
            <a:r>
              <a:rPr lang="en-US">
                <a:latin typeface="Courier New"/>
              </a:rPr>
              <a:t>neg</a:t>
            </a:r>
            <a:r>
              <a:rPr lang="en-US"/>
              <a:t>, </a:t>
            </a:r>
            <a:r>
              <a:rPr lang="en-US">
                <a:latin typeface="Courier New"/>
              </a:rPr>
              <a:t>abs</a:t>
            </a:r>
            <a:r>
              <a:rPr lang="en-US"/>
              <a:t>, etc)</a:t>
            </a:r>
          </a:p>
          <a:p>
            <a:pPr lvl="1"/>
            <a:r>
              <a:rPr lang="en-US"/>
              <a:t>pop </a:t>
            </a:r>
            <a:r>
              <a:rPr lang="en-US" i="true"/>
              <a:t>sp1</a:t>
            </a:r>
            <a:r>
              <a:rPr lang="en-US"/>
              <a:t>; (operate) </a:t>
            </a:r>
            <a:r>
              <a:rPr lang="en-US" i="true"/>
              <a:t>sp1</a:t>
            </a:r>
            <a:r>
              <a:rPr lang="en-US"/>
              <a:t>; push result</a:t>
            </a:r>
          </a:p>
          <a:p>
            <a:pPr lvl="1"/>
            <a:r>
              <a:rPr lang="en-US"/>
              <a:t>may specialize opcodes to precision</a:t>
            </a:r>
          </a:p>
        </p:txBody>
      </p:sp>
    </p:spTree>
  </p:cSld>
  <p:clrMapOvr>
    <a:masterClrMapping/>
  </p:clrMapOvr>
</p:sld>
</file>

<file path=ppt/slides/slide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Virtual Machine Implementation</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How, exactly, do we build one of these?</a:t>
            </a:r>
            <a:endParaRPr lang="en-US" smtClean="0"/>
          </a:p>
        </p:txBody>
      </p:sp>
    </p:spTree>
  </p:cSld>
  <p:clrMapOvr>
    <a:masterClrMapping/>
  </p:clrMapOvr>
</p:sld>
</file>

<file path=ppt/slides/slide3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Stack-based Virtual Machines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Bitwise Operations</a:t>
            </a:r>
          </a:p>
          <a:p>
            <a:pPr lvl="0"/>
            <a:r>
              <a:rPr lang="en-US"/>
              <a:t>shift or rotate operations (</a:t>
            </a:r>
            <a:r>
              <a:rPr lang="en-US">
                <a:latin typeface="Courier New"/>
              </a:rPr>
              <a:t>shiftl</a:t>
            </a:r>
            <a:r>
              <a:rPr lang="en-US"/>
              <a:t>, </a:t>
            </a:r>
            <a:r>
              <a:rPr lang="en-US">
                <a:latin typeface="Courier New"/>
              </a:rPr>
              <a:t>shiftr</a:t>
            </a:r>
            <a:r>
              <a:rPr lang="en-US"/>
              <a:t>, </a:t>
            </a:r>
            <a:r>
              <a:rPr lang="en-US">
                <a:latin typeface="Courier New"/>
              </a:rPr>
              <a:t>rotl</a:t>
            </a:r>
            <a:r>
              <a:rPr lang="en-US"/>
              <a:t>, </a:t>
            </a:r>
            <a:r>
              <a:rPr lang="en-US">
                <a:latin typeface="Courier New"/>
              </a:rPr>
              <a:t>rotr</a:t>
            </a:r>
            <a:r>
              <a:rPr lang="en-US"/>
              <a:t>)</a:t>
            </a:r>
          </a:p>
          <a:p>
            <a:pPr lvl="1"/>
            <a:r>
              <a:rPr lang="en-US"/>
              <a:t>pop </a:t>
            </a:r>
            <a:r>
              <a:rPr lang="en-US" i="true"/>
              <a:t>sp1</a:t>
            </a:r>
            <a:r>
              <a:rPr lang="en-US"/>
              <a:t>; (operate) </a:t>
            </a:r>
            <a:r>
              <a:rPr lang="en-US" i="true"/>
              <a:t>sp1</a:t>
            </a:r>
            <a:r>
              <a:rPr lang="en-US"/>
              <a:t>; push result</a:t>
            </a:r>
          </a:p>
          <a:p>
            <a:pPr lvl="1"/>
            <a:r>
              <a:rPr lang="en-US"/>
              <a:t>may specialize opcodes to precision</a:t>
            </a:r>
          </a:p>
          <a:p>
            <a:pPr lvl="0"/>
            <a:r>
              <a:rPr lang="en-US"/>
              <a:t>most of these are really just extensions of unary math operations</a:t>
            </a:r>
          </a:p>
        </p:txBody>
      </p:sp>
    </p:spTree>
  </p:cSld>
  <p:clrMapOvr>
    <a:masterClrMapping/>
  </p:clrMapOvr>
</p:sld>
</file>

<file path=ppt/slides/slide3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Stack-based Virtual Machines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Comparison Opcodes</a:t>
            </a:r>
          </a:p>
          <a:p>
            <a:pPr lvl="0"/>
            <a:r>
              <a:rPr lang="en-US"/>
              <a:t>pop </a:t>
            </a:r>
            <a:r>
              <a:rPr lang="en-US" i="true"/>
              <a:t>sp1</a:t>
            </a:r>
            <a:r>
              <a:rPr lang="en-US"/>
              <a:t>, </a:t>
            </a:r>
            <a:r>
              <a:rPr lang="en-US" i="true"/>
              <a:t>sp2</a:t>
            </a:r>
          </a:p>
          <a:p>
            <a:pPr lvl="0"/>
            <a:r>
              <a:rPr lang="en-US" i="true"/>
              <a:t>sp1</a:t>
            </a:r>
            <a:r>
              <a:rPr lang="en-US"/>
              <a:t> (compare) </a:t>
            </a:r>
            <a:r>
              <a:rPr lang="en-US" i="true"/>
              <a:t>sp2</a:t>
            </a:r>
            <a:r>
              <a:rPr lang="en-US"/>
              <a:t>?</a:t>
            </a:r>
          </a:p>
          <a:p>
            <a:pPr lvl="1"/>
            <a:r>
              <a:rPr lang="en-US"/>
              <a:t>if true, push </a:t>
            </a:r>
            <a:r>
              <a:rPr lang="en-US">
                <a:latin typeface="Courier New"/>
              </a:rPr>
              <a:t>1</a:t>
            </a:r>
            <a:r>
              <a:rPr lang="en-US"/>
              <a:t>/</a:t>
            </a:r>
            <a:r>
              <a:rPr lang="en-US">
                <a:latin typeface="Courier New"/>
              </a:rPr>
              <a:t>true</a:t>
            </a:r>
          </a:p>
          <a:p>
            <a:pPr lvl="1"/>
            <a:r>
              <a:rPr lang="en-US"/>
              <a:t>if false, push </a:t>
            </a:r>
            <a:r>
              <a:rPr lang="en-US">
                <a:latin typeface="Courier New"/>
              </a:rPr>
              <a:t>0</a:t>
            </a:r>
            <a:r>
              <a:rPr lang="en-US"/>
              <a:t>/</a:t>
            </a:r>
            <a:r>
              <a:rPr lang="en-US">
                <a:latin typeface="Courier New"/>
              </a:rPr>
              <a:t>false</a:t>
            </a:r>
          </a:p>
          <a:p>
            <a:pPr lvl="0"/>
            <a:r>
              <a:rPr lang="en-US"/>
              <a:t>equality, non-equality</a:t>
            </a:r>
          </a:p>
          <a:p>
            <a:pPr lvl="0"/>
            <a:r>
              <a:rPr lang="en-US"/>
              <a:t>greater-than, less-than</a:t>
            </a:r>
          </a:p>
          <a:p>
            <a:pPr lvl="0"/>
            <a:r>
              <a:rPr lang="en-US"/>
              <a:t>... and variations (greater-than-or-equal, less-than-or-equal, etc)</a:t>
            </a:r>
          </a:p>
          <a:p>
            <a:pPr lvl="0"/>
            <a:r>
              <a:rPr lang="en-US"/>
              <a:t>may specialize opcodes to precision or convenience (comparison-to-zero, for example)</a:t>
            </a:r>
          </a:p>
        </p:txBody>
      </p:sp>
    </p:spTree>
  </p:cSld>
  <p:clrMapOvr>
    <a:masterClrMapping/>
  </p:clrMapOvr>
</p:sld>
</file>

<file path=ppt/slides/slide3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Stack-based Virtual Machines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Branching/"jumping" Operations</a:t>
            </a:r>
          </a:p>
          <a:p>
            <a:pPr lvl="0"/>
            <a:r>
              <a:rPr lang="en-US"/>
              <a:t>must always have one operand: where to jump</a:t>
            </a:r>
          </a:p>
          <a:p>
            <a:pPr lvl="1"/>
            <a:r>
              <a:rPr lang="en-US"/>
              <a:t>typically an address in the bytecode</a:t>
            </a:r>
          </a:p>
          <a:p>
            <a:pPr lvl="0"/>
            <a:r>
              <a:rPr lang="en-US"/>
              <a:t>operand may be "direct" (embedded in the stored code)</a:t>
            </a:r>
          </a:p>
          <a:p>
            <a:pPr lvl="0"/>
            <a:r>
              <a:rPr lang="en-US"/>
              <a:t>operand may be "indirect" (we get the address from somewhere else)</a:t>
            </a:r>
          </a:p>
          <a:p>
            <a:pPr lvl="0"/>
            <a:r>
              <a:rPr lang="en-US"/>
              <a:t>operand may be "absolute" address (within all the code)</a:t>
            </a:r>
          </a:p>
          <a:p>
            <a:pPr lvl="0"/>
            <a:r>
              <a:rPr lang="en-US"/>
              <a:t>operand may be "relative" address (to our current location)</a:t>
            </a:r>
          </a:p>
        </p:txBody>
      </p:sp>
    </p:spTree>
  </p:cSld>
  <p:clrMapOvr>
    <a:masterClrMapping/>
  </p:clrMapOvr>
</p:sld>
</file>

<file path=ppt/slides/slide3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Stack-based Virtual Machines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Compare-then-branch is common</a:t>
            </a:r>
          </a:p>
          <a:p>
            <a:pPr lvl="0"/>
            <a:r>
              <a:rPr lang="en-US"/>
              <a:t>jump-if-zero, jump-if-not-zero the most common</a:t>
            </a:r>
          </a:p>
          <a:p>
            <a:pPr lvl="0"/>
            <a:r>
              <a:rPr lang="en-US"/>
              <a:t>depends on how the opcodes and operands are encoded</a:t>
            </a:r>
          </a:p>
          <a:p>
            <a:pPr lvl="0"/>
            <a:r>
              <a:rPr lang="en-US"/>
              <a:t>or how "wide" the ISA wants to be</a:t>
            </a:r>
          </a:p>
          <a:p>
            <a:pPr lvl="0"/>
            <a:r>
              <a:rPr lang="en-US"/>
              <a:t>these are often mirrored by underlying CPU opcodes</a:t>
            </a:r>
          </a:p>
        </p:txBody>
      </p:sp>
    </p:spTree>
  </p:cSld>
  <p:clrMapOvr>
    <a:masterClrMapping/>
  </p:clrMapOvr>
</p:sld>
</file>

<file path=ppt/slides/slide3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Stack-based Virtual Machines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Call frame Operations</a:t>
            </a:r>
          </a:p>
          <a:p>
            <a:pPr lvl="0"/>
            <a:r>
              <a:rPr lang="en-US">
                <a:latin typeface="Courier New"/>
              </a:rPr>
              <a:t>call</a:t>
            </a:r>
            <a:r>
              <a:rPr lang="en-US"/>
              <a:t> typically implies a branch-and-return (</a:t>
            </a:r>
            <a:r>
              <a:rPr lang="en-US">
                <a:latin typeface="Courier New"/>
              </a:rPr>
              <a:t>ret</a:t>
            </a:r>
            <a:r>
              <a:rPr lang="en-US"/>
              <a:t>) pair</a:t>
            </a:r>
          </a:p>
          <a:p>
            <a:pPr lvl="0"/>
            <a:r>
              <a:rPr lang="en-US"/>
              <a:t>conventions are critical</a:t>
            </a:r>
          </a:p>
          <a:p>
            <a:pPr lvl="0"/>
            <a:r>
              <a:rPr lang="en-US"/>
              <a:t>call conventions</a:t>
            </a:r>
          </a:p>
          <a:p>
            <a:pPr lvl="1"/>
            <a:r>
              <a:rPr lang="en-US"/>
              <a:t>parameters go onto the operations stack</a:t>
            </a:r>
          </a:p>
          <a:p>
            <a:pPr lvl="2"/>
            <a:r>
              <a:rPr lang="en-US"/>
              <a:t>order-sensitive</a:t>
            </a:r>
          </a:p>
          <a:p>
            <a:pPr lvl="2"/>
            <a:r>
              <a:rPr lang="en-US"/>
              <a:t>"left-to-right" (from callers' perspective)?</a:t>
            </a:r>
          </a:p>
          <a:p>
            <a:pPr lvl="2"/>
            <a:r>
              <a:rPr lang="en-US"/>
              <a:t>or "right-to-left" (from callers' perspective)?</a:t>
            </a:r>
          </a:p>
          <a:p>
            <a:pPr lvl="1"/>
            <a:r>
              <a:rPr lang="en-US"/>
              <a:t>typically assumes pass-by-value semantics (no immediate modifications)</a:t>
            </a:r>
          </a:p>
        </p:txBody>
      </p:sp>
    </p:spTree>
  </p:cSld>
  <p:clrMapOvr>
    <a:masterClrMapping/>
  </p:clrMapOvr>
</p:sld>
</file>

<file path=ppt/slides/slide3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Stack-based Virtual Machines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Call frame Operations</a:t>
            </a:r>
          </a:p>
          <a:p>
            <a:pPr lvl="0"/>
            <a:r>
              <a:rPr lang="en-US"/>
              <a:t>return conventions</a:t>
            </a:r>
          </a:p>
          <a:p>
            <a:pPr lvl="1"/>
            <a:r>
              <a:rPr lang="en-US"/>
              <a:t>result goes onto operations stack</a:t>
            </a:r>
          </a:p>
          <a:p>
            <a:pPr lvl="2"/>
            <a:r>
              <a:rPr lang="en-US"/>
              <a:t>usually single-value results, but...</a:t>
            </a:r>
          </a:p>
          <a:p>
            <a:pPr lvl="2"/>
            <a:r>
              <a:rPr lang="en-US"/>
              <a:t>... nothing really stops us from having multiple results if we wished</a:t>
            </a:r>
          </a:p>
          <a:p>
            <a:pPr lvl="2"/>
            <a:r>
              <a:rPr lang="en-US"/>
              <a:t>... which could be one way pass-by-reference is implemented!</a:t>
            </a:r>
          </a:p>
          <a:p>
            <a:pPr lvl="1"/>
            <a:r>
              <a:rPr lang="en-US"/>
              <a:t>who cleans up the stack?</a:t>
            </a:r>
          </a:p>
          <a:p>
            <a:pPr lvl="1"/>
            <a:r>
              <a:rPr lang="en-US"/>
              <a:t>where is return-address stored?</a:t>
            </a:r>
          </a:p>
        </p:txBody>
      </p:sp>
    </p:spTree>
  </p:cSld>
  <p:clrMapOvr>
    <a:masterClrMapping/>
  </p:clrMapOvr>
</p:sld>
</file>

<file path=ppt/slides/slide3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Register-based Virtual Machines</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How many registers do you need?</a:t>
            </a:r>
            <a:endParaRPr lang="en-US" smtClean="0"/>
          </a:p>
        </p:txBody>
      </p:sp>
    </p:spTree>
  </p:cSld>
  <p:clrMapOvr>
    <a:masterClrMapping/>
  </p:clrMapOvr>
</p:sld>
</file>

<file path=ppt/slides/slide3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Register-based Virtual Machines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Storage/work focuses on registers</a:t>
            </a:r>
          </a:p>
          <a:p>
            <a:pPr lvl="0"/>
            <a:r>
              <a:rPr lang="en-US"/>
              <a:t>general-purpose registers</a:t>
            </a:r>
          </a:p>
          <a:p>
            <a:pPr lvl="0"/>
            <a:r>
              <a:rPr lang="en-US"/>
              <a:t>integer-only registers</a:t>
            </a:r>
          </a:p>
          <a:p>
            <a:pPr lvl="0"/>
            <a:r>
              <a:rPr lang="en-US"/>
              <a:t>floating-point registers</a:t>
            </a:r>
          </a:p>
          <a:p>
            <a:pPr lvl="0"/>
            <a:r>
              <a:rPr lang="en-US"/>
              <a:t>string/data registers</a:t>
            </a:r>
          </a:p>
          <a:p>
            <a:pPr lvl="0"/>
            <a:r>
              <a:rPr lang="en-US"/>
              <a:t>note: there's still a program stack involved</a:t>
            </a:r>
          </a:p>
          <a:p>
            <a:pPr lvl="1">
              <a:buChar char=" "/>
            </a:pPr>
            <a:r>
              <a:rPr lang="en-US"/>
              <a:t>making register VMs something of a superset to stack VMs</a:t>
            </a:r>
          </a:p>
        </p:txBody>
      </p:sp>
    </p:spTree>
  </p:cSld>
  <p:clrMapOvr>
    <a:masterClrMapping/>
  </p:clrMapOvr>
</p:sld>
</file>

<file path=ppt/slides/slide3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Register-based Virtual Machines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Registers can hold single value</a:t>
            </a:r>
          </a:p>
          <a:p>
            <a:pPr lvl="0"/>
            <a:r>
              <a:rPr lang="en-US"/>
              <a:t>typically of "word" size (32 or 64 bits)</a:t>
            </a:r>
          </a:p>
          <a:p>
            <a:pPr lvl="0"/>
            <a:r>
              <a:rPr lang="en-US"/>
              <a:t>frequently of different sizes (for optimization purposes)</a:t>
            </a:r>
          </a:p>
          <a:p>
            <a:pPr lvl="0"/>
            <a:r>
              <a:rPr lang="en-US"/>
              <a:t>may or may not map to actual CPU registers</a:t>
            </a:r>
          </a:p>
        </p:txBody>
      </p:sp>
    </p:spTree>
  </p:cSld>
  <p:clrMapOvr>
    <a:masterClrMapping/>
  </p:clrMapOvr>
</p:sld>
</file>

<file path=ppt/slides/slide3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Register-based Virtual Machines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Value-manipulation</a:t>
            </a:r>
          </a:p>
          <a:p>
            <a:pPr lvl="0"/>
            <a:r>
              <a:rPr lang="en-US">
                <a:latin typeface="Courier New"/>
              </a:rPr>
              <a:t>LOADRx</a:t>
            </a:r>
            <a:r>
              <a:rPr lang="en-US"/>
              <a:t>: load value into register</a:t>
            </a:r>
          </a:p>
          <a:p>
            <a:pPr lvl="1"/>
            <a:r>
              <a:rPr lang="en-US"/>
              <a:t>constant value</a:t>
            </a:r>
          </a:p>
          <a:p>
            <a:pPr lvl="1"/>
            <a:r>
              <a:rPr lang="en-US"/>
              <a:t>from local or global memory</a:t>
            </a:r>
          </a:p>
          <a:p>
            <a:pPr lvl="1"/>
            <a:r>
              <a:rPr lang="en-US"/>
              <a:t>from other register</a:t>
            </a:r>
          </a:p>
          <a:p>
            <a:pPr lvl="0"/>
            <a:r>
              <a:rPr lang="en-US">
                <a:latin typeface="Courier New"/>
              </a:rPr>
              <a:t>STORERx</a:t>
            </a:r>
            <a:r>
              <a:rPr lang="en-US"/>
              <a:t>: store register</a:t>
            </a:r>
          </a:p>
          <a:p>
            <a:pPr lvl="1">
              <a:buChar char=" "/>
            </a:pPr>
            <a:r>
              <a:rPr lang="en-US"/>
              <a:t>into local or global memory</a:t>
            </a:r>
          </a:p>
          <a:p>
            <a:pPr lvl="1">
              <a:buChar char=" "/>
            </a:pPr>
            <a:r>
              <a:rPr lang="en-US"/>
              <a:t>into other register</a:t>
            </a:r>
          </a:p>
        </p:txBody>
      </p:sp>
    </p:spTree>
  </p:cSld>
  <p:clrMapOvr>
    <a:masterClrMapping/>
  </p:clrMapOvr>
</p:sld>
</file>

<file path=ppt/slides/slide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Virtual Machine Implementation</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What is a VM?</a:t>
            </a:r>
          </a:p>
          <a:p>
            <a:pPr lvl="0"/>
            <a:r>
              <a:rPr lang="en-US"/>
              <a:t>an abstraction that defines a computing model (aka AbstractMachine)</a:t>
            </a:r>
          </a:p>
          <a:p>
            <a:pPr lvl="0"/>
            <a:r>
              <a:rPr lang="en-US"/>
              <a:t>an implementation of an AbstractMachine on top of hardware</a:t>
            </a:r>
          </a:p>
        </p:txBody>
      </p:sp>
    </p:spTree>
  </p:cSld>
  <p:clrMapOvr>
    <a:masterClrMapping/>
  </p:clrMapOvr>
</p:sld>
</file>

<file path=ppt/slides/slide4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Register-based Virtual Machines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Stack-manipulation Operations</a:t>
            </a:r>
          </a:p>
          <a:p>
            <a:pPr lvl="0"/>
            <a:r>
              <a:rPr lang="en-US">
                <a:latin typeface="Courier New"/>
              </a:rPr>
              <a:t>push</a:t>
            </a:r>
            <a:r>
              <a:rPr lang="en-US"/>
              <a:t> (or </a:t>
            </a:r>
            <a:r>
              <a:rPr lang="en-US">
                <a:latin typeface="Courier New"/>
              </a:rPr>
              <a:t>const</a:t>
            </a:r>
            <a:r>
              <a:rPr lang="en-US"/>
              <a:t>) </a:t>
            </a:r>
            <a:r>
              <a:rPr lang="en-US" i="true"/>
              <a:t>op</a:t>
            </a:r>
            <a:r>
              <a:rPr lang="en-US"/>
              <a:t> or </a:t>
            </a:r>
            <a:r>
              <a:rPr lang="en-US" i="true"/>
              <a:t>Rx</a:t>
            </a:r>
            <a:r>
              <a:rPr lang="en-US"/>
              <a:t>: push </a:t>
            </a:r>
            <a:r>
              <a:rPr lang="en-US" i="true"/>
              <a:t>op</a:t>
            </a:r>
            <a:r>
              <a:rPr lang="en-US"/>
              <a:t> or the contents of </a:t>
            </a:r>
            <a:r>
              <a:rPr lang="en-US" i="true"/>
              <a:t>Rx</a:t>
            </a:r>
            <a:r>
              <a:rPr lang="en-US"/>
              <a:t> onto the stack</a:t>
            </a:r>
          </a:p>
          <a:p>
            <a:pPr lvl="0"/>
            <a:r>
              <a:rPr lang="en-US">
                <a:latin typeface="Courier New"/>
              </a:rPr>
              <a:t>pop</a:t>
            </a:r>
            <a:r>
              <a:rPr lang="en-US"/>
              <a:t>: pop </a:t>
            </a:r>
            <a:r>
              <a:rPr lang="en-US" i="true"/>
              <a:t>op</a:t>
            </a:r>
            <a:r>
              <a:rPr lang="en-US"/>
              <a:t> off the stack; </a:t>
            </a:r>
            <a:r>
              <a:rPr lang="en-US">
                <a:latin typeface="Courier New"/>
              </a:rPr>
              <a:t>pop Rx</a:t>
            </a:r>
            <a:r>
              <a:rPr lang="en-US"/>
              <a:t> pops </a:t>
            </a:r>
            <a:r>
              <a:rPr lang="en-US" i="true"/>
              <a:t>op</a:t>
            </a:r>
            <a:r>
              <a:rPr lang="en-US"/>
              <a:t> off the stack into </a:t>
            </a:r>
            <a:r>
              <a:rPr lang="en-US" i="true"/>
              <a:t>Rx</a:t>
            </a:r>
          </a:p>
          <a:p>
            <a:pPr lvl="0"/>
            <a:r>
              <a:rPr lang="en-US">
                <a:latin typeface="Courier New"/>
              </a:rPr>
              <a:t>dup</a:t>
            </a:r>
            <a:r>
              <a:rPr lang="en-US"/>
              <a:t>: duplicate (pop, push, push)</a:t>
            </a:r>
          </a:p>
          <a:p>
            <a:pPr lvl="0"/>
            <a:r>
              <a:rPr lang="en-US">
                <a:latin typeface="Courier New"/>
              </a:rPr>
              <a:t>ldc</a:t>
            </a:r>
            <a:r>
              <a:rPr lang="en-US"/>
              <a:t> </a:t>
            </a:r>
            <a:r>
              <a:rPr lang="en-US" i="true"/>
              <a:t>ix</a:t>
            </a:r>
            <a:r>
              <a:rPr lang="en-US"/>
              <a:t>: push constant (from constant pool index </a:t>
            </a:r>
            <a:r>
              <a:rPr lang="en-US" i="true"/>
              <a:t>ix</a:t>
            </a:r>
            <a:r>
              <a:rPr lang="en-US"/>
              <a:t>)</a:t>
            </a:r>
          </a:p>
        </p:txBody>
      </p:sp>
    </p:spTree>
  </p:cSld>
  <p:clrMapOvr>
    <a:masterClrMapping/>
  </p:clrMapOvr>
</p:sld>
</file>

<file path=ppt/slides/slide4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Register-based Virtual Machines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Mathematical operations</a:t>
            </a:r>
          </a:p>
          <a:p>
            <a:pPr lvl="0"/>
            <a:r>
              <a:rPr lang="en-US"/>
              <a:t>one/some registers are often specific to math (accumulator)</a:t>
            </a:r>
          </a:p>
          <a:p>
            <a:pPr lvl="0"/>
            <a:r>
              <a:rPr lang="en-US"/>
              <a:t>operands can often be</a:t>
            </a:r>
          </a:p>
          <a:p>
            <a:pPr lvl="1"/>
            <a:r>
              <a:rPr lang="en-US"/>
              <a:t>register</a:t>
            </a:r>
          </a:p>
          <a:p>
            <a:pPr lvl="1"/>
            <a:r>
              <a:rPr lang="en-US"/>
              <a:t>local memory</a:t>
            </a:r>
          </a:p>
          <a:p>
            <a:pPr lvl="1"/>
            <a:r>
              <a:rPr lang="en-US"/>
              <a:t>global memory</a:t>
            </a:r>
          </a:p>
          <a:p>
            <a:pPr lvl="1"/>
            <a:r>
              <a:rPr lang="en-US"/>
              <a:t>... and some machines restrict which from where</a:t>
            </a:r>
          </a:p>
          <a:p>
            <a:pPr lvl="0"/>
            <a:r>
              <a:rPr lang="en-US"/>
              <a:t>binary operations (add, sub, mul, div, mod)</a:t>
            </a:r>
          </a:p>
          <a:p>
            <a:pPr lvl="1"/>
            <a:r>
              <a:rPr lang="en-US"/>
              <a:t>three operands: src1, src2 and dest</a:t>
            </a:r>
          </a:p>
          <a:p>
            <a:pPr lvl="0"/>
            <a:r>
              <a:rPr lang="en-US"/>
              <a:t>unary operations (abs, pow, neg, shift, rotate, etc)</a:t>
            </a:r>
          </a:p>
          <a:p>
            <a:pPr lvl="1"/>
            <a:r>
              <a:rPr lang="en-US"/>
              <a:t>two operands (src, dest) or one operand (src and dest)</a:t>
            </a:r>
          </a:p>
        </p:txBody>
      </p:sp>
    </p:spTree>
  </p:cSld>
  <p:clrMapOvr>
    <a:masterClrMapping/>
  </p:clrMapOvr>
</p:sld>
</file>

<file path=ppt/slides/slide4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Register-based Virtual Machines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Bitwise Operations</a:t>
            </a:r>
          </a:p>
          <a:p>
            <a:pPr lvl="0"/>
            <a:r>
              <a:rPr lang="en-US"/>
              <a:t>shift or rotate operations (</a:t>
            </a:r>
            <a:r>
              <a:rPr lang="en-US">
                <a:latin typeface="Courier New"/>
              </a:rPr>
              <a:t>shiftl</a:t>
            </a:r>
            <a:r>
              <a:rPr lang="en-US"/>
              <a:t>, </a:t>
            </a:r>
            <a:r>
              <a:rPr lang="en-US">
                <a:latin typeface="Courier New"/>
              </a:rPr>
              <a:t>shiftr</a:t>
            </a:r>
            <a:r>
              <a:rPr lang="en-US"/>
              <a:t>, </a:t>
            </a:r>
            <a:r>
              <a:rPr lang="en-US">
                <a:latin typeface="Courier New"/>
              </a:rPr>
              <a:t>rotl</a:t>
            </a:r>
            <a:r>
              <a:rPr lang="en-US"/>
              <a:t>, </a:t>
            </a:r>
            <a:r>
              <a:rPr lang="en-US">
                <a:latin typeface="Courier New"/>
              </a:rPr>
              <a:t>rotr</a:t>
            </a:r>
            <a:r>
              <a:rPr lang="en-US"/>
              <a:t>)</a:t>
            </a:r>
          </a:p>
          <a:p>
            <a:pPr lvl="0"/>
            <a:r>
              <a:rPr lang="en-US"/>
              <a:t>most of these are really just extensions of unary math operations</a:t>
            </a:r>
          </a:p>
          <a:p>
            <a:pPr lvl="0"/>
            <a:r>
              <a:rPr lang="en-US"/>
              <a:t>generally these will operate against a small set of registers</a:t>
            </a:r>
          </a:p>
        </p:txBody>
      </p:sp>
    </p:spTree>
  </p:cSld>
  <p:clrMapOvr>
    <a:masterClrMapping/>
  </p:clrMapOvr>
</p:sld>
</file>

<file path=ppt/slides/slide4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Register-based Virtual Machines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Comparison Opcodes</a:t>
            </a:r>
          </a:p>
          <a:p>
            <a:pPr lvl="0"/>
            <a:r>
              <a:rPr lang="en-US" i="true"/>
              <a:t>operand</a:t>
            </a:r>
            <a:r>
              <a:rPr lang="en-US"/>
              <a:t> (compare) </a:t>
            </a:r>
            <a:r>
              <a:rPr lang="en-US" i="true"/>
              <a:t>register</a:t>
            </a:r>
            <a:r>
              <a:rPr lang="en-US"/>
              <a:t>?</a:t>
            </a:r>
          </a:p>
          <a:p>
            <a:pPr lvl="1"/>
            <a:r>
              <a:rPr lang="en-US"/>
              <a:t>if true, push </a:t>
            </a:r>
            <a:r>
              <a:rPr lang="en-US">
                <a:latin typeface="Courier New"/>
              </a:rPr>
              <a:t>1</a:t>
            </a:r>
            <a:r>
              <a:rPr lang="en-US"/>
              <a:t>/</a:t>
            </a:r>
            <a:r>
              <a:rPr lang="en-US">
                <a:latin typeface="Courier New"/>
              </a:rPr>
              <a:t>true</a:t>
            </a:r>
          </a:p>
          <a:p>
            <a:pPr lvl="1"/>
            <a:r>
              <a:rPr lang="en-US"/>
              <a:t>if false, push </a:t>
            </a:r>
            <a:r>
              <a:rPr lang="en-US">
                <a:latin typeface="Courier New"/>
              </a:rPr>
              <a:t>0</a:t>
            </a:r>
            <a:r>
              <a:rPr lang="en-US"/>
              <a:t>/</a:t>
            </a:r>
            <a:r>
              <a:rPr lang="en-US">
                <a:latin typeface="Courier New"/>
              </a:rPr>
              <a:t>false</a:t>
            </a:r>
          </a:p>
          <a:p>
            <a:pPr lvl="0"/>
            <a:r>
              <a:rPr lang="en-US"/>
              <a:t>equality, non-equality</a:t>
            </a:r>
          </a:p>
          <a:p>
            <a:pPr lvl="0"/>
            <a:r>
              <a:rPr lang="en-US"/>
              <a:t>greater-than, less-than</a:t>
            </a:r>
          </a:p>
          <a:p>
            <a:pPr lvl="0"/>
            <a:r>
              <a:rPr lang="en-US"/>
              <a:t>... and variations (greater-than-or-equal, less-than-or-equal, etc)</a:t>
            </a:r>
          </a:p>
          <a:p>
            <a:pPr lvl="0"/>
            <a:r>
              <a:rPr lang="en-US"/>
              <a:t>may specialize opcodes to precision or convenience (comparison-to-zero, for example)</a:t>
            </a:r>
          </a:p>
        </p:txBody>
      </p:sp>
    </p:spTree>
  </p:cSld>
  <p:clrMapOvr>
    <a:masterClrMapping/>
  </p:clrMapOvr>
</p:sld>
</file>

<file path=ppt/slides/slide4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Register-based Virtual Machines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Branching/"jumping" Operations</a:t>
            </a:r>
          </a:p>
          <a:p>
            <a:pPr lvl="0"/>
            <a:r>
              <a:rPr lang="en-US"/>
              <a:t>must always have one operand: where to jump</a:t>
            </a:r>
          </a:p>
          <a:p>
            <a:pPr lvl="1"/>
            <a:r>
              <a:rPr lang="en-US"/>
              <a:t>typically an address in the bytecode</a:t>
            </a:r>
          </a:p>
          <a:p>
            <a:pPr lvl="0"/>
            <a:r>
              <a:rPr lang="en-US"/>
              <a:t>operand may be "direct" (embedded in the stored code)</a:t>
            </a:r>
          </a:p>
          <a:p>
            <a:pPr lvl="0"/>
            <a:r>
              <a:rPr lang="en-US"/>
              <a:t>operand may be "indirect" (we get the address from somewhere else)</a:t>
            </a:r>
          </a:p>
          <a:p>
            <a:pPr lvl="0"/>
            <a:r>
              <a:rPr lang="en-US"/>
              <a:t>operand may be "absolute" address (within all the code)</a:t>
            </a:r>
          </a:p>
          <a:p>
            <a:pPr lvl="0"/>
            <a:r>
              <a:rPr lang="en-US"/>
              <a:t>operand may be "relative" address (to our current location)</a:t>
            </a:r>
          </a:p>
        </p:txBody>
      </p:sp>
    </p:spTree>
  </p:cSld>
  <p:clrMapOvr>
    <a:masterClrMapping/>
  </p:clrMapOvr>
</p:sld>
</file>

<file path=ppt/slides/slide4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Register-based Virtual Machines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Compare-then-branch is common</a:t>
            </a:r>
          </a:p>
          <a:p>
            <a:pPr lvl="0"/>
            <a:r>
              <a:rPr lang="en-US"/>
              <a:t>jump-if-zero, jump-if-not-zero the most common</a:t>
            </a:r>
          </a:p>
          <a:p>
            <a:pPr lvl="0"/>
            <a:r>
              <a:rPr lang="en-US"/>
              <a:t>depends on how the opcodes and operands are encoded</a:t>
            </a:r>
          </a:p>
          <a:p>
            <a:pPr lvl="0"/>
            <a:r>
              <a:rPr lang="en-US"/>
              <a:t>or how "wide" the ISA wants to be</a:t>
            </a:r>
          </a:p>
          <a:p>
            <a:pPr lvl="0"/>
            <a:r>
              <a:rPr lang="en-US"/>
              <a:t>these are often mirrored by underlying CPU opcodes</a:t>
            </a:r>
          </a:p>
        </p:txBody>
      </p:sp>
    </p:spTree>
  </p:cSld>
  <p:clrMapOvr>
    <a:masterClrMapping/>
  </p:clrMapOvr>
</p:sld>
</file>

<file path=ppt/slides/slide4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Register-based Virtual Machines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Call frame Operations</a:t>
            </a:r>
          </a:p>
          <a:p>
            <a:pPr lvl="0"/>
            <a:r>
              <a:rPr lang="en-US">
                <a:latin typeface="Courier New"/>
              </a:rPr>
              <a:t>call</a:t>
            </a:r>
            <a:r>
              <a:rPr lang="en-US"/>
              <a:t> typically implies a branch-and-return (</a:t>
            </a:r>
            <a:r>
              <a:rPr lang="en-US">
                <a:latin typeface="Courier New"/>
              </a:rPr>
              <a:t>ret</a:t>
            </a:r>
            <a:r>
              <a:rPr lang="en-US"/>
              <a:t>) pair</a:t>
            </a:r>
          </a:p>
          <a:p>
            <a:pPr lvl="0"/>
            <a:r>
              <a:rPr lang="en-US"/>
              <a:t>conventions are critical</a:t>
            </a:r>
          </a:p>
          <a:p>
            <a:pPr lvl="1"/>
            <a:r>
              <a:rPr lang="en-US"/>
              <a:t>parameters can go into registers</a:t>
            </a:r>
          </a:p>
          <a:p>
            <a:pPr lvl="2"/>
            <a:r>
              <a:rPr lang="en-US"/>
              <a:t>typically size-sensitive</a:t>
            </a:r>
          </a:p>
          <a:p>
            <a:pPr lvl="2"/>
            <a:r>
              <a:rPr lang="en-US"/>
              <a:t>typically ordered</a:t>
            </a:r>
          </a:p>
          <a:p>
            <a:pPr lvl="1"/>
            <a:r>
              <a:rPr lang="en-US"/>
              <a:t>(some/remaining) parameters go onto the operations stack</a:t>
            </a:r>
          </a:p>
          <a:p>
            <a:pPr lvl="2"/>
            <a:r>
              <a:rPr lang="en-US"/>
              <a:t>order-sensitive</a:t>
            </a:r>
          </a:p>
          <a:p>
            <a:pPr lvl="2"/>
            <a:r>
              <a:rPr lang="en-US"/>
              <a:t>"left-to-right" (from callers' perspective)?</a:t>
            </a:r>
          </a:p>
          <a:p>
            <a:pPr lvl="2"/>
            <a:r>
              <a:rPr lang="en-US"/>
              <a:t>or "right-to-left" (from callers' perspective)?</a:t>
            </a:r>
          </a:p>
          <a:p>
            <a:pPr lvl="1"/>
            <a:r>
              <a:rPr lang="en-US"/>
              <a:t>typically assumes pass-by-value semantics (no immediate modifications)</a:t>
            </a:r>
          </a:p>
        </p:txBody>
      </p:sp>
    </p:spTree>
  </p:cSld>
  <p:clrMapOvr>
    <a:masterClrMapping/>
  </p:clrMapOvr>
</p:sld>
</file>

<file path=ppt/slides/slide4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Register-based Virtual Machines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Call frame Operations</a:t>
            </a:r>
          </a:p>
          <a:p>
            <a:pPr lvl="0"/>
            <a:r>
              <a:rPr lang="en-US"/>
              <a:t>result goes into register</a:t>
            </a:r>
          </a:p>
          <a:p>
            <a:pPr lvl="0"/>
            <a:r>
              <a:rPr lang="en-US"/>
              <a:t>who cleans up the stack?</a:t>
            </a:r>
          </a:p>
          <a:p>
            <a:pPr lvl="0"/>
            <a:r>
              <a:rPr lang="en-US"/>
              <a:t>where is return-address stored?</a:t>
            </a:r>
          </a:p>
        </p:txBody>
      </p:sp>
    </p:spTree>
  </p:cSld>
  <p:clrMapOvr>
    <a:masterClrMapping/>
  </p:clrMapOvr>
</p:sld>
</file>

<file path=ppt/slides/slide4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Implementation</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Build it already!</a:t>
            </a:r>
            <a:endParaRPr lang="en-US" smtClean="0"/>
          </a:p>
        </p:txBody>
      </p:sp>
    </p:spTree>
  </p:cSld>
  <p:clrMapOvr>
    <a:masterClrMapping/>
  </p:clrMapOvr>
</p:sld>
</file>

<file path=ppt/slides/slide4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Implementation</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Steps (1/2)</a:t>
            </a:r>
          </a:p>
          <a:p>
            <a:pPr lvl="0"/>
            <a:r>
              <a:rPr lang="en-US"/>
              <a:t>Basic architecture and scaffolding</a:t>
            </a:r>
          </a:p>
          <a:p>
            <a:pPr lvl="0"/>
            <a:r>
              <a:rPr lang="en-US"/>
              <a:t>Simple (no-operand) ops: NOP, HALT, DUMP</a:t>
            </a:r>
          </a:p>
          <a:p>
            <a:pPr lvl="0"/>
            <a:r>
              <a:rPr lang="en-US"/>
              <a:t>Simple stack ops: CONST, LDC, POP</a:t>
            </a:r>
          </a:p>
          <a:p>
            <a:pPr lvl="0"/>
            <a:r>
              <a:rPr lang="en-US"/>
              <a:t>Globals ops: GSTORE, GLOAD</a:t>
            </a:r>
          </a:p>
          <a:p>
            <a:pPr lvl="0"/>
            <a:r>
              <a:rPr lang="en-US"/>
              <a:t>Math ops: ADD, SUB, etc</a:t>
            </a:r>
          </a:p>
        </p:txBody>
      </p:sp>
    </p:spTree>
  </p:cSld>
  <p:clrMapOvr>
    <a:masterClrMapping/>
  </p:clrMapOvr>
</p:sld>
</file>

<file path=ppt/slides/slide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Virtual Machine Implementation</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What does a VM provide?</a:t>
            </a:r>
          </a:p>
          <a:p>
            <a:pPr lvl="0"/>
            <a:r>
              <a:rPr lang="en-US"/>
              <a:t>state (data)</a:t>
            </a:r>
          </a:p>
          <a:p>
            <a:pPr lvl="1"/>
            <a:r>
              <a:rPr lang="en-US"/>
              <a:t>explicit (memory, registers, stack)</a:t>
            </a:r>
          </a:p>
          <a:p>
            <a:pPr lvl="2"/>
            <a:r>
              <a:rPr lang="en-US"/>
              <a:t>static</a:t>
            </a:r>
          </a:p>
          <a:p>
            <a:pPr lvl="2"/>
            <a:r>
              <a:rPr lang="en-US"/>
              <a:t>stack</a:t>
            </a:r>
          </a:p>
          <a:p>
            <a:pPr lvl="2"/>
            <a:r>
              <a:rPr lang="en-US"/>
              <a:t>dynamic</a:t>
            </a:r>
          </a:p>
          <a:p>
            <a:pPr lvl="1"/>
            <a:r>
              <a:rPr lang="en-US"/>
              <a:t>implicit (translated code, working areas, stateful I/O, ...)</a:t>
            </a:r>
          </a:p>
          <a:p>
            <a:pPr lvl="0"/>
            <a:r>
              <a:rPr lang="en-US"/>
              <a:t>execution (code)</a:t>
            </a:r>
          </a:p>
          <a:p>
            <a:pPr lvl="1"/>
            <a:r>
              <a:rPr lang="en-US"/>
              <a:t>definition (bytecode, native, etc)</a:t>
            </a:r>
          </a:p>
          <a:p>
            <a:pPr lvl="1"/>
            <a:r>
              <a:rPr lang="en-US"/>
              <a:t>loading/resolution</a:t>
            </a:r>
          </a:p>
          <a:p>
            <a:pPr lvl="1"/>
            <a:r>
              <a:rPr lang="en-US"/>
              <a:t>manipulation</a:t>
            </a:r>
          </a:p>
        </p:txBody>
      </p:sp>
    </p:spTree>
  </p:cSld>
  <p:clrMapOvr>
    <a:masterClrMapping/>
  </p:clrMapOvr>
</p:sld>
</file>

<file path=ppt/slides/slide5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Implementation</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Steps (2/2)</a:t>
            </a:r>
          </a:p>
          <a:p>
            <a:pPr lvl="0"/>
            <a:r>
              <a:rPr lang="en-US"/>
              <a:t>Comparison ops: EQ, NE, GTE, etc</a:t>
            </a:r>
          </a:p>
          <a:p>
            <a:pPr lvl="0"/>
            <a:r>
              <a:rPr lang="en-US"/>
              <a:t>Branching ops: JMP, JT, JF, etc</a:t>
            </a:r>
          </a:p>
          <a:p>
            <a:pPr lvl="0"/>
            <a:r>
              <a:rPr lang="en-US"/>
              <a:t>Call ops: CALL, CALLI, RET</a:t>
            </a:r>
          </a:p>
          <a:p>
            <a:pPr lvl="0"/>
            <a:r>
              <a:rPr lang="en-US"/>
              <a:t>Locals ops: LSTORE, LLOAD</a:t>
            </a:r>
          </a:p>
        </p:txBody>
      </p:sp>
    </p:spTree>
  </p:cSld>
  <p:clrMapOvr>
    <a:masterClrMapping/>
  </p:clrMapOvr>
</p:sld>
</file>

<file path=ppt/slides/slide5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Summary</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Wrapping up</a:t>
            </a:r>
            <a:endParaRPr lang="en-US" smtClean="0"/>
          </a:p>
        </p:txBody>
      </p:sp>
    </p:spTree>
  </p:cSld>
  <p:clrMapOvr>
    <a:masterClrMapping/>
  </p:clrMapOvr>
</p:sld>
</file>

<file path=ppt/slides/slide5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Implementation</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Futures</a:t>
            </a:r>
          </a:p>
          <a:p>
            <a:pPr lvl="0"/>
            <a:r>
              <a:rPr lang="en-US"/>
              <a:t>add other types beyond ints and functions</a:t>
            </a:r>
          </a:p>
          <a:p>
            <a:pPr lvl="0"/>
            <a:r>
              <a:rPr lang="en-US"/>
              <a:t>memories could be made smaller (blocks/chunks/etc) and demand-allocated</a:t>
            </a:r>
          </a:p>
          <a:p>
            <a:pPr lvl="0"/>
            <a:r>
              <a:rPr lang="en-US"/>
              <a:t>definitions for "structures"</a:t>
            </a:r>
          </a:p>
          <a:p>
            <a:pPr lvl="0"/>
            <a:r>
              <a:rPr lang="en-US"/>
              <a:t>new opcodes</a:t>
            </a:r>
          </a:p>
          <a:p>
            <a:pPr lvl="0"/>
            <a:r>
              <a:rPr lang="en-US"/>
              <a:t>optimize, optimize, optimize, ...</a:t>
            </a:r>
          </a:p>
        </p:txBody>
      </p:sp>
    </p:spTree>
  </p:cSld>
  <p:clrMapOvr>
    <a:masterClrMapping/>
  </p:clrMapOvr>
</p:sld>
</file>

<file path=ppt/slides/slide5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Resources</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Where to go to get more</a:t>
            </a:r>
            <a:endParaRPr lang="en-US" smtClean="0"/>
          </a:p>
        </p:txBody>
      </p:sp>
    </p:spTree>
  </p:cSld>
  <p:clrMapOvr>
    <a:masterClrMapping/>
  </p:clrMapOvr>
</p:sld>
</file>

<file path=ppt/slides/slide5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Resources</a:t>
            </a:r>
            <a:endParaRPr lang="en-US" smtClean="0"/>
          </a:p>
        </p:txBody>
      </p:sp>
      <p:sp xmlns:r="http://schemas.openxmlformats.org/officeDocument/2006/relationships">
        <p:nvSpPr>
          <p:cNvPr id="3" name="Content Placeholder 2"/>
          <p:cNvSpPr>
            <a:spLocks noGrp="1"/>
          </p:cNvSpPr>
          <p:nvPr>
            <p:ph idx="1"/>
          </p:nvPr>
        </p:nvSpPr>
        <p:spPr/>
        <p:txBody>
          <a:bodyPr/>
          <a:lstStyle/>
          <a:p>
            <a:pPr>
              <a:buNone/>
            </a:pPr>
            <a:r>
              <a:rPr lang="en-US"/>
              <a:t>Production VM implementations</a:t>
            </a:r>
          </a:p>
          <a:p>
            <a:pPr lvl="0"/>
            <a:r>
              <a:rPr lang="en-US"/>
              <a:t>Java (OpenJDK), .NET (CoreCLR), Android (Dalvik, ART)</a:t>
            </a:r>
          </a:p>
          <a:p>
            <a:pPr lvl="0"/>
            <a:r>
              <a:rPr lang="en-US"/>
              <a:t>Javascript (V8, Chakra), WebAssembly</a:t>
            </a:r>
          </a:p>
          <a:p>
            <a:pPr lvl="0"/>
            <a:r>
              <a:rPr lang="en-US"/>
              <a:t>Python (CPython, JPython), Ruby, Smalltalk (Squeak, Pharo)</a:t>
            </a:r>
          </a:p>
          <a:p>
            <a:pPr lvl="0"/>
            <a:r>
              <a:rPr lang="en-US"/>
              <a:t>Erlang (BEAM)</a:t>
            </a:r>
          </a:p>
          <a:p>
            <a:pPr lvl="0"/>
            <a:r>
              <a:rPr lang="en-US"/>
              <a:t>SQLite</a:t>
            </a:r>
          </a:p>
          <a:p>
            <a:pPr lvl="0"/>
            <a:r>
              <a:rPr lang="en-US"/>
              <a:t>ScummVM</a:t>
            </a:r>
          </a:p>
        </p:txBody>
      </p:sp>
    </p:spTree>
  </p:cSld>
  <p:clrMapOvr>
    <a:masterClrMapping/>
  </p:clrMapOvr>
</p:sld>
</file>

<file path=ppt/slides/slide5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Resources</a:t>
            </a:r>
            <a:endParaRPr lang="en-US" smtClean="0"/>
          </a:p>
        </p:txBody>
      </p:sp>
      <p:sp xmlns:r="http://schemas.openxmlformats.org/officeDocument/2006/relationships">
        <p:nvSpPr>
          <p:cNvPr id="3" name="Content Placeholder 2"/>
          <p:cNvSpPr>
            <a:spLocks noGrp="1"/>
          </p:cNvSpPr>
          <p:nvPr>
            <p:ph idx="1"/>
          </p:nvPr>
        </p:nvSpPr>
        <p:spPr/>
        <p:txBody>
          <a:bodyPr/>
          <a:lstStyle/>
          <a:p>
            <a:pPr>
              <a:buNone/>
            </a:pPr>
            <a:r>
              <a:rPr lang="en-US"/>
              <a:t>Academic VM implementations</a:t>
            </a:r>
          </a:p>
          <a:p>
            <a:pPr lvl="0"/>
            <a:r>
              <a:rPr lang="en-US"/>
              <a:t>Simple Object Machine (SOM)</a:t>
            </a:r>
          </a:p>
          <a:p>
            <a:pPr lvl="1"/>
            <a:r>
              <a:rPr lang="en-US"/>
              <a:t>"tiny Smalltalk"--entirely message-driven</a:t>
            </a:r>
          </a:p>
          <a:p>
            <a:pPr lvl="1"/>
            <a:r>
              <a:rPr lang="en-US"/>
              <a:t>http://som-st.github.io/</a:t>
            </a:r>
          </a:p>
          <a:p>
            <a:pPr lvl="0"/>
            <a:r>
              <a:rPr lang="en-US"/>
              <a:t>Self</a:t>
            </a:r>
          </a:p>
          <a:p>
            <a:pPr lvl="1"/>
            <a:r>
              <a:rPr lang="en-US"/>
              <a:t>message-driven, "high-level" but high-performance</a:t>
            </a:r>
          </a:p>
          <a:p>
            <a:pPr lvl="1"/>
            <a:r>
              <a:rPr lang="en-US"/>
              <a:t>https://selflanguage.org/</a:t>
            </a:r>
          </a:p>
          <a:p>
            <a:pPr lvl="0"/>
            <a:r>
              <a:rPr lang="en-US"/>
              <a:t>EM (from The Amsterdam Compiler Kit)</a:t>
            </a:r>
          </a:p>
          <a:p>
            <a:pPr lvl="1"/>
            <a:r>
              <a:rPr lang="en-US"/>
              <a:t>http://tack.sourceforge.net/olddocs.html</a:t>
            </a:r>
          </a:p>
        </p:txBody>
      </p:sp>
    </p:spTree>
  </p:cSld>
  <p:clrMapOvr>
    <a:masterClrMapping/>
  </p:clrMapOvr>
</p:sld>
</file>

<file path=ppt/slides/slide5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Resources</a:t>
            </a:r>
            <a:endParaRPr lang="en-US" smtClean="0"/>
          </a:p>
        </p:txBody>
      </p:sp>
      <p:sp xmlns:r="http://schemas.openxmlformats.org/officeDocument/2006/relationships">
        <p:nvSpPr>
          <p:cNvPr id="3" name="Content Placeholder 2"/>
          <p:cNvSpPr>
            <a:spLocks noGrp="1"/>
          </p:cNvSpPr>
          <p:nvPr>
            <p:ph idx="1"/>
          </p:nvPr>
        </p:nvSpPr>
        <p:spPr/>
        <p:txBody>
          <a:bodyPr/>
          <a:lstStyle/>
          <a:p>
            <a:pPr>
              <a:buNone/>
            </a:pPr>
            <a:r>
              <a:rPr lang="en-US"/>
              <a:t>Web</a:t>
            </a:r>
          </a:p>
          <a:p>
            <a:pPr lvl="0"/>
            <a:r>
              <a:rPr lang="en-US"/>
              <a:t>C-- ("high-level assembly language")</a:t>
            </a:r>
          </a:p>
          <a:p>
            <a:pPr lvl="1">
              <a:buChar char=" "/>
            </a:pPr>
            <a:r>
              <a:rPr lang="en-US"/>
              <a:t>https://www.cs.tufts.edu/~nr/c--/index.html</a:t>
            </a:r>
          </a:p>
          <a:p>
            <a:pPr lvl="0"/>
            <a:r>
              <a:rPr lang="en-US" i="true"/>
              <a:t>BEAM VM Wisdoms</a:t>
            </a:r>
            <a:r>
              <a:rPr lang="en-US"/>
              <a:t> (by Dmytro Lytovchenko)</a:t>
            </a:r>
          </a:p>
          <a:p>
            <a:pPr lvl="0"/>
            <a:r>
              <a:rPr lang="en-US"/>
              <a:t>SCUMMVM Technical Reference</a:t>
            </a:r>
          </a:p>
          <a:p>
            <a:pPr lvl="1">
              <a:buChar char=" "/>
            </a:pPr>
            <a:r>
              <a:rPr lang="en-US"/>
              <a:t>https://wiki.scummvm.org/index.php?title=SCUMM/Technical_Reference</a:t>
            </a:r>
          </a:p>
        </p:txBody>
      </p:sp>
    </p:spTree>
  </p:cSld>
  <p:clrMapOvr>
    <a:masterClrMapping/>
  </p:clrMapOvr>
</p:sld>
</file>

<file path=ppt/slides/slide5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Resources</a:t>
            </a:r>
            <a:endParaRPr lang="en-US" smtClean="0"/>
          </a:p>
        </p:txBody>
      </p:sp>
      <p:sp xmlns:r="http://schemas.openxmlformats.org/officeDocument/2006/relationships">
        <p:nvSpPr>
          <p:cNvPr id="3" name="Content Placeholder 2"/>
          <p:cNvSpPr>
            <a:spLocks noGrp="1"/>
          </p:cNvSpPr>
          <p:nvPr>
            <p:ph idx="1"/>
          </p:nvPr>
        </p:nvSpPr>
        <p:spPr/>
        <p:txBody>
          <a:bodyPr/>
          <a:lstStyle/>
          <a:p>
            <a:pPr>
              <a:buNone/>
            </a:pPr>
            <a:r>
              <a:rPr lang="en-US"/>
              <a:t>Books</a:t>
            </a:r>
          </a:p>
          <a:p>
            <a:pPr lvl="0"/>
            <a:r>
              <a:rPr lang="en-US" i="true"/>
              <a:t>Language Implementation Patterns</a:t>
            </a:r>
          </a:p>
          <a:p>
            <a:pPr lvl="1">
              <a:buChar char=" "/>
            </a:pPr>
            <a:r>
              <a:rPr lang="en-US"/>
              <a:t>Parr (Pragmatic Publishers)</a:t>
            </a:r>
          </a:p>
          <a:p>
            <a:pPr lvl="0"/>
            <a:r>
              <a:rPr lang="en-US" i="true"/>
              <a:t>Virtual Machines</a:t>
            </a:r>
          </a:p>
          <a:p>
            <a:pPr lvl="1">
              <a:buChar char=" "/>
            </a:pPr>
            <a:r>
              <a:rPr lang="en-US"/>
              <a:t>Smith, Nair (Morgan Kaufman)</a:t>
            </a:r>
          </a:p>
          <a:p>
            <a:pPr lvl="0"/>
            <a:r>
              <a:rPr lang="en-US" i="true"/>
              <a:t>Advanced Design and Implementation of Virtual Machines</a:t>
            </a:r>
          </a:p>
          <a:p>
            <a:pPr lvl="1">
              <a:buChar char=" "/>
            </a:pPr>
            <a:r>
              <a:rPr lang="en-US"/>
              <a:t>Li (CRC Press)</a:t>
            </a:r>
          </a:p>
        </p:txBody>
      </p:sp>
    </p:spTree>
  </p:cSld>
  <p:clrMapOvr>
    <a:masterClrMapping/>
  </p:clrMapOvr>
</p:sld>
</file>

<file path=ppt/slides/slide5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Credentials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Who is this guy?</a:t>
            </a:r>
          </a:p>
          <a:p>
            <a:pPr lvl="0"/>
            <a:r>
              <a:rPr lang="en-US"/>
              <a:t>Architect, Engineering Manager/Leader, "force multiplier"</a:t>
            </a:r>
          </a:p>
          <a:p>
            <a:pPr lvl="1"/>
            <a:r>
              <a:rPr lang="en-US"/>
              <a:t>http://www.newardassociates.com</a:t>
            </a:r>
          </a:p>
          <a:p>
            <a:pPr lvl="1"/>
            <a:r>
              <a:rPr lang="en-US"/>
              <a:t>http://blogs.newardassociates.com</a:t>
            </a:r>
          </a:p>
          <a:p>
            <a:pPr lvl="0"/>
            <a:r>
              <a:rPr lang="en-US"/>
              <a:t>Sr Distinguished Engineer, Capital One</a:t>
            </a:r>
          </a:p>
          <a:p>
            <a:pPr lvl="0"/>
            <a:r>
              <a:rPr lang="en-US"/>
              <a:t>Educative (http://educative.io) Author</a:t>
            </a:r>
          </a:p>
          <a:p>
            <a:pPr lvl="1"/>
            <a:r>
              <a:rPr lang="en-US" i="true"/>
              <a:t>Performance Management for Engineering Managers</a:t>
            </a:r>
          </a:p>
          <a:p>
            <a:pPr lvl="0"/>
            <a:r>
              <a:rPr lang="en-US"/>
              <a:t>Books</a:t>
            </a:r>
          </a:p>
          <a:p>
            <a:pPr lvl="1"/>
            <a:r>
              <a:rPr lang="en-US" i="true"/>
              <a:t>Developer Relations Activity Patterns</a:t>
            </a:r>
            <a:r>
              <a:rPr lang="en-US"/>
              <a:t> (w/Woodruff, et al; APress, forthcoming)</a:t>
            </a:r>
          </a:p>
          <a:p>
            <a:pPr lvl="1"/>
            <a:r>
              <a:rPr lang="en-US" i="true"/>
              <a:t>Professional F# 2.0</a:t>
            </a:r>
            <a:r>
              <a:rPr lang="en-US"/>
              <a:t> (w/Erickson, et al; Wrox, 2010)</a:t>
            </a:r>
          </a:p>
          <a:p>
            <a:pPr lvl="1"/>
            <a:r>
              <a:rPr lang="en-US" i="true"/>
              <a:t>Effective Enterprise Java</a:t>
            </a:r>
            <a:r>
              <a:rPr lang="en-US"/>
              <a:t> (Addison-Wesley, 2004)</a:t>
            </a:r>
          </a:p>
          <a:p>
            <a:pPr lvl="1"/>
            <a:r>
              <a:rPr lang="en-US" i="true"/>
              <a:t>SSCLI Essentials</a:t>
            </a:r>
            <a:r>
              <a:rPr lang="en-US"/>
              <a:t> (w/Stutz, et al; OReilly, 2003)</a:t>
            </a:r>
          </a:p>
          <a:p>
            <a:pPr lvl="1"/>
            <a:r>
              <a:rPr lang="en-US" i="true"/>
              <a:t>Server-Based Java Programming</a:t>
            </a:r>
            <a:r>
              <a:rPr lang="en-US"/>
              <a:t> (Manning, 2000)</a:t>
            </a:r>
          </a:p>
        </p:txBody>
      </p:sp>
    </p:spTree>
  </p:cSld>
  <p:clrMapOvr>
    <a:masterClrMapping/>
  </p:clrMapOvr>
</p:sld>
</file>

<file path=ppt/slides/slide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Virtual Machine Implementation</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What does a VM provide?</a:t>
            </a:r>
          </a:p>
          <a:p>
            <a:pPr lvl="0"/>
            <a:r>
              <a:rPr lang="en-US"/>
              <a:t>libraries</a:t>
            </a:r>
          </a:p>
          <a:p>
            <a:pPr lvl="0"/>
            <a:r>
              <a:rPr lang="en-US"/>
              <a:t>services</a:t>
            </a:r>
          </a:p>
          <a:p>
            <a:pPr lvl="1"/>
            <a:r>
              <a:rPr lang="en-US"/>
              <a:t>automatic memory management</a:t>
            </a:r>
          </a:p>
          <a:p>
            <a:pPr lvl="1"/>
            <a:r>
              <a:rPr lang="en-US"/>
              <a:t>metadata access and manipulation</a:t>
            </a:r>
          </a:p>
          <a:p>
            <a:pPr lvl="1"/>
            <a:r>
              <a:rPr lang="en-US"/>
              <a:t>... others depending on VM intent</a:t>
            </a:r>
          </a:p>
          <a:p>
            <a:pPr lvl="0"/>
            <a:r>
              <a:rPr lang="en-US"/>
              <a:t>host/guest interaction (FFI)</a:t>
            </a:r>
          </a:p>
        </p:txBody>
      </p:sp>
    </p:spTree>
  </p:cSld>
  <p:clrMapOvr>
    <a:masterClrMapping/>
  </p:clrMapOvr>
</p:sld>
</file>

<file path=ppt/slides/slide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Architecture</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Major moving parts of most virtual machines</a:t>
            </a:r>
            <a:endParaRPr lang="en-US" smtClean="0"/>
          </a:p>
        </p:txBody>
      </p:sp>
    </p:spTree>
  </p:cSld>
  <p:clrMapOvr>
    <a:masterClrMapping/>
  </p:clrMapOvr>
</p:sld>
</file>

<file path=ppt/slides/slide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Architecture</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Simplified</a:t>
            </a:r>
          </a:p>
          <a:p>
            <a:pPr lvl="0"/>
            <a:r>
              <a:rPr lang="en-US"/>
              <a:t>Loader and dynamic linker</a:t>
            </a:r>
          </a:p>
          <a:p>
            <a:pPr lvl="1"/>
            <a:r>
              <a:rPr lang="en-US"/>
              <a:t>Loader pulls in application package</a:t>
            </a:r>
          </a:p>
          <a:p>
            <a:pPr lvl="1"/>
            <a:r>
              <a:rPr lang="en-US"/>
              <a:t>Loader extracts data structures (code and data)</a:t>
            </a:r>
          </a:p>
          <a:p>
            <a:pPr lvl="1"/>
            <a:r>
              <a:rPr lang="en-US"/>
              <a:t>constant pool: collection of constants</a:t>
            </a:r>
          </a:p>
          <a:p>
            <a:pPr lvl="1"/>
            <a:r>
              <a:rPr lang="en-US"/>
              <a:t>Dynamic linker resolves all referenced symbols</a:t>
            </a:r>
          </a:p>
          <a:p>
            <a:pPr lvl="0"/>
            <a:r>
              <a:rPr lang="en-US"/>
              <a:t>Execution engine</a:t>
            </a:r>
          </a:p>
          <a:p>
            <a:pPr lvl="1"/>
            <a:r>
              <a:rPr lang="en-US"/>
              <a:t>processor: fetch-decode-execute mechanism</a:t>
            </a:r>
          </a:p>
          <a:p>
            <a:pPr lvl="1"/>
            <a:r>
              <a:rPr lang="en-US"/>
              <a:t>call stack: function call frames</a:t>
            </a:r>
          </a:p>
        </p:txBody>
      </p:sp>
    </p:spTree>
  </p:cSld>
  <p:clrMapOvr>
    <a:masterClrMapping/>
  </p:clrMapOvr>
</p:sld>
</file>

<file path=ppt/slides/slide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Architecture</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Simplified</a:t>
            </a:r>
          </a:p>
          <a:p>
            <a:pPr lvl="0"/>
            <a:r>
              <a:rPr lang="en-US"/>
              <a:t>Memory manager</a:t>
            </a:r>
          </a:p>
          <a:p>
            <a:pPr lvl="1"/>
            <a:r>
              <a:rPr lang="en-US"/>
              <a:t>application data</a:t>
            </a:r>
          </a:p>
          <a:p>
            <a:pPr lvl="1"/>
            <a:r>
              <a:rPr lang="en-US"/>
              <a:t>virtual machine data ("overhead")</a:t>
            </a:r>
          </a:p>
          <a:p>
            <a:pPr lvl="0"/>
            <a:r>
              <a:rPr lang="en-US"/>
              <a:t>Thread scheduler</a:t>
            </a:r>
          </a:p>
          <a:p>
            <a:pPr lvl="0"/>
            <a:r>
              <a:rPr lang="en-US"/>
              <a:t>Language extension</a:t>
            </a:r>
          </a:p>
          <a:p>
            <a:pPr lvl="1"/>
            <a:r>
              <a:rPr lang="en-US"/>
              <a:t>Runtime services: platform access, etc</a:t>
            </a:r>
          </a:p>
          <a:p>
            <a:pPr lvl="1"/>
            <a:r>
              <a:rPr lang="en-US"/>
              <a:t>Language extension/access: FFI</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Copyright (c) 2025 Ted Neward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creator>Ted Neward
Neward &amp; Associates</dc:creator>
  <dc:description>Virtual machines rule the world of programming right now: the Java Virtual Machine (JVM) and the .NET Common Language Runtime (CLR) are perhaps the two best-known, but Python, Ruby, and Chrome's V8 engine (powering Chrome and NodeJS) are all also virtual machines, and between those five, we have most of the world covered. But how do these machines work? On what principles do they operate? In short, how are they built? In this session, we'll do exactly that: starting from "File|New", we'll build a working interpreter for a (overly) simplistic virtual machine, and along the way, learn a great deal about how VMs work in general. But be warned! Learning this material could have the unexpected side effects, like great appreciation for other virtual machines and the start of a lifelong obsession.
</dc:description>
  <cp:keywords>Languages, Virtual Machines, Developer</cp:keywords>
  <dcterms:modified xsi:type="dcterms:W3CDTF">2011-08-01T06:04:30Z</dcterms:modified>
  <cp:revision>1</cp:revision>
  <dc:subject>Languages, Virtual Machines, Developer</dc:subject>
  <dc:title>Busy Developer's Guide to Building A Bytecode Virtual Machine</dc:title>
</cp:coreProperties>
</file>