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39" Target="slides/slide34.xml" Type="http://schemas.openxmlformats.org/officeDocument/2006/relationships/slide"/><Relationship Id="rId4" Target="theme/theme1.xml" Type="http://schemas.openxmlformats.org/officeDocument/2006/relationships/theme"/><Relationship Id="rId40" Target="slides/slide35.xml" Type="http://schemas.openxmlformats.org/officeDocument/2006/relationships/slide"/><Relationship Id="rId41" Target="slides/slide36.xml" Type="http://schemas.openxmlformats.org/officeDocument/2006/relationships/slide"/><Relationship Id="rId42" Target="slides/slide37.xml" Type="http://schemas.openxmlformats.org/officeDocument/2006/relationships/slide"/><Relationship Id="rId43" Target="slides/slide38.xml" Type="http://schemas.openxmlformats.org/officeDocument/2006/relationships/slide"/><Relationship Id="rId44" Target="slides/slide39.xml" Type="http://schemas.openxmlformats.org/officeDocument/2006/relationships/slide"/><Relationship Id="rId45" Target="slides/slide40.xml" Type="http://schemas.openxmlformats.org/officeDocument/2006/relationships/slide"/><Relationship Id="rId46" Target="slides/slide41.xml" Type="http://schemas.openxmlformats.org/officeDocument/2006/relationships/slide"/><Relationship Id="rId47" Target="slides/slide42.xml" Type="http://schemas.openxmlformats.org/officeDocument/2006/relationships/slide"/><Relationship Id="rId48" Target="slides/slide43.xml" Type="http://schemas.openxmlformats.org/officeDocument/2006/relationships/slide"/><Relationship Id="rId49" Target="slides/slide44.xml" Type="http://schemas.openxmlformats.org/officeDocument/2006/relationships/slide"/><Relationship Id="rId5" Target="tableStyles.xml" Type="http://schemas.openxmlformats.org/officeDocument/2006/relationships/tableStyles"/><Relationship Id="rId50" Target="slides/slide45.xml" Type="http://schemas.openxmlformats.org/officeDocument/2006/relationships/slide"/><Relationship Id="rId51" Target="slides/slide46.xml" Type="http://schemas.openxmlformats.org/officeDocument/2006/relationships/slide"/><Relationship Id="rId52" Target="slides/slide47.xml" Type="http://schemas.openxmlformats.org/officeDocument/2006/relationships/slide"/><Relationship Id="rId53" Target="slides/slide48.xml" Type="http://schemas.openxmlformats.org/officeDocument/2006/relationships/slide"/><Relationship Id="rId54" Target="slides/slide49.xml" Type="http://schemas.openxmlformats.org/officeDocument/2006/relationships/slide"/><Relationship Id="rId55" Target="slides/slide50.xml" Type="http://schemas.openxmlformats.org/officeDocument/2006/relationships/slide"/><Relationship Id="rId56" Target="slides/slide51.xml" Type="http://schemas.openxmlformats.org/officeDocument/2006/relationships/slide"/><Relationship Id="rId57" Target="slides/slide52.xml" Type="http://schemas.openxmlformats.org/officeDocument/2006/relationships/slide"/><Relationship Id="rId58" Target="slides/slide53.xml" Type="http://schemas.openxmlformats.org/officeDocument/2006/relationships/slide"/><Relationship Id="rId59" Target="slides/slide54.xml" Type="http://schemas.openxmlformats.org/officeDocument/2006/relationships/slide"/><Relationship Id="rId6" Target="slides/slide1.xml" Type="http://schemas.openxmlformats.org/officeDocument/2006/relationships/slide"/><Relationship Id="rId60" Target="slides/slide55.xml" Type="http://schemas.openxmlformats.org/officeDocument/2006/relationships/slide"/><Relationship Id="rId61" Target="slides/slide56.xml" Type="http://schemas.openxmlformats.org/officeDocument/2006/relationships/slide"/><Relationship Id="rId62" Target="slides/slide57.xml" Type="http://schemas.openxmlformats.org/officeDocument/2006/relationships/slide"/><Relationship Id="rId63" Target="slides/slide58.xml" Type="http://schemas.openxmlformats.org/officeDocument/2006/relationships/slide"/><Relationship Id="rId64" Target="slides/slide59.xml" Type="http://schemas.openxmlformats.org/officeDocument/2006/relationships/slide"/><Relationship Id="rId65" Target="slides/slide60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Building A Programming Language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Language Design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Creating a custom programming language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Design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Creating a custom programming language/DSL</a:t>
            </a:r>
          </a:p>
          <a:p>
            <a:pPr lvl="0"/>
            <a:r>
              <a:rPr lang="en-US"/>
              <a:t>lexing and parsing</a:t>
            </a:r>
          </a:p>
          <a:p>
            <a:pPr lvl="0"/>
            <a:r>
              <a:rPr lang="en-US"/>
              <a:t>intermediate representation</a:t>
            </a:r>
          </a:p>
          <a:p>
            <a:pPr lvl="0"/>
            <a:r>
              <a:rPr lang="en-US"/>
              <a:t>analysis</a:t>
            </a:r>
          </a:p>
          <a:p>
            <a:pPr lvl="0"/>
            <a:r>
              <a:rPr lang="en-US"/>
              <a:t>execution and/or code-generation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Lexing and 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Lexing and Parsing</a:t>
            </a:r>
          </a:p>
          <a:p>
            <a:pPr lvl="0"/>
            <a:r>
              <a:rPr lang="en-US"/>
              <a:t>Transform input characters into meaning</a:t>
            </a:r>
          </a:p>
          <a:p>
            <a:pPr lvl="1"/>
            <a:r>
              <a:rPr lang="en-US"/>
              <a:t>Lexing: transform input into symbols</a:t>
            </a:r>
          </a:p>
          <a:p>
            <a:pPr lvl="1"/>
            <a:r>
              <a:rPr lang="en-US"/>
              <a:t>Parsing: transform symbols into meaning</a:t>
            </a:r>
          </a:p>
          <a:p>
            <a:pPr lvl="0"/>
            <a:r>
              <a:rPr lang="en-US"/>
              <a:t>End result: Intermediate Representation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Intermediate Representation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Intermediate Representation</a:t>
            </a:r>
          </a:p>
          <a:p>
            <a:pPr lvl="0"/>
            <a:r>
              <a:rPr lang="en-US"/>
              <a:t>Often called an abstract syntax tree (AST)</a:t>
            </a:r>
          </a:p>
          <a:p>
            <a:pPr lvl="0"/>
            <a:r>
              <a:rPr lang="en-US"/>
              <a:t>This format is the halfway-step between source and artifact</a:t>
            </a:r>
          </a:p>
          <a:p>
            <a:pPr lvl="0"/>
            <a:r>
              <a:rPr lang="en-US"/>
              <a:t>Useful for analysis (next) and optimization</a:t>
            </a:r>
          </a:p>
          <a:p>
            <a:pPr lvl="0"/>
            <a:r>
              <a:rPr lang="en-US"/>
              <a:t>Sometimes there may be several "levels"</a:t>
            </a:r>
          </a:p>
          <a:p>
            <a:pPr lvl="1"/>
            <a:r>
              <a:rPr lang="en-US"/>
              <a:t>"High IR": conceptual, abstracted</a:t>
            </a:r>
          </a:p>
          <a:p>
            <a:pPr lvl="1"/>
            <a:r>
              <a:rPr lang="en-US"/>
              <a:t>"Low IR": close to the target output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Analysis</a:t>
            </a:r>
          </a:p>
          <a:p>
            <a:pPr lvl="0"/>
            <a:r>
              <a:rPr lang="en-US"/>
              <a:t>Examining for optimization opportunities</a:t>
            </a:r>
          </a:p>
          <a:p>
            <a:pPr lvl="0"/>
            <a:r>
              <a:rPr lang="en-US"/>
              <a:t>Examining for manipulation (aspect-oriented, for example)</a:t>
            </a:r>
          </a:p>
          <a:p>
            <a:pPr lvl="0"/>
            <a:r>
              <a:rPr lang="en-US"/>
              <a:t>Will sometimes occur repeatedly (phases)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Execution</a:t>
            </a:r>
          </a:p>
          <a:p>
            <a:pPr lvl="0"/>
            <a:r>
              <a:rPr lang="en-US"/>
              <a:t>These are the interpreters</a:t>
            </a:r>
          </a:p>
          <a:p>
            <a:pPr lvl="1"/>
            <a:r>
              <a:rPr lang="en-US"/>
              <a:t>Each node of the IR is executed directly</a:t>
            </a:r>
          </a:p>
          <a:p>
            <a:pPr lvl="1"/>
            <a:r>
              <a:rPr lang="en-US"/>
              <a:t>Allows for some interesting runtime manipulation of IR</a:t>
            </a:r>
          </a:p>
          <a:p>
            <a:pPr lvl="1"/>
            <a:r>
              <a:rPr lang="en-US"/>
              <a:t>Also tends to be slower, more overhead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Generation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Code Generation</a:t>
            </a:r>
          </a:p>
          <a:p>
            <a:pPr lvl="0"/>
            <a:r>
              <a:rPr lang="en-US"/>
              <a:t>These are the compilers</a:t>
            </a:r>
          </a:p>
          <a:p>
            <a:pPr lvl="1"/>
            <a:r>
              <a:rPr lang="en-US"/>
              <a:t>Transform IR into directly-executable output</a:t>
            </a:r>
          </a:p>
          <a:p>
            <a:pPr lvl="1"/>
            <a:r>
              <a:rPr lang="en-US"/>
              <a:t>"Directly executable" = PE, COFF, CLR, JVM</a:t>
            </a:r>
          </a:p>
          <a:p>
            <a:pPr lvl="1"/>
            <a:r>
              <a:rPr lang="en-US"/>
              <a:t>"Directly executable" = JavaScript (transpiling)</a:t>
            </a:r>
          </a:p>
          <a:p>
            <a:pPr lvl="0"/>
            <a:r>
              <a:rPr lang="en-US"/>
              <a:t>Or transpilers</a:t>
            </a:r>
          </a:p>
          <a:p>
            <a:pPr lvl="1"/>
            <a:r>
              <a:rPr lang="en-US"/>
              <a:t>Transform IR into other language source</a:t>
            </a:r>
          </a:p>
          <a:p>
            <a:pPr lvl="1"/>
            <a:r>
              <a:rPr lang="en-US"/>
              <a:t>C, Javascript, assembler are popular targets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Lexing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From letters to words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Lexing is a first-pass verification of input stream</a:t>
            </a:r>
          </a:p>
          <a:p>
            <a:pPr lvl="0"/>
            <a:r>
              <a:rPr lang="en-US"/>
              <a:t>looking for obvious mistakes</a:t>
            </a:r>
          </a:p>
          <a:p>
            <a:pPr lvl="1"/>
            <a:r>
              <a:rPr lang="en-US"/>
              <a:t>typos</a:t>
            </a:r>
          </a:p>
          <a:p>
            <a:pPr lvl="1"/>
            <a:r>
              <a:rPr lang="en-US"/>
              <a:t>incorrect syntax</a:t>
            </a:r>
          </a:p>
          <a:p>
            <a:pPr lvl="1"/>
            <a:r>
              <a:rPr lang="en-US"/>
              <a:t>malformed strings</a:t>
            </a:r>
          </a:p>
          <a:p>
            <a:pPr lvl="1"/>
            <a:r>
              <a:rPr lang="en-US"/>
              <a:t>... and so on</a:t>
            </a:r>
          </a:p>
          <a:p>
            <a:pPr lvl="0"/>
            <a:r>
              <a:rPr lang="en-US"/>
              <a:t>saves a degree of complexity in the parser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Lexing takes characters and produces "tokens"</a:t>
            </a:r>
          </a:p>
          <a:p>
            <a:pPr lvl="0"/>
            <a:r>
              <a:rPr lang="en-US"/>
              <a:t>input format: characters (or other atoms)</a:t>
            </a:r>
          </a:p>
          <a:p>
            <a:pPr lvl="1"/>
            <a:r>
              <a:rPr lang="en-US"/>
              <a:t>"characters" are all acceptable language characters</a:t>
            </a:r>
          </a:p>
          <a:p>
            <a:pPr lvl="1"/>
            <a:r>
              <a:rPr lang="en-US"/>
              <a:t>lexer verifies they are in "sensical" usage</a:t>
            </a:r>
          </a:p>
          <a:p>
            <a:pPr lvl="1"/>
            <a:r>
              <a:rPr lang="en-US"/>
              <a:t>identifies the kind of usage</a:t>
            </a:r>
          </a:p>
          <a:p>
            <a:pPr lvl="0"/>
            <a:r>
              <a:rPr lang="en-US"/>
              <a:t>output format: stream of recognized "tokens"</a:t>
            </a:r>
          </a:p>
          <a:p>
            <a:pPr lvl="1"/>
            <a:r>
              <a:rPr lang="en-US"/>
              <a:t>keywords</a:t>
            </a:r>
          </a:p>
          <a:p>
            <a:pPr lvl="1"/>
            <a:r>
              <a:rPr lang="en-US"/>
              <a:t>symbols</a:t>
            </a:r>
          </a:p>
          <a:p>
            <a:pPr lvl="1"/>
            <a:r>
              <a:rPr lang="en-US"/>
              <a:t>(potential) identifiers</a:t>
            </a:r>
          </a:p>
          <a:p>
            <a:pPr lvl="1"/>
            <a:r>
              <a:rPr lang="en-US"/>
              <a:t>numerical constants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are we looking to do here?</a:t>
            </a:r>
          </a:p>
          <a:p>
            <a:pPr lvl="0"/>
            <a:r>
              <a:rPr lang="en-US"/>
              <a:t>See the core parts involved in a language/tool</a:t>
            </a:r>
          </a:p>
          <a:p>
            <a:pPr lvl="0"/>
            <a:r>
              <a:rPr lang="en-US"/>
              <a:t>Examine some of the options available in building those core parts</a:t>
            </a:r>
          </a:p>
          <a:p>
            <a:pPr lvl="0"/>
            <a:r>
              <a:rPr lang="en-US"/>
              <a:t>Discuss some of the tradeoffs and consequences</a:t>
            </a:r>
          </a:p>
          <a:p>
            <a:pPr lvl="0"/>
            <a:r>
              <a:rPr lang="en-US"/>
              <a:t>Encourage you to build your own language!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Lexing examples (Java)</a:t>
            </a:r>
          </a:p>
          <a:p>
            <a:pPr lvl="0"/>
            <a:r>
              <a:rPr lang="en-US"/>
              <a:t>"public ": keyword</a:t>
            </a:r>
          </a:p>
          <a:p>
            <a:pPr lvl="0"/>
            <a:r>
              <a:rPr lang="en-US"/>
              <a:t>"pbulic ": potential identifier</a:t>
            </a:r>
          </a:p>
          <a:p>
            <a:pPr lvl="0"/>
            <a:r>
              <a:rPr lang="en-US"/>
              <a:t>"45.7 ": floating-point constant</a:t>
            </a:r>
          </a:p>
          <a:p>
            <a:pPr lvl="0"/>
            <a:r>
              <a:rPr lang="en-US"/>
              <a:t>"45. ": error!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From words to sentences with meaning</a:t>
            </a: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Parsing takes input format and transforms it into an intermediate representation</a:t>
            </a:r>
          </a:p>
          <a:p>
            <a:pPr lvl="0"/>
            <a:r>
              <a:rPr lang="en-US"/>
              <a:t>typically done to avoid re-parsing or direct analysis of the input format</a:t>
            </a:r>
          </a:p>
          <a:p>
            <a:pPr lvl="0"/>
            <a:r>
              <a:rPr lang="en-US"/>
              <a:t>typically the input format is text</a:t>
            </a:r>
          </a:p>
          <a:p>
            <a:pPr lvl="1"/>
            <a:r>
              <a:rPr lang="en-US"/>
              <a:t>... but not always!</a:t>
            </a:r>
          </a:p>
          <a:p>
            <a:pPr lvl="1"/>
            <a:r>
              <a:rPr lang="en-US"/>
              <a:t>... and doesn't have to be!</a:t>
            </a:r>
          </a:p>
          <a:p>
            <a:pPr lvl="0"/>
            <a:r>
              <a:rPr lang="en-US"/>
              <a:t>typically broken into two parts: lexing and parsing</a:t>
            </a:r>
          </a:p>
          <a:p>
            <a:pPr lvl="0"/>
            <a:r>
              <a:rPr lang="en-US"/>
              <a:t>lexing transforms characters/atoms into tokens</a:t>
            </a:r>
          </a:p>
          <a:p>
            <a:pPr lvl="0"/>
            <a:r>
              <a:rPr lang="en-US"/>
              <a:t>parsing verifies that tokens are appearing sanely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Examples using English</a:t>
            </a:r>
          </a:p>
          <a:p>
            <a:pPr lvl="0">
              <a:buChar char=" "/>
            </a:pPr>
            <a:r>
              <a:rPr lang="en-US"/>
              <a:t>lexing errors:</a:t>
            </a:r>
          </a:p>
          <a:p>
            <a:pPr lvl="1">
              <a:buChar char=" "/>
            </a:pPr>
            <a:r>
              <a:rPr lang="en-US">
                <a:latin typeface="Courier New"/>
              </a:rPr>
              <a:t>yg thgmnoon etwo flai rnubasdr</a:t>
            </a:r>
          </a:p>
          <a:p>
            <a:pPr lvl="0">
              <a:buChar char=" "/>
            </a:pPr>
            <a:r>
              <a:rPr lang="en-US"/>
              <a:t>parsing errors:</a:t>
            </a:r>
          </a:p>
          <a:p>
            <a:pPr lvl="1">
              <a:buChar char=" "/>
            </a:pPr>
            <a:r>
              <a:rPr lang="en-US">
                <a:latin typeface="Courier New"/>
              </a:rPr>
              <a:t>yogurt thank moon network fail burn mini</a:t>
            </a: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Much of the time, an input format is described by a formal grammar</a:t>
            </a:r>
          </a:p>
          <a:p>
            <a:pPr lvl="0"/>
            <a:r>
              <a:rPr lang="en-US"/>
              <a:t>grammar describes production rules that consist of possible successful parse steps, in a top-to-bottom fashion</a:t>
            </a:r>
          </a:p>
          <a:p>
            <a:pPr lvl="0"/>
            <a:r>
              <a:rPr lang="en-US"/>
              <a:t>formal grammar is often used as an input format to a parser or parser generator (code generator)</a:t>
            </a:r>
          </a:p>
          <a:p>
            <a:pPr lvl="0"/>
            <a:r>
              <a:rPr lang="en-US"/>
              <a:t>"EBNF" is one such grammar language (and popular)</a:t>
            </a:r>
          </a:p>
          <a:p>
            <a:pPr lvl="1">
              <a:buChar char=" "/>
            </a:pPr>
            <a:r>
              <a:rPr lang="en-US"/>
              <a:t>"shorthand" versions of EBNF are often used in informal descriptions/prose</a:t>
            </a: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1062117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
    4-operation calculator grammar (EBNF)
  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670255"/>
            <a:ext cx="8229600" cy="2277328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
input	::= ws expr ws;
expr	::= ws factor [{ws ('*'|'/') ws factor}];
factor	::= ws term [{ws ('+'|'-') ws term}];
term	::= '(' ws expr ws ')' | '-' ws expr | number;
number	::= {dgt} ['.' {dgt}] [('e'|'E') ['-'] {dgt}];
dgt	::= '0'|'1'|'2'|'3'|'4'|'5'|'6'|'7'|'8'|'9';
ws	::= [{' '|'\t'|'\n'|'\r'}];
  </a:t>
            </a: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Sometimes the grammar is fed as input to a code-generator tool to generate the code for the lexer and parser</a:t>
            </a:r>
          </a:p>
          <a:p>
            <a:pPr lvl="0"/>
            <a:r>
              <a:rPr lang="en-US"/>
              <a:t>traditional tools are lex/yacc to generate C code, and later GNU versions flex/bison</a:t>
            </a:r>
          </a:p>
          <a:p>
            <a:pPr lvl="0"/>
            <a:r>
              <a:rPr lang="en-US"/>
              <a:t>ANTLR generates C, C++, Java, C#, and others</a:t>
            </a:r>
          </a:p>
          <a:p>
            <a:pPr lvl="0"/>
            <a:r>
              <a:rPr lang="en-US"/>
              <a:t>other parser generator tools abound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Sometimes the parsing can be written as a library within a language, fed by Strings read in by the host language</a:t>
            </a:r>
          </a:p>
          <a:p>
            <a:pPr lvl="0"/>
            <a:r>
              <a:rPr lang="en-US"/>
              <a:t>for simple input formats, this can be as easy as regex</a:t>
            </a:r>
          </a:p>
          <a:p>
            <a:pPr lvl="0"/>
            <a:r>
              <a:rPr lang="en-US"/>
              <a:t>XML is another such example format</a:t>
            </a:r>
          </a:p>
          <a:p>
            <a:pPr lvl="0"/>
            <a:r>
              <a:rPr lang="en-US"/>
              <a:t>for complex input formats, parser combinators work with functional languages to simplify the parsing</a:t>
            </a: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Sometimes we can duck the parser altogether and use another programming language to be the parsed input format for us</a:t>
            </a:r>
          </a:p>
          <a:p>
            <a:pPr lvl="0"/>
            <a:r>
              <a:rPr lang="en-US"/>
              <a:t>Fowler calls this an internal DSL</a:t>
            </a:r>
          </a:p>
          <a:p>
            <a:pPr lvl="0"/>
            <a:r>
              <a:rPr lang="en-US"/>
              <a:t>requires the host language to be extremely flexible in its syntax constructs</a:t>
            </a:r>
          </a:p>
          <a:p>
            <a:pPr lvl="0"/>
            <a:r>
              <a:rPr lang="en-US"/>
              <a:t>or else requires the input format to be similar in format to the host language's input format</a:t>
            </a:r>
          </a:p>
        </p:txBody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Parser implementation choices</a:t>
            </a:r>
          </a:p>
          <a:p>
            <a:pPr lvl="0"/>
            <a:r>
              <a:rPr lang="en-US"/>
              <a:t>Internal Language Translation</a:t>
            </a:r>
          </a:p>
          <a:p>
            <a:pPr lvl="1">
              <a:buChar char=" "/>
            </a:pPr>
            <a:r>
              <a:rPr lang="en-US"/>
              <a:t>Ruby, Groovy, Scala, F#, Boo, ...</a:t>
            </a:r>
          </a:p>
          <a:p>
            <a:pPr lvl="0"/>
            <a:r>
              <a:rPr lang="en-US"/>
              <a:t>XML-Directed Translation</a:t>
            </a:r>
          </a:p>
          <a:p>
            <a:pPr lvl="1">
              <a:buChar char=" "/>
            </a:pPr>
            <a:r>
              <a:rPr lang="en-US"/>
              <a:t>Ant, Spring config, etc</a:t>
            </a:r>
          </a:p>
          <a:p>
            <a:pPr lvl="0"/>
            <a:r>
              <a:rPr lang="en-US"/>
              <a:t>Delimiter-Directed Translation</a:t>
            </a:r>
          </a:p>
          <a:p>
            <a:pPr lvl="1">
              <a:buChar char=" "/>
            </a:pPr>
            <a:r>
              <a:rPr lang="en-US"/>
              <a:t>whitespace or comma-delimited parsing</a:t>
            </a:r>
          </a:p>
          <a:p>
            <a:pPr lvl="0"/>
            <a:r>
              <a:rPr lang="en-US"/>
              <a:t>Syntax-Directed Translation (code-gen)</a:t>
            </a:r>
          </a:p>
          <a:p>
            <a:pPr lvl="1">
              <a:buChar char=" "/>
            </a:pPr>
            <a:r>
              <a:rPr lang="en-US"/>
              <a:t>typically created using parser generator toolkit (ANTLR, Gold, lex/yacc, etc)</a:t>
            </a:r>
          </a:p>
          <a:p>
            <a:pPr lvl="0"/>
            <a:r>
              <a:rPr lang="en-US"/>
              <a:t>Parser Combinators/Parser Expression Grammars</a:t>
            </a:r>
          </a:p>
          <a:p>
            <a:pPr lvl="1">
              <a:buChar char=" "/>
            </a:pPr>
            <a:r>
              <a:rPr lang="en-US"/>
              <a:t>functional languages excel here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Building a language?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Why on earth would anyone bother?</a:t>
            </a: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Intermediate Representation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An optimized form of the language input</a:t>
            </a:r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Syntax Tree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Abstract Syntax Tree (AST)</a:t>
            </a:r>
          </a:p>
          <a:p>
            <a:pPr lvl="0"/>
            <a:r>
              <a:rPr lang="en-US"/>
              <a:t>tree of elements making up internal representation of program structure</a:t>
            </a:r>
          </a:p>
          <a:p>
            <a:pPr lvl="0"/>
            <a:r>
              <a:rPr lang="en-US"/>
              <a:t>AST serves as the base for all operations:</a:t>
            </a:r>
          </a:p>
          <a:p>
            <a:pPr lvl="1"/>
            <a:r>
              <a:rPr lang="en-US"/>
              <a:t>verify correctness of structure</a:t>
            </a:r>
          </a:p>
          <a:p>
            <a:pPr lvl="1"/>
            <a:r>
              <a:rPr lang="en-US"/>
              <a:t>apply optimizations</a:t>
            </a:r>
          </a:p>
          <a:p>
            <a:pPr lvl="1"/>
            <a:r>
              <a:rPr lang="en-US"/>
              <a:t>apply transformations/manipulations</a:t>
            </a:r>
          </a:p>
        </p:txBody>
      </p:sp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Intermediate Representation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Intermediate Representation (IR) is an optimized format of the input</a:t>
            </a:r>
          </a:p>
          <a:p>
            <a:pPr lvl="0"/>
            <a:r>
              <a:rPr lang="en-US"/>
              <a:t>frequently the AST is transformed into an IR as an optimization</a:t>
            </a:r>
          </a:p>
          <a:p>
            <a:pPr lvl="0"/>
            <a:r>
              <a:rPr lang="en-US"/>
              <a:t>IR can be tied closely to the final desired output</a:t>
            </a:r>
          </a:p>
          <a:p>
            <a:pPr lvl="0"/>
            <a:r>
              <a:rPr lang="en-US"/>
              <a:t>IR can be simple tree structures ("nodes") annotated with additional metadata/information about the nodes</a:t>
            </a:r>
          </a:p>
          <a:p>
            <a:pPr lvl="0"/>
            <a:r>
              <a:rPr lang="en-US"/>
              <a:t>some environments actually move through multiple IR formats during the process</a:t>
            </a:r>
          </a:p>
          <a:p>
            <a:pPr lvl="1">
              <a:buChar char=" "/>
            </a:pPr>
            <a:r>
              <a:rPr lang="en-US"/>
              <a:t>start with a "High IR" extremely abstract and/or conceptual in nature, then move to a "Low IR" that more closely matches the final result format</a:t>
            </a:r>
          </a:p>
          <a:p>
            <a:pPr lvl="0"/>
            <a:r>
              <a:rPr lang="en-US"/>
              <a:t>if it's not in the IR, it doesn't exist</a:t>
            </a:r>
          </a:p>
        </p:txBody>
      </p:sp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Analysis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Transformations on the IR</a:t>
            </a:r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Once the input form is in an IR, optimizations can be made to improve the efficiency of the code on a variety of different levels</a:t>
            </a:r>
          </a:p>
          <a:p>
            <a:pPr lvl="0"/>
            <a:r>
              <a:rPr lang="en-US"/>
              <a:t>constant propagation</a:t>
            </a:r>
          </a:p>
          <a:p>
            <a:pPr lvl="0"/>
            <a:r>
              <a:rPr lang="en-US"/>
              <a:t>loop unrolling</a:t>
            </a:r>
          </a:p>
          <a:p>
            <a:pPr lvl="0"/>
            <a:r>
              <a:rPr lang="en-US"/>
              <a:t>inline code expansion</a:t>
            </a:r>
          </a:p>
          <a:p>
            <a:pPr lvl="0"/>
            <a:r>
              <a:rPr lang="en-US"/>
              <a:t>semantic macros</a:t>
            </a:r>
          </a:p>
        </p:txBody>
      </p:sp>
    </p:spTree>
  </p:cSld>
  <p:clrMapOvr>
    <a:masterClrMapping/>
  </p:clrMapOvr>
</p:sld>
</file>

<file path=ppt/slides/slide3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Execution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Directly executing the intermediate rep</a:t>
            </a:r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IR structures can be executed/interpreted by a host environment</a:t>
            </a:r>
          </a:p>
          <a:p>
            <a:pPr lvl="0"/>
            <a:r>
              <a:rPr lang="en-US"/>
              <a:t>typically this code must be written from scratch</a:t>
            </a:r>
          </a:p>
          <a:p>
            <a:pPr lvl="0"/>
            <a:r>
              <a:rPr lang="en-US"/>
              <a:t>notable exceptions:</a:t>
            </a:r>
          </a:p>
          <a:p>
            <a:pPr lvl="1"/>
            <a:r>
              <a:rPr lang="en-US"/>
              <a:t>dynalang (JVM)</a:t>
            </a:r>
          </a:p>
          <a:p>
            <a:pPr lvl="1"/>
            <a:r>
              <a:rPr lang="en-US"/>
              <a:t>DLR (CLR)</a:t>
            </a:r>
          </a:p>
          <a:p>
            <a:pPr lvl="0"/>
            <a:r>
              <a:rPr lang="en-US"/>
              <a:t>If the input format is simple enough, a syntax-directed interpreter can execute code directly off of the parsed input (no IR)</a:t>
            </a:r>
          </a:p>
        </p:txBody>
      </p:sp>
    </p:spTree>
  </p:cSld>
  <p:clrMapOvr>
    <a:masterClrMapping/>
  </p:clrMapOvr>
</p:sld>
</file>

<file path=ppt/slides/slide3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Interpreter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Interpreter</a:t>
            </a:r>
          </a:p>
          <a:p>
            <a:pPr lvl="0"/>
            <a:r>
              <a:rPr lang="en-US"/>
              <a:t>interpreter is usually for dynamic languages or languages without a compiled form</a:t>
            </a:r>
          </a:p>
          <a:p>
            <a:pPr lvl="0"/>
            <a:r>
              <a:rPr lang="en-US"/>
              <a:t>frequently easier to implement</a:t>
            </a:r>
          </a:p>
          <a:p>
            <a:pPr lvl="1">
              <a:buChar char=" "/>
            </a:pPr>
            <a:r>
              <a:rPr lang="en-US"/>
              <a:t>often driven directly off the AST</a:t>
            </a:r>
          </a:p>
          <a:p>
            <a:pPr lvl="0"/>
            <a:r>
              <a:rPr lang="en-US"/>
              <a:t>sometimes/often lower performance than compiled/code-genned equivalent</a:t>
            </a:r>
          </a:p>
        </p:txBody>
      </p:sp>
    </p:spTree>
  </p:cSld>
  <p:clrMapOvr>
    <a:masterClrMapping/>
  </p:clrMapOvr>
</p:sld>
</file>

<file path=ppt/slides/slide3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Code Generation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To make it faster/standalone</a:t>
            </a:r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generation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Produce code output for execution</a:t>
            </a:r>
          </a:p>
          <a:p>
            <a:pPr lvl="0"/>
            <a:r>
              <a:rPr lang="en-US"/>
              <a:t>bytecode for a particular virtual machine</a:t>
            </a:r>
          </a:p>
          <a:p>
            <a:pPr lvl="1">
              <a:buChar char=" "/>
            </a:pPr>
            <a:r>
              <a:rPr lang="en-US"/>
              <a:t>JVM, CLR, LLVM, Parrot, ...</a:t>
            </a:r>
          </a:p>
          <a:p>
            <a:pPr lvl="0"/>
            <a:r>
              <a:rPr lang="en-US"/>
              <a:t>native code for a particular CPU/environment</a:t>
            </a:r>
          </a:p>
          <a:p>
            <a:pPr lvl="0"/>
            <a:r>
              <a:rPr lang="en-US"/>
              <a:t>language source for portability or bootstrapping</a:t>
            </a:r>
          </a:p>
          <a:p>
            <a:pPr lvl="1">
              <a:buChar char=" "/>
            </a:pPr>
            <a:r>
              <a:rPr lang="en-US"/>
              <a:t>"transpilation"</a:t>
            </a:r>
          </a:p>
          <a:p>
            <a:pPr lvl="1">
              <a:buChar char=" "/>
            </a:pPr>
            <a:r>
              <a:rPr lang="en-US"/>
              <a:t>C is/was a popular choice for this</a:t>
            </a:r>
          </a:p>
          <a:p>
            <a:pPr lvl="1">
              <a:buChar char=" "/>
            </a:pPr>
            <a:r>
              <a:rPr lang="en-US"/>
              <a:t>Javascript everybody's favorite target today</a:t>
            </a:r>
          </a:p>
          <a:p>
            <a:pPr lvl="1">
              <a:buChar char=" "/>
            </a:pPr>
            <a:r>
              <a:rPr lang="en-US"/>
              <a:t>some early JVM languages generated Java</a:t>
            </a:r>
          </a:p>
          <a:p>
            <a:pPr lvl="1">
              <a:buChar char=" "/>
            </a:pPr>
            <a:r>
              <a:rPr lang="en-US"/>
              <a:t>get halfway to native code by generating CPU asm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Why bother learning how compilers are built?</a:t>
            </a:r>
          </a:p>
          <a:p>
            <a:pPr lvl="0"/>
            <a:r>
              <a:rPr lang="en-US"/>
              <a:t>it is commonly considered a "classic" of Computer Science</a:t>
            </a:r>
          </a:p>
          <a:p>
            <a:pPr lvl="0"/>
            <a:r>
              <a:rPr lang="en-US"/>
              <a:t>good craftsman knows his tools; compilers are our tools</a:t>
            </a:r>
          </a:p>
          <a:p>
            <a:pPr lvl="0"/>
            <a:r>
              <a:rPr lang="en-US"/>
              <a:t>compiler construction techniques are useful for other purposes</a:t>
            </a:r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generation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Code generation implementation tools</a:t>
            </a:r>
          </a:p>
          <a:p>
            <a:pPr lvl="0"/>
            <a:r>
              <a:rPr lang="en-US"/>
              <a:t>CCI: Common Compiler Infrastructure (CLR)</a:t>
            </a:r>
          </a:p>
          <a:p>
            <a:pPr lvl="0"/>
            <a:r>
              <a:rPr lang="en-US"/>
              <a:t>Truffle (Graal/JVM)</a:t>
            </a:r>
          </a:p>
          <a:p>
            <a:pPr lvl="0"/>
            <a:r>
              <a:rPr lang="en-US"/>
              <a:t>Soot (JVM)</a:t>
            </a:r>
          </a:p>
          <a:p>
            <a:pPr lvl="0"/>
            <a:r>
              <a:rPr lang="en-US"/>
              <a:t>StringTemplate (ANTLR)</a:t>
            </a:r>
          </a:p>
          <a:p>
            <a:pPr lvl="1">
              <a:buChar char=" "/>
            </a:pPr>
            <a:r>
              <a:rPr lang="en-US"/>
              <a:t>for string-based templatized generation</a:t>
            </a:r>
          </a:p>
          <a:p>
            <a:pPr lvl="0"/>
            <a:r>
              <a:rPr lang="en-US"/>
              <a:t>ASM, BCEL bytecode toolkits (JVM)</a:t>
            </a:r>
          </a:p>
          <a:p>
            <a:pPr lvl="0"/>
            <a:r>
              <a:rPr lang="en-US"/>
              <a:t>Cecil, PERAPI bytecode toolkits (CLR)</a:t>
            </a:r>
          </a:p>
        </p:txBody>
      </p:sp>
    </p:spTree>
  </p:cSld>
  <p:clrMapOvr>
    <a:masterClrMapping/>
  </p:clrMapOvr>
</p:sld>
</file>

<file path=ppt/slides/slide4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 calculator 'language'</a:t>
            </a:r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Example: A calculator language (Calc)</a:t>
            </a:r>
          </a:p>
          <a:p>
            <a:pPr lvl="0"/>
            <a:r>
              <a:rPr lang="en-US"/>
              <a:t>simple four-operation calculator</a:t>
            </a:r>
          </a:p>
          <a:p>
            <a:pPr lvl="0"/>
            <a:r>
              <a:rPr lang="en-US"/>
              <a:t>Java implementation</a:t>
            </a:r>
          </a:p>
          <a:p>
            <a:pPr lvl="1"/>
            <a:r>
              <a:rPr lang="en-US"/>
              <a:t>ANTLR4 grammar</a:t>
            </a:r>
          </a:p>
          <a:p>
            <a:pPr lvl="1"/>
            <a:r>
              <a:rPr lang="en-US"/>
              <a:t>simple variables support</a:t>
            </a:r>
          </a:p>
          <a:p>
            <a:pPr lvl="1"/>
            <a:r>
              <a:rPr lang="en-US"/>
              <a:t>interpreted (not compiled)</a:t>
            </a:r>
          </a:p>
        </p:txBody>
      </p:sp>
    </p:spTree>
  </p:cSld>
  <p:clrMapOvr>
    <a:masterClrMapping/>
  </p:clrMapOvr>
</p:sld>
</file>

<file path=ppt/slides/slide4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Example calculator script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&lt;&lt;/home/runner/work/Slides/Slides/Content/LanguageDesign/Calc/code/test.expr NOT FOUND&gt;&gt;</a:t>
            </a:r>
          </a:p>
        </p:txBody>
      </p:sp>
      <p:sp>
        <p:nvSpPr>
          <p:cNvPr name="TextBox 5" id="5"/>
          <p:cNvSpPr txBox="true"/>
          <p:nvPr/>
        </p:nvSpPr>
        <p:spPr>
          <a:xfrm>
            <a:off x="457200" y="2732931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Example results</a:t>
            </a:r>
          </a:p>
        </p:txBody>
      </p:sp>
      <p:sp>
        <p:nvSpPr>
          <p:cNvPr name="TextBox 6" id="6"/>
          <p:cNvSpPr txBox="true"/>
          <p:nvPr/>
        </p:nvSpPr>
        <p:spPr>
          <a:xfrm>
            <a:off x="457200" y="3183007"/>
            <a:ext cx="8229600" cy="849233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193
17
9</a:t>
            </a:r>
          </a:p>
        </p:txBody>
      </p:sp>
    </p:spTree>
  </p:cSld>
  <p:clrMapOvr>
    <a:masterClrMapping/>
  </p:clrMapOvr>
</p:sld>
</file>

<file path=ppt/slides/slide4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Lexing</a:t>
            </a:r>
          </a:p>
          <a:p>
            <a:pPr lvl="0"/>
            <a:r>
              <a:rPr lang="en-US"/>
              <a:t>we have simple lexing requirements:</a:t>
            </a:r>
          </a:p>
          <a:p>
            <a:pPr lvl="1"/>
            <a:r>
              <a:rPr lang="en-US"/>
              <a:t>numbers</a:t>
            </a:r>
          </a:p>
          <a:p>
            <a:pPr lvl="1"/>
            <a:r>
              <a:rPr lang="en-US"/>
              <a:t>characters (for variables)</a:t>
            </a:r>
          </a:p>
          <a:p>
            <a:pPr lvl="1"/>
            <a:r>
              <a:rPr lang="en-US"/>
              <a:t>math operation characters (+, -, *, /)</a:t>
            </a:r>
          </a:p>
          <a:p>
            <a:pPr lvl="1"/>
            <a:r>
              <a:rPr lang="en-US"/>
              <a:t>parentheses (for order of operations)</a:t>
            </a:r>
          </a:p>
          <a:p>
            <a:pPr lvl="0"/>
            <a:r>
              <a:rPr lang="en-US"/>
              <a:t>ANTLR combines lexer and parser into one .g4 file</a:t>
            </a:r>
          </a:p>
        </p:txBody>
      </p:sp>
    </p:spTree>
  </p:cSld>
  <p:clrMapOvr>
    <a:masterClrMapping/>
  </p:clrMapOvr>
</p:sld>
</file>

<file path=ppt/slides/slide4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Labeled Expressions grammar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&lt;&lt;/home/runner/work/Slides/Slides/Content/LanguageDesign/Calc/code/src/main/antlr/LabeledExpr.g4 NOT FOUND&gt;&gt;</a:t>
            </a:r>
          </a:p>
        </p:txBody>
      </p:sp>
    </p:spTree>
  </p:cSld>
  <p:clrMapOvr>
    <a:masterClrMapping/>
  </p:clrMapOvr>
</p:sld>
</file>

<file path=ppt/slides/slide4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Parsing</a:t>
            </a:r>
          </a:p>
          <a:p>
            <a:pPr lvl="0"/>
            <a:r>
              <a:rPr lang="en-US"/>
              <a:t>a calc 'program' is made up of a series of statements</a:t>
            </a:r>
          </a:p>
          <a:p>
            <a:pPr lvl="0"/>
            <a:r>
              <a:rPr lang="en-US"/>
              <a:t>a statement is either a mathematical expression...</a:t>
            </a:r>
          </a:p>
          <a:p>
            <a:pPr lvl="0"/>
            <a:r>
              <a:rPr lang="en-US"/>
              <a:t>... or an identifier statement/assignment</a:t>
            </a:r>
          </a:p>
          <a:p>
            <a:pPr lvl="0"/>
            <a:r>
              <a:rPr lang="en-US"/>
              <a:t>expressions are mathematical ops (and can nest)</a:t>
            </a:r>
          </a:p>
        </p:txBody>
      </p:sp>
    </p:spTree>
  </p:cSld>
  <p:clrMapOvr>
    <a:masterClrMapping/>
  </p:clrMapOvr>
</p:sld>
</file>

<file path=ppt/slides/slide4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Labeled Expressions grammar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&lt;&lt;/home/runner/work/Slides/Slides/Content/LanguageDesign/Calc/code/src/main/antlr/LabeledExpr.g4 NOT FOUND&gt;&gt;</a:t>
            </a:r>
          </a:p>
        </p:txBody>
      </p:sp>
    </p:spTree>
  </p:cSld>
  <p:clrMapOvr>
    <a:masterClrMapping/>
  </p:clrMapOvr>
</p:sld>
</file>

<file path=ppt/slides/slide4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AST</a:t>
            </a:r>
          </a:p>
          <a:p>
            <a:pPr lvl="0"/>
            <a:r>
              <a:rPr lang="en-US"/>
              <a:t>in this case, we can simply reuse the ANTLR-generated tree</a:t>
            </a:r>
          </a:p>
          <a:p>
            <a:pPr lvl="1">
              <a:buChar char=" "/>
            </a:pPr>
            <a:r>
              <a:rPr lang="en-US"/>
              <a:t>ANTLR generates Visitor-based implementation we can use</a:t>
            </a:r>
          </a:p>
          <a:p>
            <a:pPr lvl="0"/>
            <a:r>
              <a:rPr lang="en-US"/>
              <a:t>for future versions, we can extend the AST</a:t>
            </a:r>
          </a:p>
          <a:p>
            <a:pPr lvl="1">
              <a:buChar char=" "/>
            </a:pPr>
            <a:r>
              <a:rPr lang="en-US"/>
              <a:t>add additional type information</a:t>
            </a:r>
          </a:p>
          <a:p>
            <a:pPr lvl="0"/>
            <a:r>
              <a:rPr lang="en-US"/>
              <a:t>or use the AST as source for a different representation</a:t>
            </a:r>
          </a:p>
          <a:p>
            <a:pPr lvl="1">
              <a:buChar char=" "/>
            </a:pPr>
            <a:r>
              <a:rPr lang="en-US"/>
              <a:t>something like an IR (either a "high IR" or "low IR")</a:t>
            </a:r>
          </a:p>
        </p:txBody>
      </p:sp>
    </p:spTree>
  </p:cSld>
  <p:clrMapOvr>
    <a:masterClrMapping/>
  </p:clrMapOvr>
</p:sld>
</file>

<file path=ppt/slides/slide4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Interpretation</a:t>
            </a:r>
          </a:p>
          <a:p>
            <a:pPr lvl="0"/>
            <a:r>
              <a:rPr lang="en-US"/>
              <a:t>ANTLR provides a Visitor interface/implementation</a:t>
            </a:r>
          </a:p>
          <a:p>
            <a:pPr lvl="1">
              <a:buChar char=" "/>
            </a:pPr>
            <a:r>
              <a:rPr lang="en-US"/>
              <a:t>generated based on the grammar</a:t>
            </a:r>
          </a:p>
          <a:p>
            <a:pPr lvl="0"/>
            <a:r>
              <a:rPr lang="en-US"/>
              <a:t>it visits each node of the parse tree/AST</a:t>
            </a:r>
          </a:p>
          <a:p>
            <a:pPr lvl="0"/>
            <a:r>
              <a:rPr lang="en-US"/>
              <a:t>context is kept by way of a HashMap of named values</a:t>
            </a:r>
          </a:p>
          <a:p>
            <a:pPr lvl="1"/>
            <a:r>
              <a:rPr lang="en-US"/>
              <a:t>these are the identifiers and their running data</a:t>
            </a:r>
          </a:p>
          <a:p>
            <a:pPr lvl="1"/>
            <a:r>
              <a:rPr lang="en-US"/>
              <a:t>in some languages, this is the "Environment"</a:t>
            </a:r>
          </a:p>
          <a:p>
            <a:pPr lvl="0"/>
            <a:r>
              <a:rPr lang="en-US"/>
              <a:t>each call corresponds to a node in the tree</a:t>
            </a:r>
          </a:p>
          <a:p>
            <a:pPr lvl="0"/>
            <a:r>
              <a:rPr lang="en-US"/>
              <a:t>each call receives a "context" referencing that node</a:t>
            </a:r>
          </a:p>
          <a:p>
            <a:pPr lvl="1">
              <a:buChar char=" "/>
            </a:pPr>
            <a:r>
              <a:rPr lang="en-US"/>
              <a:t>containing information from the parse for that node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Consider a simple state machine</a:t>
            </a:r>
          </a:p>
          <a:p>
            <a:pPr lvl="0"/>
            <a:r>
              <a:rPr lang="en-US"/>
              <a:t>we can certainly track this with State pattern, typically modeled with Event, Transition, and Command objects</a:t>
            </a:r>
          </a:p>
          <a:p>
            <a:pPr lvl="0"/>
            <a:r>
              <a:rPr lang="en-US"/>
              <a:t>how much code will this occupy?</a:t>
            </a:r>
          </a:p>
          <a:p>
            <a:pPr lvl="0"/>
            <a:r>
              <a:rPr lang="en-US"/>
              <a:t>how much code required to create/build one?</a:t>
            </a:r>
          </a:p>
          <a:p>
            <a:pPr lvl="0"/>
            <a:r>
              <a:rPr lang="en-US"/>
              <a:t>who maintains it?</a:t>
            </a:r>
          </a:p>
        </p:txBody>
      </p:sp>
    </p:spTree>
  </p:cSld>
  <p:clrMapOvr>
    <a:masterClrMapping/>
  </p:clrMapOvr>
</p:sld>
</file>

<file path=ppt/slides/slide5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an interpreter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assignment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printing expressions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constants and identifiers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mulDiv and addSub nodes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EvalVisitor -- parentheses (nested expressions)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&lt;&lt;/home/runner/work/Slides/Slides/Content/LanguageDesign/Calc/code/src/main/java/EvalVisitor.java NOT FOUND&gt;&gt;</a:t>
            </a:r>
          </a:p>
        </p:txBody>
      </p:sp>
    </p:spTree>
  </p:cSld>
  <p:clrMapOvr>
    <a:masterClrMapping/>
  </p:clrMapOvr>
</p:sld>
</file>

<file path=ppt/slides/slide5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Calc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Lastly, a driver to control the whole pipeline</a:t>
            </a:r>
          </a:p>
          <a:p>
            <a:pPr lvl="0"/>
            <a:r>
              <a:rPr lang="en-US"/>
              <a:t>construct the pipeline</a:t>
            </a:r>
          </a:p>
          <a:p>
            <a:pPr lvl="1"/>
            <a:r>
              <a:rPr lang="en-US"/>
              <a:t>AntlrInputStream -- the source</a:t>
            </a:r>
          </a:p>
          <a:p>
            <a:pPr lvl="1"/>
            <a:r>
              <a:rPr lang="en-US"/>
              <a:t>LabeledExprLexer -- the (generated) lexer</a:t>
            </a:r>
          </a:p>
          <a:p>
            <a:pPr lvl="1"/>
            <a:r>
              <a:rPr lang="en-US"/>
              <a:t>CommonTokenStream -- the (generated) token stream</a:t>
            </a:r>
          </a:p>
          <a:p>
            <a:pPr lvl="1"/>
            <a:r>
              <a:rPr lang="en-US"/>
              <a:t>LabeledExprParser -- the (generated) parser</a:t>
            </a:r>
          </a:p>
          <a:p>
            <a:pPr lvl="1"/>
            <a:r>
              <a:rPr lang="en-US"/>
              <a:t>ParseTree -- the tree built by the parser</a:t>
            </a:r>
          </a:p>
          <a:p>
            <a:pPr lvl="0"/>
            <a:r>
              <a:rPr lang="en-US"/>
              <a:t>find the file, load it, feed it, visit the result</a:t>
            </a:r>
          </a:p>
        </p:txBody>
      </p:sp>
    </p:spTree>
  </p:cSld>
  <p:clrMapOvr>
    <a:masterClrMapping/>
  </p:clrMapOvr>
</p:sld>
</file>

<file path=ppt/slides/slide5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Building a language need not be hard:</a:t>
            </a:r>
          </a:p>
          <a:p>
            <a:pPr lvl="1"/>
            <a:r>
              <a:rPr lang="en-US"/>
              <a:t>getting the parser in place is usually the starting point</a:t>
            </a:r>
          </a:p>
          <a:p>
            <a:pPr lvl="1"/>
            <a:r>
              <a:rPr lang="en-US"/>
              <a:t>if it's a simple interpreter, that can be sufficient</a:t>
            </a:r>
          </a:p>
          <a:p>
            <a:pPr lvl="1"/>
            <a:r>
              <a:rPr lang="en-US"/>
              <a:t>if you want a moderately complex language, convert the parse tree into an IR</a:t>
            </a:r>
          </a:p>
          <a:p>
            <a:pPr lvl="1"/>
            <a:r>
              <a:rPr lang="en-US"/>
              <a:t>if you want compiled code, transform the IR into executable bytecode</a:t>
            </a:r>
          </a:p>
          <a:p>
            <a:pPr lvl="0"/>
            <a:r>
              <a:rPr lang="en-US"/>
              <a:t>Lots of tools can be seen as "languages"</a:t>
            </a:r>
          </a:p>
          <a:p>
            <a:pPr lvl="1"/>
            <a:r>
              <a:rPr lang="en-US"/>
              <a:t>bytecode analysis is just parsing bytecode-as-an-input</a:t>
            </a:r>
          </a:p>
          <a:p>
            <a:pPr lvl="1"/>
            <a:r>
              <a:rPr lang="en-US"/>
              <a:t>a virtual machine is parsing binary input form and either generating executable code (possibly on the fly) or directly interpreting</a:t>
            </a:r>
          </a:p>
        </p:txBody>
      </p:sp>
    </p:spTree>
  </p:cSld>
  <p:clrMapOvr>
    <a:masterClrMapping/>
  </p:clrMapOvr>
</p:sld>
</file>

<file path=ppt/slides/slide5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Books</a:t>
            </a:r>
          </a:p>
          <a:p>
            <a:pPr lvl="0"/>
            <a:r>
              <a:rPr lang="en-US"/>
              <a:t>The Definitive Guide to ANTLR4 (Parr)</a:t>
            </a:r>
          </a:p>
          <a:p>
            <a:pPr lvl="0"/>
            <a:r>
              <a:rPr lang="en-US"/>
              <a:t>Language Implementation Patterns (Parr)</a:t>
            </a:r>
          </a:p>
          <a:p>
            <a:pPr lvl="0"/>
            <a:r>
              <a:rPr lang="en-US"/>
              <a:t>Programming Language Pragmatics</a:t>
            </a:r>
          </a:p>
          <a:p>
            <a:pPr lvl="0"/>
            <a:r>
              <a:rPr lang="en-US"/>
              <a:t>Compilers (2/E) (Aho, Lam, Sethi, Ullman)</a:t>
            </a:r>
          </a:p>
          <a:p>
            <a:pPr lvl="1">
              <a:buChar char=" "/>
            </a:pPr>
            <a:r>
              <a:rPr lang="en-US"/>
              <a:t>"The Dragon Book", a classic</a:t>
            </a:r>
          </a:p>
        </p:txBody>
      </p:sp>
    </p:spTree>
  </p:cSld>
  <p:clrMapOvr>
    <a:masterClrMapping/>
  </p:clrMapOvr>
</p:sld>
</file>

<file path=ppt/slides/slide5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Tools</a:t>
            </a:r>
          </a:p>
          <a:p>
            <a:pPr lvl="0"/>
            <a:r>
              <a:rPr lang="en-US"/>
              <a:t>ANTLR</a:t>
            </a:r>
          </a:p>
          <a:p>
            <a:pPr lvl="1"/>
            <a:r>
              <a:rPr lang="en-US"/>
              <a:t>http://www.antlr.org</a:t>
            </a:r>
          </a:p>
          <a:p>
            <a:pPr lvl="1"/>
            <a:r>
              <a:rPr lang="en-US"/>
              <a:t>http://tech.puredanger.com/2007/01/13/implementing-a-scripting-language-with-antlr-part-1-lexer/</a:t>
            </a:r>
          </a:p>
          <a:p>
            <a:pPr lvl="0"/>
            <a:r>
              <a:rPr lang="en-US"/>
              <a:t>lex, yacc, SableCC, JLex/JYacc, others</a:t>
            </a:r>
          </a:p>
          <a:p>
            <a:pPr lvl="0"/>
            <a:r>
              <a:rPr lang="en-US"/>
              <a:t>LLVM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Consider the traditional "business rules"</a:t>
            </a:r>
          </a:p>
          <a:p>
            <a:pPr lvl="0"/>
            <a:r>
              <a:rPr lang="en-US"/>
              <a:t>some rules are endemic to the organization and must always be applied (until the business changes)</a:t>
            </a:r>
          </a:p>
          <a:p>
            <a:pPr lvl="0"/>
            <a:r>
              <a:rPr lang="en-US"/>
              <a:t>some rules are temporary and short-lived, due to changes in economy, laws, business partnerships, etc</a:t>
            </a:r>
          </a:p>
          <a:p>
            <a:pPr lvl="0"/>
            <a:r>
              <a:rPr lang="en-US"/>
              <a:t>how do we distinguish between the two?</a:t>
            </a:r>
          </a:p>
          <a:p>
            <a:pPr lvl="0"/>
            <a:r>
              <a:rPr lang="en-US"/>
              <a:t>how much code is involved in each case?</a:t>
            </a:r>
          </a:p>
          <a:p>
            <a:pPr lvl="0"/>
            <a:r>
              <a:rPr lang="en-US"/>
              <a:t>who maintains it?</a:t>
            </a:r>
          </a:p>
        </p:txBody>
      </p:sp>
    </p:spTree>
  </p:cSld>
  <p:clrMapOvr>
    <a:masterClrMapping/>
  </p:clrMapOvr>
</p:sld>
</file>

<file path=ppt/slides/slide6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Consider CS problems we haven't solved yet</a:t>
            </a:r>
          </a:p>
          <a:p>
            <a:pPr lvl="0"/>
            <a:r>
              <a:rPr lang="en-US"/>
              <a:t>concurrency</a:t>
            </a:r>
          </a:p>
          <a:p>
            <a:pPr lvl="0"/>
            <a:r>
              <a:rPr lang="en-US"/>
              <a:t>user interface</a:t>
            </a:r>
          </a:p>
          <a:p>
            <a:pPr lvl="0"/>
            <a:r>
              <a:rPr lang="en-US"/>
              <a:t>application security</a:t>
            </a:r>
          </a:p>
          <a:p>
            <a:pPr lvl="0"/>
            <a:r>
              <a:rPr lang="en-US"/>
              <a:t>object-level/fine-grained security</a:t>
            </a:r>
            <a:r>
              <a:rPr lang="en-US"/>
              <a:t>--</a:t>
            </a:r>
          </a:p>
          <a:p>
            <a:pPr lvl="0"/>
            <a:r>
              <a:rPr lang="en-US"/>
              <a:t>how much code is required to implement this?</a:t>
            </a:r>
          </a:p>
          <a:p>
            <a:pPr lvl="0"/>
            <a:r>
              <a:rPr lang="en-US"/>
              <a:t>how well segregated is it from the "real" problem?</a:t>
            </a:r>
          </a:p>
          <a:p>
            <a:pPr lvl="0"/>
            <a:r>
              <a:rPr lang="en-US"/>
              <a:t>who maintains this?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Trends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Within the last few years, "Domain-Specific Languages" have become a new area of inquiry</a:t>
            </a:r>
          </a:p>
          <a:p>
            <a:pPr lvl="0"/>
            <a:r>
              <a:rPr lang="en-US"/>
              <a:t>external DSL: write your own traditional language</a:t>
            </a:r>
          </a:p>
          <a:p>
            <a:pPr lvl="0"/>
            <a:r>
              <a:rPr lang="en-US"/>
              <a:t>internal DSL: write the language "inside" another</a:t>
            </a:r>
          </a:p>
          <a:p>
            <a:pPr lvl="0"/>
            <a:r>
              <a:rPr lang="en-US"/>
              <a:t>write languages for your users!</a:t>
            </a:r>
          </a:p>
          <a:p>
            <a:pPr lvl="0"/>
            <a:r>
              <a:rPr lang="en-US"/>
              <a:t>But let's not abandon lines of general-purpose language research, either</a:t>
            </a:r>
          </a:p>
          <a:p>
            <a:pPr lvl="0"/>
            <a:r>
              <a:rPr lang="en-US"/>
              <a:t>the prevalence of virtual machines makes it approachable</a:t>
            </a:r>
          </a:p>
          <a:p>
            <a:pPr lvl="0"/>
            <a:r>
              <a:rPr lang="en-US"/>
              <a:t>write languages for your own programmers!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Trends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Lots of tools are already "languages", "DSLs", or related to languages in some way</a:t>
            </a:r>
          </a:p>
          <a:p>
            <a:pPr lvl="0"/>
            <a:r>
              <a:rPr lang="en-US"/>
              <a:t>build tools</a:t>
            </a:r>
          </a:p>
          <a:p>
            <a:pPr lvl="0"/>
            <a:r>
              <a:rPr lang="en-US"/>
              <a:t>virtual machines</a:t>
            </a:r>
          </a:p>
          <a:p>
            <a:pPr lvl="0"/>
            <a:r>
              <a:rPr lang="en-US"/>
              <a:t>database query engines</a:t>
            </a:r>
          </a:p>
          <a:p>
            <a:pPr lvl="0"/>
            <a:r>
              <a:rPr lang="en-US"/>
              <a:t>code generation tools</a:t>
            </a:r>
          </a:p>
          <a:p>
            <a:pPr lvl="0"/>
            <a:r>
              <a:rPr lang="en-US"/>
              <a:t>output (HTML) template engines</a:t>
            </a:r>
          </a:p>
          <a:p>
            <a:pPr lvl="0"/>
            <a:r>
              <a:rPr lang="en-US"/>
              <a:t>field input and/or data validators</a:t>
            </a:r>
          </a:p>
          <a:p>
            <a:pPr lvl="0"/>
            <a:r>
              <a:rPr lang="en-US"/>
              <a:t>static code analysis tools</a:t>
            </a:r>
          </a:p>
          <a:p>
            <a:pPr lvl="0"/>
            <a:r>
              <a:rPr lang="en-US"/>
              <a:t>"little languages" (sed, awk, regex, ...)</a:t>
            </a:r>
          </a:p>
          <a:p>
            <a:pPr lvl="0"/>
            <a:r>
              <a:rPr lang="en-US"/>
              <a:t>the whole family of XML-related tools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Ever wanted to truly explore what it would be like to be a James Gosling, or a Bjarne Stroustrup, or Anders Hejlsberg? Want to see what it's really like, building a language from soup to nuts? This presentation will take you through that process exactly, from deciding whether your language will be compiled or interpreted, or static- or dynamically-typed, through defining a simple grammar, building the parser, constructing the AST, and generating code out the back end. We'll look at tools that can simplify this process, and discover that building a custom language for a particular task isn't quite as hard as it might seem at first. It's domain-specific languages, without the MDA.
</dc:description>
  <cp:keywords>Languages, Virtual Machines, Developer</cp:keywords>
  <dcterms:modified xsi:type="dcterms:W3CDTF">2011-08-01T06:04:30Z</dcterms:modified>
  <cp:revision>1</cp:revision>
  <dc:subject>Languages, Virtual Machines, Developer</dc:subject>
  <dc:title>Busy Developer's Guide to Building A Programming Language</dc:title>
</cp:coreProperties>
</file>