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
  </p:notesMasterIdLst>
  <p:handoutMasterIdLst>
    <p:handoutMasterId r:id="rId3"/>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Lst>
  <p:sldSz cx="9144000" cy="6858000" type="screen4x3"/>
  <p:notesSz cx="6858000" cy="9144000"/>
  <p:defaultTextStyle>
    <a:defPPr>
      <a:defRPr lang="en-US"/>
    </a:defPPr>
    <a:lvl1pPr algn="l" rtl="0" eaLnBrk="0" fontAlgn="base" hangingPunct="0">
      <a:spcBef>
        <a:spcPct val="0"/>
      </a:spcBef>
      <a:spcAft>
        <a:spcPct val="0"/>
      </a:spcAft>
      <a:defRPr sz="1600" b="1" kern="1200">
        <a:solidFill>
          <a:schemeClr val="tx1"/>
        </a:solidFill>
        <a:latin typeface="Tahoma" charset="0"/>
        <a:ea typeface="ＭＳ Ｐゴシック" charset="0"/>
        <a:cs typeface="+mn-cs"/>
      </a:defRPr>
    </a:lvl1pPr>
    <a:lvl2pPr marL="457200" algn="l" rtl="0" eaLnBrk="0" fontAlgn="base" hangingPunct="0">
      <a:spcBef>
        <a:spcPct val="0"/>
      </a:spcBef>
      <a:spcAft>
        <a:spcPct val="0"/>
      </a:spcAft>
      <a:defRPr sz="1600" b="1" kern="1200">
        <a:solidFill>
          <a:schemeClr val="tx1"/>
        </a:solidFill>
        <a:latin typeface="Tahoma" charset="0"/>
        <a:ea typeface="ＭＳ Ｐゴシック" charset="0"/>
        <a:cs typeface="+mn-cs"/>
      </a:defRPr>
    </a:lvl2pPr>
    <a:lvl3pPr marL="914400" algn="l" rtl="0" eaLnBrk="0" fontAlgn="base" hangingPunct="0">
      <a:spcBef>
        <a:spcPct val="0"/>
      </a:spcBef>
      <a:spcAft>
        <a:spcPct val="0"/>
      </a:spcAft>
      <a:defRPr sz="1600" b="1" kern="1200">
        <a:solidFill>
          <a:schemeClr val="tx1"/>
        </a:solidFill>
        <a:latin typeface="Tahoma" charset="0"/>
        <a:ea typeface="ＭＳ Ｐゴシック" charset="0"/>
        <a:cs typeface="+mn-cs"/>
      </a:defRPr>
    </a:lvl3pPr>
    <a:lvl4pPr marL="1371600" algn="l" rtl="0" eaLnBrk="0" fontAlgn="base" hangingPunct="0">
      <a:spcBef>
        <a:spcPct val="0"/>
      </a:spcBef>
      <a:spcAft>
        <a:spcPct val="0"/>
      </a:spcAft>
      <a:defRPr sz="1600" b="1" kern="1200">
        <a:solidFill>
          <a:schemeClr val="tx1"/>
        </a:solidFill>
        <a:latin typeface="Tahoma" charset="0"/>
        <a:ea typeface="ＭＳ Ｐゴシック" charset="0"/>
        <a:cs typeface="+mn-cs"/>
      </a:defRPr>
    </a:lvl4pPr>
    <a:lvl5pPr marL="1828800" algn="l" rtl="0" eaLnBrk="0" fontAlgn="base" hangingPunct="0">
      <a:spcBef>
        <a:spcPct val="0"/>
      </a:spcBef>
      <a:spcAft>
        <a:spcPct val="0"/>
      </a:spcAft>
      <a:defRPr sz="1600" b="1" kern="1200">
        <a:solidFill>
          <a:schemeClr val="tx1"/>
        </a:solidFill>
        <a:latin typeface="Tahoma" charset="0"/>
        <a:ea typeface="ＭＳ Ｐゴシック" charset="0"/>
        <a:cs typeface="+mn-cs"/>
      </a:defRPr>
    </a:lvl5pPr>
    <a:lvl6pPr marL="2286000" algn="l" defTabSz="457200" rtl="0" eaLnBrk="1" latinLnBrk="0" hangingPunct="1">
      <a:defRPr sz="1600" b="1" kern="1200">
        <a:solidFill>
          <a:schemeClr val="tx1"/>
        </a:solidFill>
        <a:latin typeface="Tahoma" charset="0"/>
        <a:ea typeface="ＭＳ Ｐゴシック" charset="0"/>
        <a:cs typeface="+mn-cs"/>
      </a:defRPr>
    </a:lvl6pPr>
    <a:lvl7pPr marL="2743200" algn="l" defTabSz="457200" rtl="0" eaLnBrk="1" latinLnBrk="0" hangingPunct="1">
      <a:defRPr sz="1600" b="1" kern="1200">
        <a:solidFill>
          <a:schemeClr val="tx1"/>
        </a:solidFill>
        <a:latin typeface="Tahoma" charset="0"/>
        <a:ea typeface="ＭＳ Ｐゴシック" charset="0"/>
        <a:cs typeface="+mn-cs"/>
      </a:defRPr>
    </a:lvl7pPr>
    <a:lvl8pPr marL="3200400" algn="l" defTabSz="457200" rtl="0" eaLnBrk="1" latinLnBrk="0" hangingPunct="1">
      <a:defRPr sz="1600" b="1" kern="1200">
        <a:solidFill>
          <a:schemeClr val="tx1"/>
        </a:solidFill>
        <a:latin typeface="Tahoma" charset="0"/>
        <a:ea typeface="ＭＳ Ｐゴシック" charset="0"/>
        <a:cs typeface="+mn-cs"/>
      </a:defRPr>
    </a:lvl8pPr>
    <a:lvl9pPr marL="3657600" algn="l" defTabSz="457200" rtl="0" eaLnBrk="1" latinLnBrk="0" hangingPunct="1">
      <a:defRPr sz="1600" b="1" kern="1200">
        <a:solidFill>
          <a:schemeClr val="tx1"/>
        </a:solidFill>
        <a:latin typeface="Tahoma"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80377" autoAdjust="0"/>
  </p:normalViewPr>
  <p:slideViewPr>
    <p:cSldViewPr snapToGrid="0">
      <p:cViewPr varScale="1">
        <p:scale>
          <a:sx n="87" d="100"/>
          <a:sy n="87" d="100"/>
        </p:scale>
        <p:origin x="122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44" d="100"/>
          <a:sy n="44" d="100"/>
        </p:scale>
        <p:origin x="-1740" y="-114"/>
      </p:cViewPr>
      <p:guideLst>
        <p:guide orient="horz" pos="2880"/>
        <p:guide pos="2160"/>
      </p:guideLst>
    </p:cSldViewPr>
  </p:notes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3.xml" Type="http://schemas.openxmlformats.org/officeDocument/2006/relationships/slide"/><Relationship Id="rId11" Target="slides/slide4.xml" Type="http://schemas.openxmlformats.org/officeDocument/2006/relationships/slide"/><Relationship Id="rId12" Target="slides/slide5.xml" Type="http://schemas.openxmlformats.org/officeDocument/2006/relationships/slide"/><Relationship Id="rId13" Target="slides/slide6.xml" Type="http://schemas.openxmlformats.org/officeDocument/2006/relationships/slide"/><Relationship Id="rId14" Target="slides/slide7.xml" Type="http://schemas.openxmlformats.org/officeDocument/2006/relationships/slide"/><Relationship Id="rId15" Target="slides/slide8.xml" Type="http://schemas.openxmlformats.org/officeDocument/2006/relationships/slide"/><Relationship Id="rId16" Target="slides/slide9.xml" Type="http://schemas.openxmlformats.org/officeDocument/2006/relationships/slide"/><Relationship Id="rId17" Target="slides/slide10.xml" Type="http://schemas.openxmlformats.org/officeDocument/2006/relationships/slide"/><Relationship Id="rId18" Target="slides/slide11.xml" Type="http://schemas.openxmlformats.org/officeDocument/2006/relationships/slide"/><Relationship Id="rId19" Target="slides/slide12.xml" Type="http://schemas.openxmlformats.org/officeDocument/2006/relationships/slide"/><Relationship Id="rId2" Target="notesMasters/notesMaster1.xml" Type="http://schemas.openxmlformats.org/officeDocument/2006/relationships/notesMaster"/><Relationship Id="rId20" Target="slides/slide13.xml" Type="http://schemas.openxmlformats.org/officeDocument/2006/relationships/slide"/><Relationship Id="rId21" Target="slides/slide14.xml" Type="http://schemas.openxmlformats.org/officeDocument/2006/relationships/slide"/><Relationship Id="rId22" Target="slides/slide15.xml" Type="http://schemas.openxmlformats.org/officeDocument/2006/relationships/slide"/><Relationship Id="rId23" Target="slides/slide16.xml" Type="http://schemas.openxmlformats.org/officeDocument/2006/relationships/slide"/><Relationship Id="rId24" Target="slides/slide17.xml" Type="http://schemas.openxmlformats.org/officeDocument/2006/relationships/slide"/><Relationship Id="rId25" Target="slides/slide18.xml" Type="http://schemas.openxmlformats.org/officeDocument/2006/relationships/slide"/><Relationship Id="rId26" Target="slides/slide19.xml" Type="http://schemas.openxmlformats.org/officeDocument/2006/relationships/slide"/><Relationship Id="rId27" Target="slides/slide20.xml" Type="http://schemas.openxmlformats.org/officeDocument/2006/relationships/slide"/><Relationship Id="rId28" Target="slides/slide21.xml" Type="http://schemas.openxmlformats.org/officeDocument/2006/relationships/slide"/><Relationship Id="rId29" Target="slides/slide22.xml" Type="http://schemas.openxmlformats.org/officeDocument/2006/relationships/slide"/><Relationship Id="rId3" Target="handoutMasters/handoutMaster1.xml" Type="http://schemas.openxmlformats.org/officeDocument/2006/relationships/handoutMaster"/><Relationship Id="rId30" Target="slides/slide23.xml" Type="http://schemas.openxmlformats.org/officeDocument/2006/relationships/slide"/><Relationship Id="rId31" Target="slides/slide24.xml" Type="http://schemas.openxmlformats.org/officeDocument/2006/relationships/slide"/><Relationship Id="rId32" Target="slides/slide25.xml" Type="http://schemas.openxmlformats.org/officeDocument/2006/relationships/slide"/><Relationship Id="rId33" Target="slides/slide26.xml" Type="http://schemas.openxmlformats.org/officeDocument/2006/relationships/slide"/><Relationship Id="rId34" Target="slides/slide27.xml" Type="http://schemas.openxmlformats.org/officeDocument/2006/relationships/slide"/><Relationship Id="rId35" Target="slides/slide28.xml" Type="http://schemas.openxmlformats.org/officeDocument/2006/relationships/slide"/><Relationship Id="rId36" Target="slides/slide29.xml" Type="http://schemas.openxmlformats.org/officeDocument/2006/relationships/slide"/><Relationship Id="rId37" Target="slides/slide30.xml" Type="http://schemas.openxmlformats.org/officeDocument/2006/relationships/slide"/><Relationship Id="rId38" Target="slides/slide31.xml" Type="http://schemas.openxmlformats.org/officeDocument/2006/relationships/slide"/><Relationship Id="rId39" Target="slides/slide32.xml" Type="http://schemas.openxmlformats.org/officeDocument/2006/relationships/slide"/><Relationship Id="rId4" Target="presProps.xml" Type="http://schemas.openxmlformats.org/officeDocument/2006/relationships/presProps"/><Relationship Id="rId40" Target="slides/slide33.xml" Type="http://schemas.openxmlformats.org/officeDocument/2006/relationships/slide"/><Relationship Id="rId41" Target="slides/slide34.xml" Type="http://schemas.openxmlformats.org/officeDocument/2006/relationships/slide"/><Relationship Id="rId42" Target="slides/slide35.xml" Type="http://schemas.openxmlformats.org/officeDocument/2006/relationships/slide"/><Relationship Id="rId43" Target="slides/slide36.xml" Type="http://schemas.openxmlformats.org/officeDocument/2006/relationships/slide"/><Relationship Id="rId44" Target="slides/slide37.xml" Type="http://schemas.openxmlformats.org/officeDocument/2006/relationships/slide"/><Relationship Id="rId45" Target="slides/slide38.xml" Type="http://schemas.openxmlformats.org/officeDocument/2006/relationships/slide"/><Relationship Id="rId46" Target="slides/slide39.xml" Type="http://schemas.openxmlformats.org/officeDocument/2006/relationships/slide"/><Relationship Id="rId47" Target="slides/slide40.xml" Type="http://schemas.openxmlformats.org/officeDocument/2006/relationships/slide"/><Relationship Id="rId48" Target="slides/slide41.xml" Type="http://schemas.openxmlformats.org/officeDocument/2006/relationships/slide"/><Relationship Id="rId49" Target="slides/slide42.xml" Type="http://schemas.openxmlformats.org/officeDocument/2006/relationships/slide"/><Relationship Id="rId5" Target="viewProps.xml" Type="http://schemas.openxmlformats.org/officeDocument/2006/relationships/viewProps"/><Relationship Id="rId50" Target="slides/slide43.xml" Type="http://schemas.openxmlformats.org/officeDocument/2006/relationships/slide"/><Relationship Id="rId51" Target="slides/slide44.xml" Type="http://schemas.openxmlformats.org/officeDocument/2006/relationships/slide"/><Relationship Id="rId6" Target="theme/theme1.xml" Type="http://schemas.openxmlformats.org/officeDocument/2006/relationships/theme"/><Relationship Id="rId7" Target="tableStyles.xml" Type="http://schemas.openxmlformats.org/officeDocument/2006/relationships/tableStyles"/><Relationship Id="rId8" Target="slides/slide1.xml" Type="http://schemas.openxmlformats.org/officeDocument/2006/relationships/slide"/><Relationship Id="rId9" Target="slides/slide2.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buFontTx/>
              <a:buNone/>
              <a:defRPr sz="1200" smtClean="0">
                <a:latin typeface="Arial" charset="0"/>
                <a:ea typeface="+mn-ea"/>
              </a:defRPr>
            </a:lvl1pPr>
          </a:lstStyle>
          <a:p>
            <a:pPr>
              <a:defRPr/>
            </a:pPr>
            <a:r>
              <a:rPr lang="en-US"/>
              <a:t>Neward &amp; Associates</a:t>
            </a: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buFontTx/>
              <a:buNone/>
              <a:defRPr sz="1200">
                <a:latin typeface="Arial" charset="0"/>
                <a:ea typeface="+mn-ea"/>
              </a:defRPr>
            </a:lvl1pPr>
          </a:lstStyle>
          <a:p>
            <a:pPr>
              <a:defRPr/>
            </a:pPr>
            <a:endParaRPr lang="en-US"/>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buFontTx/>
              <a:buNone/>
              <a:defRPr sz="800" b="0" smtClean="0">
                <a:latin typeface="Arial" charset="0"/>
                <a:ea typeface="+mn-ea"/>
                <a:cs typeface="Arial" charset="0"/>
              </a:defRPr>
            </a:lvl1pPr>
          </a:lstStyle>
          <a:p>
            <a:pPr>
              <a:defRPr/>
            </a:pPr>
            <a:r>
              <a:rPr lang="en-US"/>
              <a:t>Copyright (c) 2014 Neward &amp; Associates. All rights reserved.</a:t>
            </a:r>
          </a:p>
          <a:p>
            <a:pPr>
              <a:defRPr/>
            </a:pPr>
            <a:r>
              <a:rPr lang="en-US"/>
              <a:t>This presentation is intended for informational use only.</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7ABF2CD-53FC-5640-BFF6-FBE3A163A7CB}" type="slidenum">
              <a:rPr lang="en-US"/>
              <a:pPr/>
              <a:t>‹#›</a:t>
            </a:fld>
            <a:endParaRPr lang="en-US"/>
          </a:p>
        </p:txBody>
      </p:sp>
    </p:spTree>
    <p:extLst>
      <p:ext uri="{BB962C8B-B14F-4D97-AF65-F5344CB8AC3E}">
        <p14:creationId xmlns:p14="http://schemas.microsoft.com/office/powerpoint/2010/main" val="4157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buFontTx/>
              <a:buNone/>
              <a:defRPr sz="1200" b="0">
                <a:latin typeface="Franklin Gothic Medium" pitchFamily="34" charset="0"/>
                <a:ea typeface="+mn-ea"/>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buFontTx/>
              <a:buNone/>
              <a:defRPr sz="1200" b="0">
                <a:latin typeface="Franklin Gothic Medium" pitchFamily="34" charset="0"/>
                <a:ea typeface="+mn-ea"/>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791575"/>
            <a:ext cx="56673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buFontTx/>
              <a:buNone/>
              <a:defRPr sz="1200" b="0">
                <a:latin typeface="Franklin Gothic Medium" pitchFamily="34" charset="0"/>
                <a:ea typeface="+mn-ea"/>
              </a:defRPr>
            </a:lvl1pPr>
          </a:lstStyle>
          <a:p>
            <a:pPr>
              <a:defRPr/>
            </a:pPr>
            <a:endParaRPr lang="en-US"/>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Franklin Gothic Medium" charset="0"/>
              </a:defRPr>
            </a:lvl1pPr>
          </a:lstStyle>
          <a:p>
            <a:fld id="{DB7E1CBB-CA47-7845-9E62-A55BF320DBC5}" type="slidenum">
              <a:rPr lang="en-US"/>
              <a:pPr/>
              <a:t>‹#›</a:t>
            </a:fld>
            <a:endParaRPr lang="en-US"/>
          </a:p>
        </p:txBody>
      </p:sp>
    </p:spTree>
    <p:extLst>
      <p:ext uri="{BB962C8B-B14F-4D97-AF65-F5344CB8AC3E}">
        <p14:creationId xmlns:p14="http://schemas.microsoft.com/office/powerpoint/2010/main" val="4110399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ranklin Gothic Medium" pitchFamily="34" charset="0"/>
        <a:ea typeface="ＭＳ Ｐゴシック" charset="0"/>
        <a:cs typeface="+mn-cs"/>
      </a:defRPr>
    </a:lvl1pPr>
    <a:lvl2pPr marL="233363" indent="9525" algn="l" rtl="0" eaLnBrk="0" fontAlgn="base" hangingPunct="0">
      <a:spcBef>
        <a:spcPct val="30000"/>
      </a:spcBef>
      <a:spcAft>
        <a:spcPct val="0"/>
      </a:spcAft>
      <a:buChar char="•"/>
      <a:defRPr sz="1000" kern="1200">
        <a:solidFill>
          <a:schemeClr val="tx1"/>
        </a:solidFill>
        <a:latin typeface="Franklin Gothic Medium" pitchFamily="34" charset="0"/>
        <a:ea typeface="ＭＳ Ｐゴシック" charset="0"/>
        <a:cs typeface="+mn-cs"/>
      </a:defRPr>
    </a:lvl2pPr>
    <a:lvl3pPr marL="457200" indent="-9525"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3pPr>
    <a:lvl4pPr marL="681038"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4pPr>
    <a:lvl5pPr marL="904875"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4963985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47374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205025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6213" y="395288"/>
            <a:ext cx="1952625"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5163" y="395288"/>
            <a:ext cx="570865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283927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24980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a:t>Click to edit Master text styles</a:t>
            </a:r>
          </a:p>
          <a:p>
            <a:pPr lvl="1"/>
            <a:r>
              <a:rPr lang="en-US" dirty="0"/>
              <a:t>Second level</a:t>
            </a:r>
          </a:p>
          <a:p>
            <a:pPr lvl="2"/>
            <a:r>
              <a:rPr lang="en-US" dirty="0"/>
              <a:t> 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66350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412572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d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txBox="1">
            <a:spLocks noGrp="1"/>
          </p:cNvSpPr>
          <p:nvPr>
            <p:ph idx="1"/>
          </p:nvPr>
        </p:nvSpPr>
        <p:spPr>
          <a:xfrm>
            <a:off x="887413" y="1568450"/>
            <a:ext cx="7369175" cy="4686300"/>
          </a:xfrm>
          <a:ln>
            <a:solidFill>
              <a:schemeClr val="accent5"/>
            </a:solidFill>
          </a:ln>
        </p:spPr>
        <p:txBody>
          <a:bodyPr>
            <a:normAutofit/>
          </a:bodyPr>
          <a:lstStyle>
            <a:lvl1pPr>
              <a:defRPr/>
            </a:lvl1pPr>
          </a:lstStyle>
          <a:p>
            <a:pPr lvl="0"/>
            <a:r>
              <a:rPr lang="en-US"/>
              <a:t>Click to edit Master text styles</a:t>
            </a:r>
          </a:p>
        </p:txBody>
      </p:sp>
    </p:spTree>
    <p:extLst>
      <p:ext uri="{BB962C8B-B14F-4D97-AF65-F5344CB8AC3E}">
        <p14:creationId xmlns:p14="http://schemas.microsoft.com/office/powerpoint/2010/main" val="3939059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7413" y="1568450"/>
            <a:ext cx="3608387"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68450"/>
            <a:ext cx="3608388"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70892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32199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39143351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297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54277255"/>
      </p:ext>
    </p:extLst>
  </p:cSld>
  <p:clrMapOvr>
    <a:masterClrMapping/>
  </p:clrMapOvr>
  <p:transition/>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amma/>
                <a:shade val="25490"/>
                <a:invGamma/>
              </a:schemeClr>
            </a:gs>
            <a:gs pos="50000">
              <a:schemeClr val="accent1"/>
            </a:gs>
            <a:gs pos="100000">
              <a:schemeClr val="accent1">
                <a:gamma/>
                <a:shade val="25490"/>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b="1">
                <a:solidFill>
                  <a:schemeClr val="tx1"/>
                </a:solidFill>
                <a:latin typeface="Tahoma" panose="020B0604030504040204" pitchFamily="34" charset="0"/>
              </a:defRPr>
            </a:lvl1pPr>
            <a:lvl2pPr marL="742950" indent="-285750">
              <a:defRPr sz="1600" b="1">
                <a:solidFill>
                  <a:schemeClr val="tx1"/>
                </a:solidFill>
                <a:latin typeface="Tahoma" panose="020B0604030504040204" pitchFamily="34" charset="0"/>
              </a:defRPr>
            </a:lvl2pPr>
            <a:lvl3pPr marL="1143000" indent="-228600">
              <a:defRPr sz="1600" b="1">
                <a:solidFill>
                  <a:schemeClr val="tx1"/>
                </a:solidFill>
                <a:latin typeface="Tahoma" panose="020B0604030504040204" pitchFamily="34" charset="0"/>
              </a:defRPr>
            </a:lvl3pPr>
            <a:lvl4pPr marL="1600200" indent="-228600">
              <a:defRPr sz="1600" b="1">
                <a:solidFill>
                  <a:schemeClr val="tx1"/>
                </a:solidFill>
                <a:latin typeface="Tahoma" panose="020B0604030504040204" pitchFamily="34" charset="0"/>
              </a:defRPr>
            </a:lvl4pPr>
            <a:lvl5pPr marL="2057400" indent="-228600">
              <a:defRPr sz="1600" b="1">
                <a:solidFill>
                  <a:schemeClr val="tx1"/>
                </a:solidFill>
                <a:latin typeface="Tahoma" panose="020B0604030504040204" pitchFamily="34" charset="0"/>
              </a:defRPr>
            </a:lvl5pPr>
            <a:lvl6pPr marL="25146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6pPr>
            <a:lvl7pPr marL="29718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7pPr>
            <a:lvl8pPr marL="34290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8pPr>
            <a:lvl9pPr marL="38862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9pPr>
          </a:lstStyle>
          <a:p>
            <a:pPr>
              <a:lnSpc>
                <a:spcPct val="90000"/>
              </a:lnSpc>
              <a:buFontTx/>
              <a:buChar char="•"/>
              <a:defRPr/>
            </a:pPr>
            <a:endParaRPr lang="en-US">
              <a:ea typeface="+mn-ea"/>
            </a:endParaRPr>
          </a:p>
        </p:txBody>
      </p:sp>
      <p:sp>
        <p:nvSpPr>
          <p:cNvPr id="208899" name="Rectangle 3"/>
          <p:cNvSpPr>
            <a:spLocks noGrp="1" noChangeArrowheads="1"/>
          </p:cNvSpPr>
          <p:nvPr>
            <p:ph type="title"/>
          </p:nvPr>
        </p:nvSpPr>
        <p:spPr bwMode="auto">
          <a:xfrm>
            <a:off x="665163" y="395288"/>
            <a:ext cx="7813675" cy="609600"/>
          </a:xfrm>
          <a:prstGeom prst="rect">
            <a:avLst/>
          </a:prstGeom>
          <a:noFill/>
          <a:ln w="9525">
            <a:noFill/>
            <a:miter lim="800000"/>
            <a:headEnd/>
            <a:tailEnd/>
          </a:ln>
          <a:effectLst/>
        </p:spPr>
        <p:txBody>
          <a:bodyPr vert="horz" wrap="square" lIns="90379" tIns="44448" rIns="90379" bIns="44448"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887413" y="1568450"/>
            <a:ext cx="7369175"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379" tIns="44448" rIns="90379" bIns="44448"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r>
              <a:rPr lang="en-US"/>
              <a:t>Fourth level</a:t>
            </a:r>
          </a:p>
          <a:p>
            <a:pPr lvl="4"/>
            <a:r>
              <a:rPr lang="en-US"/>
              <a:t>Fifth level</a:t>
            </a:r>
          </a:p>
        </p:txBody>
      </p:sp>
      <p:cxnSp>
        <p:nvCxnSpPr>
          <p:cNvPr id="1029" name="AutoShape 5"/>
          <p:cNvCxnSpPr>
            <a:cxnSpLocks noChangeShapeType="1"/>
          </p:cNvCxnSpPr>
          <p:nvPr/>
        </p:nvCxnSpPr>
        <p:spPr bwMode="auto">
          <a:xfrm>
            <a:off x="838200" y="1219200"/>
            <a:ext cx="83058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6" r:id="rId7"/>
    <p:sldLayoutId id="2147483660" r:id="rId8"/>
    <p:sldLayoutId id="2147483661" r:id="rId9"/>
    <p:sldLayoutId id="2147483662" r:id="rId10"/>
    <p:sldLayoutId id="2147483663" r:id="rId11"/>
    <p:sldLayoutId id="2147483664" r:id="rId12"/>
    <p:sldLayoutId id="2147483665" r:id="rId13"/>
  </p:sldLayoutIdLst>
  <p:transition/>
  <p:txStyles>
    <p:titleStyle>
      <a:lvl1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1pPr>
      <a:lvl2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2pPr>
      <a:lvl3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3pPr>
      <a:lvl4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4pPr>
      <a:lvl5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5pPr>
      <a:lvl6pPr marL="4572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6pPr>
      <a:lvl7pPr marL="9144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7pPr>
      <a:lvl8pPr marL="13716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8pPr>
      <a:lvl9pPr marL="18288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9pPr>
    </p:titleStyle>
    <p:bodyStyle>
      <a:lvl1pPr marL="431800" indent="-431800" algn="l" defTabSz="896938" rtl="0" eaLnBrk="0" fontAlgn="base" hangingPunct="0">
        <a:spcBef>
          <a:spcPct val="10000"/>
        </a:spcBef>
        <a:spcAft>
          <a:spcPct val="15000"/>
        </a:spcAft>
        <a:buSzPct val="75000"/>
        <a:buFont typeface="Wingdings" charset="0"/>
        <a:buChar char="l"/>
        <a:tabLst>
          <a:tab pos="1387475" algn="l"/>
          <a:tab pos="1706563" algn="l"/>
          <a:tab pos="2079625" algn="l"/>
        </a:tabLst>
        <a:defRPr sz="2600">
          <a:solidFill>
            <a:schemeClr val="tx1"/>
          </a:solidFill>
          <a:latin typeface="Calibri" pitchFamily="34" charset="0"/>
          <a:ea typeface="ＭＳ Ｐゴシック" charset="0"/>
          <a:cs typeface="Calibri" pitchFamily="34" charset="0"/>
        </a:defRPr>
      </a:lvl1pPr>
      <a:lvl2pPr marL="763588" indent="-225425" algn="l" defTabSz="896938" rtl="0" eaLnBrk="0" fontAlgn="base" hangingPunct="0">
        <a:spcBef>
          <a:spcPct val="0"/>
        </a:spcBef>
        <a:spcAft>
          <a:spcPct val="25000"/>
        </a:spcAft>
        <a:buSzPct val="100000"/>
        <a:buChar char="–"/>
        <a:tabLst>
          <a:tab pos="1387475" algn="l"/>
          <a:tab pos="1706563" algn="l"/>
          <a:tab pos="2079625" algn="l"/>
        </a:tabLst>
        <a:defRPr sz="2100">
          <a:solidFill>
            <a:schemeClr val="tx1"/>
          </a:solidFill>
          <a:latin typeface="Calibri" pitchFamily="34" charset="0"/>
          <a:ea typeface="Calibri" panose="020F0502020204030204" pitchFamily="34" charset="0"/>
          <a:cs typeface="Calibri" pitchFamily="34" charset="0"/>
        </a:defRPr>
      </a:lvl2pPr>
      <a:lvl3pPr marL="869950" indent="44450" algn="l" defTabSz="896938" rtl="0" eaLnBrk="0" fontAlgn="base" hangingPunct="0">
        <a:spcBef>
          <a:spcPct val="0"/>
        </a:spcBef>
        <a:spcAft>
          <a:spcPct val="0"/>
        </a:spcAft>
        <a:buChar char="•"/>
        <a:tabLst>
          <a:tab pos="1387475" algn="l"/>
          <a:tab pos="1706563" algn="l"/>
          <a:tab pos="2079625" algn="l"/>
        </a:tabLst>
        <a:defRPr sz="1900" b="1">
          <a:solidFill>
            <a:srgbClr val="FFCC00"/>
          </a:solidFill>
          <a:latin typeface="Calibri" pitchFamily="34" charset="0"/>
          <a:ea typeface="Calibri" panose="020F0502020204030204" pitchFamily="34" charset="0"/>
          <a:cs typeface="Calibri" pitchFamily="34" charset="0"/>
        </a:defRPr>
      </a:lvl3pPr>
      <a:lvl4pPr marL="998538" indent="373063" algn="l" defTabSz="896938" rtl="0" eaLnBrk="0" fontAlgn="base" hangingPunct="0">
        <a:spcBef>
          <a:spcPct val="20000"/>
        </a:spcBef>
        <a:spcAft>
          <a:spcPct val="0"/>
        </a:spcAft>
        <a:buChar char="–"/>
        <a:tabLst>
          <a:tab pos="1387475" algn="l"/>
          <a:tab pos="1706563" algn="l"/>
          <a:tab pos="2079625" algn="l"/>
        </a:tabLst>
        <a:defRPr sz="1700">
          <a:solidFill>
            <a:schemeClr val="tx1"/>
          </a:solidFill>
          <a:latin typeface="Calibri" pitchFamily="34" charset="0"/>
          <a:ea typeface="Calibri" panose="020F0502020204030204" pitchFamily="34" charset="0"/>
          <a:cs typeface="Calibri" pitchFamily="34" charset="0"/>
        </a:defRPr>
      </a:lvl4pPr>
      <a:lvl5pPr marL="1344613" indent="484188" algn="l" defTabSz="896938" rtl="0" eaLnBrk="0" fontAlgn="base" hangingPunct="0">
        <a:spcBef>
          <a:spcPct val="20000"/>
        </a:spcBef>
        <a:spcAft>
          <a:spcPct val="0"/>
        </a:spcAft>
        <a:buChar char="»"/>
        <a:tabLst>
          <a:tab pos="1387475" algn="l"/>
          <a:tab pos="1706563" algn="l"/>
          <a:tab pos="2079625" algn="l"/>
        </a:tabLst>
        <a:defRPr sz="1700">
          <a:solidFill>
            <a:schemeClr val="tx1"/>
          </a:solidFill>
          <a:latin typeface="Calibri" pitchFamily="34" charset="0"/>
          <a:ea typeface="Calibri" panose="020F0502020204030204" pitchFamily="34" charset="0"/>
          <a:cs typeface="Calibri" pitchFamily="34" charset="0"/>
        </a:defRPr>
      </a:lvl5pPr>
      <a:lvl6pPr marL="18018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6pPr>
      <a:lvl7pPr marL="22590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7pPr>
      <a:lvl8pPr marL="27162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8pPr>
      <a:lvl9pPr marL="31734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a:t>Busy Developer's Guide</a:t>
            </a:r>
          </a:p>
          <a:p>
            <a:r>
              <a:rPr lang="en-US"/>
              <a:t>to Auth-n-Auth</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Ted Neward</a:t>
            </a:r>
          </a:p>
          <a:p>
            <a:r>
              <a:rPr lang="en-US"/>
              <a:t>Neward &amp; Associates</a:t>
            </a:r>
          </a:p>
          <a:p>
            <a:r>
              <a:rPr lang="en-US" sz="1950">
                <a:hlinkClick r:id="rId2" tooltip="ted@tedneward.com"/>
              </a:rPr>
              <a:t>ted@tedneward.com</a:t>
            </a:r>
            <a:r>
              <a:rPr lang="en-US"/>
              <a:t> </a:t>
            </a:r>
            <a:r>
              <a:rPr lang="en-US" sz="1950">
                <a:hlinkClick r:id="rId3" tooltip="http://blogs.tedneward.com"/>
              </a:rPr>
              <a:t>http://blogs.tedneward.com </a:t>
            </a:r>
            <a:r>
              <a:rPr lang="en-US"/>
              <a:t> </a:t>
            </a:r>
            <a:r>
              <a:rPr lang="en-US" sz="195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Authentication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Example:</a:t>
            </a:r>
          </a:p>
          <a:p>
            <a:pPr lvl="0"/>
            <a:r>
              <a:rPr lang="en-US"/>
              <a:t>I </a:t>
            </a:r>
            <a:r>
              <a:rPr lang="en-US" i="true"/>
              <a:t>claim</a:t>
            </a:r>
            <a:r>
              <a:rPr lang="en-US"/>
              <a:t> I am Ted Neward</a:t>
            </a:r>
          </a:p>
          <a:p>
            <a:pPr lvl="0"/>
            <a:r>
              <a:rPr lang="en-US"/>
              <a:t>Evidence: (Credential) State of Washington Driver's License</a:t>
            </a:r>
          </a:p>
          <a:p>
            <a:pPr lvl="1"/>
            <a:r>
              <a:rPr lang="en-US"/>
              <a:t>Trusted third party: Washington State</a:t>
            </a:r>
          </a:p>
          <a:p>
            <a:pPr lvl="0"/>
            <a:r>
              <a:rPr lang="en-US"/>
              <a:t>Evidence: (Credential) US Passport</a:t>
            </a:r>
          </a:p>
          <a:p>
            <a:pPr lvl="1"/>
            <a:r>
              <a:rPr lang="en-US"/>
              <a:t>Trusted third party: US government</a:t>
            </a:r>
          </a:p>
          <a:p>
            <a:pPr lvl="0"/>
            <a:r>
              <a:rPr lang="en-US"/>
              <a:t>Evidence: (Credential) Birth certificate</a:t>
            </a:r>
          </a:p>
          <a:p>
            <a:pPr lvl="1"/>
            <a:r>
              <a:rPr lang="en-US"/>
              <a:t>Trusted third party: Hospital</a:t>
            </a:r>
          </a:p>
          <a:p>
            <a:pPr lvl="0"/>
            <a:r>
              <a:rPr lang="en-US"/>
              <a:t>Evidence: Photos of me on the Internet</a:t>
            </a:r>
          </a:p>
          <a:p>
            <a:pPr lvl="1"/>
            <a:r>
              <a:rPr lang="en-US"/>
              <a:t>Trusted third party: Crowdsourcing</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Authentication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Side Note:</a:t>
            </a:r>
          </a:p>
          <a:p>
            <a:pPr lvl="0"/>
            <a:r>
              <a:rPr lang="en-US"/>
              <a:t>Authentication and authorization are oftne intertwined</a:t>
            </a:r>
          </a:p>
          <a:p>
            <a:pPr lvl="0"/>
            <a:r>
              <a:rPr lang="en-US"/>
              <a:t>Driver's license:</a:t>
            </a:r>
          </a:p>
          <a:p>
            <a:pPr lvl="1"/>
            <a:r>
              <a:rPr lang="en-US"/>
              <a:t>Authenticates who I am</a:t>
            </a:r>
          </a:p>
          <a:p>
            <a:pPr lvl="1"/>
            <a:r>
              <a:rPr lang="en-US"/>
              <a:t>Authorizes me to drive a car</a:t>
            </a:r>
          </a:p>
          <a:p>
            <a:pPr lvl="0"/>
            <a:r>
              <a:rPr lang="en-US"/>
              <a:t>Passport:</a:t>
            </a:r>
          </a:p>
          <a:p>
            <a:pPr lvl="1"/>
            <a:r>
              <a:rPr lang="en-US"/>
              <a:t>Authenticates who I am</a:t>
            </a:r>
          </a:p>
          <a:p>
            <a:pPr lvl="1"/>
            <a:r>
              <a:rPr lang="en-US"/>
              <a:t>Authorizes me to exit and re-enter the US</a:t>
            </a:r>
          </a:p>
          <a:p>
            <a:pPr lvl="0"/>
            <a:r>
              <a:rPr lang="en-US"/>
              <a:t>Keep them separate in your designs/planning</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Authentication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Not all forms of evidence are strong</a:t>
            </a:r>
          </a:p>
          <a:p>
            <a:pPr lvl="0"/>
            <a:r>
              <a:rPr lang="en-US"/>
              <a:t>Birth certificate:</a:t>
            </a:r>
          </a:p>
          <a:p>
            <a:pPr lvl="1"/>
            <a:r>
              <a:rPr lang="en-US"/>
              <a:t>No current photo</a:t>
            </a:r>
          </a:p>
          <a:p>
            <a:pPr lvl="1"/>
            <a:r>
              <a:rPr lang="en-US"/>
              <a:t>Biometrics (hands, feet) very out of date</a:t>
            </a:r>
          </a:p>
          <a:p>
            <a:pPr lvl="1"/>
            <a:r>
              <a:rPr lang="en-US"/>
              <a:t>Describes the relationship of me to my parents</a:t>
            </a:r>
          </a:p>
          <a:p>
            <a:pPr lvl="1"/>
            <a:r>
              <a:rPr lang="en-US"/>
              <a:t>Describes the location of my birth</a:t>
            </a:r>
          </a:p>
          <a:p>
            <a:pPr lvl="0"/>
            <a:r>
              <a:rPr lang="en-US"/>
              <a:t>Photos of me on the Internet</a:t>
            </a:r>
          </a:p>
          <a:p>
            <a:pPr lvl="1"/>
            <a:r>
              <a:rPr lang="en-US"/>
              <a:t>More recent visual identification</a:t>
            </a:r>
          </a:p>
          <a:p>
            <a:pPr lvl="1"/>
            <a:r>
              <a:rPr lang="en-US"/>
              <a:t>But forgeries are certainly possible</a:t>
            </a:r>
          </a:p>
          <a:p>
            <a:pPr lvl="1"/>
            <a:r>
              <a:rPr lang="en-US"/>
              <a:t>And hacks could create false links</a:t>
            </a:r>
          </a:p>
          <a:p>
            <a:pPr lvl="1"/>
            <a:r>
              <a:rPr lang="en-US"/>
              <a:t>Or somebody could get plastic surgery!</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Authentication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Authentication can/should be validated</a:t>
            </a:r>
          </a:p>
          <a:p>
            <a:pPr lvl="0"/>
            <a:r>
              <a:rPr lang="en-US"/>
              <a:t>Driver's license: Call Washington State DMV</a:t>
            </a:r>
          </a:p>
          <a:p>
            <a:pPr lvl="0"/>
            <a:r>
              <a:rPr lang="en-US"/>
              <a:t>Passport: Call US Department of State</a:t>
            </a:r>
          </a:p>
          <a:p>
            <a:pPr lvl="0"/>
            <a:r>
              <a:rPr lang="en-US"/>
              <a:t>Birth Certificate: Call hospital</a:t>
            </a:r>
          </a:p>
          <a:p>
            <a:pPr lvl="0"/>
            <a:r>
              <a:rPr lang="en-US"/>
              <a:t>Internet photos: ...</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The different forms of evidence</a:t>
            </a:r>
            <a:endParaRPr lang="en-US" dirty="0"/>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Three forms</a:t>
            </a:r>
          </a:p>
          <a:p>
            <a:pPr lvl="0"/>
            <a:r>
              <a:rPr lang="en-US"/>
              <a:t>something you </a:t>
            </a:r>
            <a:r>
              <a:rPr lang="en-US" i="true"/>
              <a:t>know</a:t>
            </a:r>
          </a:p>
          <a:p>
            <a:pPr lvl="0"/>
            <a:r>
              <a:rPr lang="en-US"/>
              <a:t>something you </a:t>
            </a:r>
            <a:r>
              <a:rPr lang="en-US" i="true"/>
              <a:t>have</a:t>
            </a:r>
          </a:p>
          <a:p>
            <a:pPr lvl="0"/>
            <a:r>
              <a:rPr lang="en-US"/>
              <a:t>something you </a:t>
            </a:r>
            <a:r>
              <a:rPr lang="en-US" i="true"/>
              <a:t>are</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Factor: Something you know</a:t>
            </a:r>
          </a:p>
          <a:p>
            <a:pPr lvl="0"/>
            <a:r>
              <a:rPr lang="en-US"/>
              <a:t>based on shared </a:t>
            </a:r>
            <a:r>
              <a:rPr lang="en-US" i="true"/>
              <a:t>secrets</a:t>
            </a:r>
            <a:r>
              <a:rPr lang="en-US"/>
              <a:t> (passwords, pass-phrases, etc)</a:t>
            </a:r>
          </a:p>
          <a:p>
            <a:pPr lvl="0"/>
            <a:r>
              <a:rPr lang="en-US"/>
              <a:t>both sides must know the same shared secret</a:t>
            </a:r>
          </a:p>
          <a:p>
            <a:pPr lvl="0"/>
            <a:r>
              <a:rPr lang="en-US"/>
              <a:t>easy to regenerate/replace</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Factor: Something you have</a:t>
            </a:r>
          </a:p>
          <a:p>
            <a:pPr lvl="0"/>
            <a:r>
              <a:rPr lang="en-US"/>
              <a:t>keys (car keys, house keys, etc), badges</a:t>
            </a:r>
          </a:p>
          <a:p>
            <a:pPr lvl="0"/>
            <a:r>
              <a:rPr lang="en-US"/>
              <a:t>typically a secret is embedded somewhere in the key</a:t>
            </a:r>
          </a:p>
          <a:p>
            <a:pPr lvl="0"/>
            <a:r>
              <a:rPr lang="en-US"/>
              <a:t>easy to regenerate/replace</a:t>
            </a:r>
          </a:p>
          <a:p>
            <a:pPr lvl="0"/>
            <a:r>
              <a:rPr lang="en-US"/>
              <a:t>requires some kind of transference</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Factor: Something you are</a:t>
            </a:r>
          </a:p>
          <a:p>
            <a:pPr lvl="0"/>
            <a:r>
              <a:rPr lang="en-US"/>
              <a:t>biometrics (fingerprint, retinal pattern, etc)</a:t>
            </a:r>
          </a:p>
          <a:p>
            <a:pPr lvl="0"/>
            <a:r>
              <a:rPr lang="en-US"/>
              <a:t>relies on uniqueness</a:t>
            </a:r>
          </a:p>
          <a:p>
            <a:pPr lvl="0"/>
            <a:r>
              <a:rPr lang="en-US"/>
              <a:t>impossible to regenerate</a:t>
            </a:r>
          </a:p>
          <a:p>
            <a:pPr lvl="0"/>
            <a:r>
              <a:rPr lang="en-US"/>
              <a:t>omnipresent in the individual</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Multifactor: Using 2 factors simultaneously</a:t>
            </a:r>
          </a:p>
          <a:p>
            <a:pPr lvl="0"/>
            <a:r>
              <a:rPr lang="en-US"/>
              <a:t>makes it harder (not impossible) to break</a:t>
            </a:r>
          </a:p>
          <a:p>
            <a:pPr lvl="0"/>
            <a:r>
              <a:rPr lang="en-US"/>
              <a:t>airport: must slide badge </a:t>
            </a:r>
            <a:r>
              <a:rPr lang="en-US" i="true"/>
              <a:t>and</a:t>
            </a:r>
            <a:r>
              <a:rPr lang="en-US"/>
              <a:t> know passcode</a:t>
            </a:r>
          </a:p>
          <a:p>
            <a:pPr lvl="0"/>
            <a:r>
              <a:rPr lang="en-US"/>
              <a:t>corporate receiption: badge </a:t>
            </a:r>
            <a:r>
              <a:rPr lang="en-US" i="true"/>
              <a:t>and</a:t>
            </a:r>
            <a:r>
              <a:rPr lang="en-US"/>
              <a:t> receptionist "buzz"</a:t>
            </a:r>
          </a:p>
          <a:p>
            <a:pPr lvl="0"/>
            <a:r>
              <a:rPr lang="en-US"/>
              <a:t>driver's license: contains biometric data </a:t>
            </a:r>
            <a:r>
              <a:rPr lang="en-US" i="true"/>
              <a:t>and</a:t>
            </a:r>
            <a:r>
              <a:rPr lang="en-US"/>
              <a:t> you must have it on you</a:t>
            </a:r>
          </a:p>
          <a:p>
            <a:pPr lvl="0"/>
            <a:r>
              <a:rPr lang="en-US"/>
              <a:t>credit card: you must know your CVV </a:t>
            </a:r>
            <a:r>
              <a:rPr lang="en-US" i="true"/>
              <a:t>and</a:t>
            </a:r>
            <a:r>
              <a:rPr lang="en-US"/>
              <a:t> must sign</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Credentials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Attacks against factors</a:t>
            </a:r>
          </a:p>
          <a:p>
            <a:pPr lvl="0"/>
            <a:r>
              <a:rPr lang="en-US"/>
              <a:t>Spoofing: Attempting to create fake credentials</a:t>
            </a:r>
          </a:p>
          <a:p>
            <a:pPr lvl="0"/>
            <a:r>
              <a:rPr lang="en-US"/>
              <a:t>Tampering: Existing credentials authenticate wrong individual</a:t>
            </a:r>
          </a:p>
          <a:p>
            <a:pPr lvl="0"/>
            <a:r>
              <a:rPr lang="en-US"/>
              <a:t>"Replaying": Sending eavesdropped credentials on another's behalf</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Attack examples</a:t>
            </a:r>
          </a:p>
          <a:p>
            <a:pPr lvl="0"/>
            <a:r>
              <a:rPr lang="en-US"/>
              <a:t>House keys can be copied at any hardware store</a:t>
            </a:r>
          </a:p>
          <a:p>
            <a:pPr lvl="0"/>
            <a:r>
              <a:rPr lang="en-US"/>
              <a:t>Fake driver's licenses can be obtained at any high school</a:t>
            </a:r>
          </a:p>
          <a:p>
            <a:pPr lvl="0"/>
            <a:r>
              <a:rPr lang="en-US"/>
              <a:t>Fake passports can be had at any Russian embassy</a:t>
            </a:r>
          </a:p>
          <a:p>
            <a:pPr lvl="0"/>
            <a:r>
              <a:rPr lang="en-US"/>
              <a:t>Databases can be hacked and copied</a:t>
            </a:r>
          </a:p>
          <a:p>
            <a:pPr lvl="0"/>
            <a:r>
              <a:rPr lang="en-US"/>
              <a:t>fingerprints can be lifted and re-applied</a:t>
            </a:r>
          </a:p>
          <a:p>
            <a:pPr lvl="0"/>
            <a:r>
              <a:rPr lang="en-US"/>
              <a:t>biometric data can also be "presented" electronically</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Attack recovery</a:t>
            </a:r>
          </a:p>
          <a:p>
            <a:pPr lvl="0"/>
            <a:r>
              <a:rPr lang="en-US"/>
              <a:t>house: change the locks</a:t>
            </a:r>
          </a:p>
          <a:p>
            <a:pPr lvl="0"/>
            <a:r>
              <a:rPr lang="en-US"/>
              <a:t>driver's license:</a:t>
            </a:r>
          </a:p>
          <a:p>
            <a:pPr lvl="0"/>
            <a:r>
              <a:rPr lang="en-US"/>
              <a:t>passwords: change the password</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Factors of 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Attack recovery</a:t>
            </a:r>
          </a:p>
          <a:p>
            <a:pPr lvl="0"/>
            <a:r>
              <a:rPr lang="en-US"/>
              <a:t>something you know: change what you know</a:t>
            </a:r>
          </a:p>
          <a:p>
            <a:pPr lvl="0"/>
            <a:r>
              <a:rPr lang="en-US"/>
              <a:t>something you have: re-issue a new instance</a:t>
            </a:r>
          </a:p>
          <a:p>
            <a:pPr lvl="0"/>
            <a:r>
              <a:rPr lang="en-US"/>
              <a:t>something you are: ...</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OAuth Overview</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The back and forth</a:t>
            </a:r>
            <a:endParaRPr lang="en-US" dirty="0"/>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OAuth Overview</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it?</a:t>
            </a:r>
          </a:p>
          <a:p>
            <a:pPr lvl="0"/>
            <a:r>
              <a:rPr lang="en-US"/>
              <a:t>an Internet protocol</a:t>
            </a:r>
          </a:p>
          <a:p>
            <a:pPr lvl="0"/>
            <a:r>
              <a:rPr lang="en-US"/>
              <a:t>for authenticating principals</a:t>
            </a:r>
          </a:p>
          <a:p>
            <a:pPr lvl="0"/>
            <a:r>
              <a:rPr lang="en-US"/>
              <a:t>on behalf of third parties</a:t>
            </a:r>
          </a:p>
          <a:p>
            <a:pPr lvl="0"/>
            <a:r>
              <a:rPr lang="en-US"/>
              <a:t>without sharing secrets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OAuth Overview</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it?</a:t>
            </a:r>
          </a:p>
          <a:p>
            <a:pPr lvl="0"/>
            <a:r>
              <a:rPr lang="en-US"/>
              <a:t>imagine you run a bar ...</a:t>
            </a:r>
          </a:p>
          <a:p>
            <a:pPr lvl="0"/>
            <a:r>
              <a:rPr lang="en-US"/>
              <a:t>that is all-ages ...</a:t>
            </a:r>
          </a:p>
          <a:p>
            <a:pPr lvl="0"/>
            <a:r>
              <a:rPr lang="en-US"/>
              <a:t>and the bartender needs to serve only 21+</a:t>
            </a:r>
          </a:p>
          <a:p>
            <a:pPr lvl="0">
              <a:buNone/>
            </a:pPr>
            <a:r>
              <a:rPr lang="en-US" b="true"/>
              <a:t>How would you solve this?</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OAuth Concepts</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Understanding the high level</a:t>
            </a:r>
            <a:endParaRPr lang="en-US" dirty="0"/>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OAuth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The players:</a:t>
            </a:r>
          </a:p>
          <a:p>
            <a:pPr lvl="0"/>
            <a:r>
              <a:rPr lang="en-US" b="true"/>
              <a:t>User</a:t>
            </a:r>
            <a:r>
              <a:rPr lang="en-US"/>
              <a:t>: the principal (typically a human) who has private resources stored with an OAuth-enabled site/server</a:t>
            </a:r>
          </a:p>
          <a:p>
            <a:pPr lvl="0"/>
            <a:r>
              <a:rPr lang="en-US" b="true"/>
              <a:t>Client</a:t>
            </a:r>
            <a:r>
              <a:rPr lang="en-US"/>
              <a:t>: the app/site that wants to access User's private resources</a:t>
            </a:r>
          </a:p>
          <a:p>
            <a:pPr lvl="0"/>
            <a:r>
              <a:rPr lang="en-US" b="true"/>
              <a:t>Server</a:t>
            </a:r>
            <a:r>
              <a:rPr lang="en-US"/>
              <a:t>: the OAuth-enabled site/server</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OAuth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Example</a:t>
            </a:r>
          </a:p>
          <a:p>
            <a:pPr lvl="0"/>
            <a:r>
              <a:rPr lang="en-US" b="true"/>
              <a:t>User</a:t>
            </a:r>
            <a:r>
              <a:rPr lang="en-US"/>
              <a:t>: Jane, who has just returned from Scotland with pictures and Scotch</a:t>
            </a:r>
          </a:p>
          <a:p>
            <a:pPr lvl="0"/>
            <a:r>
              <a:rPr lang="en-US" b="true"/>
              <a:t>Server</a:t>
            </a:r>
            <a:r>
              <a:rPr lang="en-US"/>
              <a:t>: Faji.com, a site for storing photos</a:t>
            </a:r>
          </a:p>
          <a:p>
            <a:pPr lvl="0"/>
            <a:r>
              <a:rPr lang="en-US" b="true"/>
              <a:t>Client</a:t>
            </a:r>
            <a:r>
              <a:rPr lang="en-US"/>
              <a:t>: Beppa.com, a site for printing and/or photos in an eco-friendly manner</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How do you know...</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 that any of that is true?</a:t>
            </a:r>
          </a:p>
          <a:p>
            <a:pPr lvl="0"/>
            <a:r>
              <a:rPr lang="en-US"/>
              <a:t>Am I Ted Neward?</a:t>
            </a:r>
          </a:p>
          <a:p>
            <a:pPr lvl="0"/>
            <a:r>
              <a:rPr lang="en-US"/>
              <a:t>Am I allowed to give a talk here?</a:t>
            </a:r>
          </a:p>
          <a:p>
            <a:pPr lvl="0"/>
            <a:r>
              <a:rPr lang="en-US"/>
              <a:t>In fact, is this talk even supposed to be given at all?</a:t>
            </a:r>
          </a:p>
          <a:p>
            <a:pPr lvl="0">
              <a:buNone/>
            </a:pPr>
            <a:r>
              <a:rPr lang="en-US" b="true"/>
              <a:t>How do you know?</a:t>
            </a:r>
          </a:p>
          <a:p>
            <a:pPr lvl="0"/>
            <a:r>
              <a:rPr lang="en-US"/>
              <a:t>How would you verify any of this?</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OAuth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From the user's perspective:</a:t>
            </a:r>
          </a:p>
          <a:p>
            <a:pPr lvl="0"/>
            <a:r>
              <a:rPr lang="en-US"/>
              <a:t>Jane visits Beppa.com, to print photos stored on Faji.com</a:t>
            </a:r>
          </a:p>
          <a:p>
            <a:pPr lvl="0"/>
            <a:r>
              <a:rPr lang="en-US"/>
              <a:t>Beppa.com has a widget that says "Sign in with Faji"; Jane clicks it</a:t>
            </a:r>
          </a:p>
          <a:p>
            <a:pPr lvl="0"/>
            <a:r>
              <a:rPr lang="en-US"/>
              <a:t>Beppa.com does magic to prove to Faji.com that it's legitimate</a:t>
            </a:r>
          </a:p>
          <a:p>
            <a:pPr lvl="0"/>
            <a:r>
              <a:rPr lang="en-US"/>
              <a:t>Faji.com agrees, and Beppa sends Jane to Faji to authenticate</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OAuth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From the user's perspective:</a:t>
            </a:r>
          </a:p>
          <a:p>
            <a:pPr lvl="0"/>
            <a:r>
              <a:rPr lang="en-US"/>
              <a:t>Faji asks Jane if she's OK with Beppa accessing her photos</a:t>
            </a:r>
          </a:p>
          <a:p>
            <a:pPr lvl="0"/>
            <a:r>
              <a:rPr lang="en-US"/>
              <a:t>If Jane says yes, she's redirected back to Beppa</a:t>
            </a:r>
          </a:p>
          <a:p>
            <a:pPr lvl="0"/>
            <a:r>
              <a:rPr lang="en-US"/>
              <a:t>Beppa now has authentication tokens to access Jane's photos</a:t>
            </a:r>
          </a:p>
          <a:p>
            <a:pPr lvl="0"/>
            <a:r>
              <a:rPr lang="en-US"/>
              <a:t>Jane can always revoke Beppa's access at any time</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OAuth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From the Beppa.com developer (Dave)'s perspective:</a:t>
            </a:r>
          </a:p>
          <a:p>
            <a:pPr lvl="0"/>
            <a:r>
              <a:rPr lang="en-US"/>
              <a:t>Dave registers Beppa.com with Faji</a:t>
            </a:r>
          </a:p>
          <a:p>
            <a:pPr lvl="1"/>
            <a:r>
              <a:rPr lang="en-US"/>
              <a:t>he receives a 'consumer key' and a 'consumer secret'</a:t>
            </a:r>
          </a:p>
          <a:p>
            <a:pPr lvl="0"/>
            <a:r>
              <a:rPr lang="en-US"/>
              <a:t>Dave puts the "sign in with Faji" widget on his website</a:t>
            </a:r>
          </a:p>
          <a:p>
            <a:pPr lvl="1"/>
            <a:r>
              <a:rPr lang="en-US"/>
              <a:t>when Jane clicks this widget, Dave takes the consumer key and secret and sends to Faji.com for a 'request token'</a:t>
            </a:r>
          </a:p>
          <a:p>
            <a:pPr lvl="1"/>
            <a:r>
              <a:rPr lang="en-US"/>
              <a:t>on success, Beppa needs to redirect Jane back to Faji.com using the request token</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Developer's View</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From Dave's perspective (continued):</a:t>
            </a:r>
          </a:p>
          <a:p>
            <a:pPr lvl="0"/>
            <a:r>
              <a:rPr lang="en-US"/>
              <a:t>(still during the widget)</a:t>
            </a:r>
          </a:p>
          <a:p>
            <a:pPr lvl="1"/>
            <a:r>
              <a:rPr lang="en-US"/>
              <a:t>(Jane is asked to authorize Beppa's access to her data)</a:t>
            </a:r>
          </a:p>
          <a:p>
            <a:pPr lvl="1"/>
            <a:r>
              <a:rPr lang="en-US"/>
              <a:t>if Jane said yes, Faji.com will redirect Jane back to Beppa to a URL of Dave's choice, saying that the request token is authorized</a:t>
            </a:r>
          </a:p>
          <a:p>
            <a:pPr lvl="1"/>
            <a:r>
              <a:rPr lang="en-US"/>
              <a:t>Dave uses the request token to obtain an 'access token'</a:t>
            </a:r>
          </a:p>
          <a:p>
            <a:pPr lvl="1"/>
            <a:r>
              <a:rPr lang="en-US"/>
              <a:t>Dave uses this access token with Faji.com's API for all authorized-requiring API calls</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Code's View</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From the code library's perspective:</a:t>
            </a:r>
          </a:p>
          <a:p>
            <a:pPr lvl="0"/>
            <a:r>
              <a:rPr lang="en-US"/>
              <a:t>several URL parameters emerge out of this dance:</a:t>
            </a:r>
          </a:p>
          <a:p>
            <a:pPr lvl="1"/>
            <a:r>
              <a:rPr lang="en-US"/>
              <a:t>oauth_consumer_key, oauth_signature_method</a:t>
            </a:r>
          </a:p>
          <a:p>
            <a:pPr lvl="1"/>
            <a:r>
              <a:rPr lang="en-US"/>
              <a:t>oauth_timestamp, oauth_nonce</a:t>
            </a:r>
          </a:p>
          <a:p>
            <a:pPr lvl="1"/>
            <a:r>
              <a:rPr lang="en-US"/>
              <a:t>oauth_callback</a:t>
            </a:r>
          </a:p>
          <a:p>
            <a:pPr lvl="1"/>
            <a:r>
              <a:rPr lang="en-US"/>
              <a:t>oauth_signature</a:t>
            </a:r>
          </a:p>
          <a:p>
            <a:pPr lvl="1"/>
            <a:r>
              <a:rPr lang="en-US"/>
              <a:t>oauth_token, oauth_token_secret</a:t>
            </a:r>
          </a:p>
          <a:p>
            <a:pPr lvl="1"/>
            <a:r>
              <a:rPr lang="en-US"/>
              <a:t>oauth_verifier</a:t>
            </a:r>
          </a:p>
          <a:p>
            <a:pPr lvl="0"/>
            <a:r>
              <a:rPr lang="en-US"/>
              <a:t>these can all be used for various authorization schemes</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Resources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Links:</a:t>
            </a:r>
          </a:p>
          <a:p>
            <a:pPr lvl="0"/>
            <a:r>
              <a:rPr lang="en-US"/>
              <a:t>Official OAuth website</a:t>
            </a:r>
          </a:p>
          <a:p>
            <a:pPr lvl="1"/>
            <a:r>
              <a:rPr lang="en-US"/>
              <a:t>http://oauth.net</a:t>
            </a:r>
          </a:p>
          <a:p>
            <a:pPr lvl="0"/>
            <a:r>
              <a:rPr lang="en-US"/>
              <a:t>OAuth 1.0 Specification (RFC 5849)</a:t>
            </a:r>
          </a:p>
          <a:p>
            <a:pPr lvl="0"/>
            <a:r>
              <a:rPr lang="en-US"/>
              <a:t>OAuth 2.0 Specification (RFC 6749)</a:t>
            </a:r>
          </a:p>
          <a:p>
            <a:pPr lvl="0"/>
            <a:r>
              <a:rPr lang="en-US"/>
              <a:t>Google "OAuth Playground"</a:t>
            </a:r>
          </a:p>
          <a:p>
            <a:pPr lvl="1"/>
            <a:r>
              <a:rPr lang="en-US"/>
              <a:t>https://developers.google.com/oauthplayground</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Authorization Overview</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What exactly is this?</a:t>
            </a:r>
            <a:endParaRPr lang="en-US" dirty="0"/>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Authorization Overview</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Authorization</a:t>
            </a:r>
          </a:p>
          <a:p>
            <a:pPr lvl="0"/>
            <a:r>
              <a:rPr lang="en-US"/>
              <a:t>What are you allowed to do?</a:t>
            </a:r>
          </a:p>
          <a:p>
            <a:pPr lvl="0"/>
            <a:r>
              <a:rPr lang="en-US"/>
              <a:t>How do we control that policy?</a:t>
            </a:r>
          </a:p>
          <a:p>
            <a:pPr lvl="0"/>
            <a:r>
              <a:rPr lang="en-US"/>
              <a:t>How do we enforce that policy?</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Concepts of Authorization</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a:r>
          </a:p>
          <a:p>
            <a:pPr lvl="0"/>
            <a:r>
              <a:rPr lang="en-US"/>
              <a:t> --</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Concepts of Authorization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a:t>
            </a:r>
          </a:p>
          <a:p>
            <a:pPr lvl="0"/>
            <a:r>
              <a:rPr lang="en-US"/>
              <a:t>What are you allowed to do?</a:t>
            </a:r>
          </a:p>
          <a:p>
            <a:pPr lvl="0"/>
            <a:r>
              <a:rPr lang="en-US"/>
              <a:t>How do we manage what you are allowed to do?</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Objectives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are we here to do today?</a:t>
            </a:r>
          </a:p>
          <a:p>
            <a:pPr lvl="0"/>
            <a:r>
              <a:rPr lang="en-US"/>
              <a:t>learn what "auth-n-auth" means</a:t>
            </a:r>
          </a:p>
          <a:p>
            <a:pPr lvl="0"/>
            <a:r>
              <a:rPr lang="en-US"/>
              <a:t>learn how authentication works</a:t>
            </a:r>
          </a:p>
          <a:p>
            <a:pPr lvl="0"/>
            <a:r>
              <a:rPr lang="en-US"/>
              <a:t>learn how authorization works</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Concepts of Authorization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Terminology</a:t>
            </a:r>
          </a:p>
          <a:p>
            <a:pPr lvl="0"/>
            <a:r>
              <a:rPr lang="en-US" i="true"/>
              <a:t>principal</a:t>
            </a:r>
            <a:r>
              <a:rPr lang="en-US"/>
              <a:t>: entity which is being authorised to perform an action</a:t>
            </a:r>
          </a:p>
          <a:p>
            <a:pPr lvl="0"/>
            <a:r>
              <a:rPr lang="en-US" i="true"/>
              <a:t>resource</a:t>
            </a:r>
            <a:r>
              <a:rPr lang="en-US"/>
              <a:t>: any entity a principal is seeking access to</a:t>
            </a:r>
          </a:p>
          <a:p>
            <a:pPr lvl="0"/>
            <a:r>
              <a:rPr lang="en-US" i="true"/>
              <a:t>action</a:t>
            </a:r>
            <a:r>
              <a:rPr lang="en-US"/>
              <a:t>: any activity a principal is seeking to undertake</a:t>
            </a:r>
          </a:p>
          <a:p>
            <a:pPr lvl="0"/>
            <a:r>
              <a:rPr lang="en-US" i="true"/>
              <a:t>policy</a:t>
            </a:r>
            <a:r>
              <a:rPr lang="en-US"/>
              <a:t>: deliberate system of guidelines describing principals' access to resources or actions</a:t>
            </a:r>
          </a:p>
          <a:p>
            <a:pPr lvl="0"/>
            <a:r>
              <a:rPr lang="en-US" i="true"/>
              <a:t>role</a:t>
            </a:r>
            <a:r>
              <a:rPr lang="en-US"/>
              <a:t>: grouping of principals for easier authorization decisions</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Concepts of Authorization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From here...</a:t>
            </a:r>
          </a:p>
          <a:p>
            <a:pPr lvl="0"/>
            <a:r>
              <a:rPr lang="en-US"/>
              <a:t>things aren't quite as crystal-clear as with authentication</a:t>
            </a:r>
          </a:p>
          <a:p>
            <a:pPr lvl="1"/>
            <a:r>
              <a:rPr lang="en-US"/>
              <a:t>authorization is usually a "code"-level thing</a:t>
            </a:r>
          </a:p>
          <a:p>
            <a:pPr lvl="1"/>
            <a:r>
              <a:rPr lang="en-US"/>
              <a:t>requirements more variable</a:t>
            </a:r>
          </a:p>
          <a:p>
            <a:pPr lvl="1"/>
            <a:r>
              <a:rPr lang="en-US"/>
              <a:t>few established frameworks</a:t>
            </a:r>
          </a:p>
          <a:p>
            <a:pPr lvl="0"/>
            <a:r>
              <a:rPr lang="en-US"/>
              <a:t>here is where you will likely need to do more work</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Concepts of Authorization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Prior art</a:t>
            </a:r>
          </a:p>
          <a:p>
            <a:pPr lvl="0"/>
            <a:r>
              <a:rPr lang="en-US"/>
              <a:t>Unix "user/group/world rwx" model</a:t>
            </a:r>
          </a:p>
          <a:p>
            <a:pPr lvl="0"/>
            <a:r>
              <a:rPr lang="en-US"/>
              <a:t>Win32 ACL model</a:t>
            </a:r>
          </a:p>
          <a:p>
            <a:pPr lvl="0"/>
            <a:r>
              <a:rPr lang="en-US"/>
              <a:t>Java (and .NET) permissions-based model</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Summary</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So what do we know now?</a:t>
            </a:r>
          </a:p>
          <a:p>
            <a:pPr lvl="0"/>
            <a:r>
              <a:rPr lang="en-US"/>
              <a:t>authentication is the act of proving you are who you claim</a:t>
            </a:r>
          </a:p>
          <a:p>
            <a:pPr lvl="0"/>
            <a:r>
              <a:rPr lang="en-US"/>
              <a:t>authorization is the act of determining what you're allowed to do</a:t>
            </a:r>
          </a:p>
          <a:p>
            <a:pPr lvl="0"/>
            <a:r>
              <a:rPr lang="en-US"/>
              <a:t>though a lot of this stuff is complicated...</a:t>
            </a:r>
          </a:p>
          <a:p>
            <a:pPr lvl="0"/>
            <a:r>
              <a:rPr lang="en-US"/>
              <a:t>... none of it is really all that hard to understand</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Resources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Books</a:t>
            </a:r>
          </a:p>
          <a:p>
            <a:pPr lvl="0"/>
            <a:r>
              <a:rPr lang="en-US" i="true"/>
              <a:t>Practical Cryptography</a:t>
            </a:r>
            <a:r>
              <a:rPr lang="en-US"/>
              <a:t> (Schneier; 1995)</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Authentication</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What exactly is this?</a:t>
            </a:r>
            <a:endParaRPr lang="en-US" dirty="0"/>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Authentication</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Start from the basics</a:t>
            </a:r>
          </a:p>
          <a:p>
            <a:pPr lvl="0"/>
            <a:r>
              <a:rPr lang="en-US"/>
              <a:t>Who are you?</a:t>
            </a:r>
          </a:p>
          <a:p>
            <a:pPr lvl="0"/>
            <a:r>
              <a:rPr lang="en-US"/>
              <a:t>How do I know you are who you claim to be?</a:t>
            </a:r>
          </a:p>
          <a:p>
            <a:pPr lvl="0"/>
            <a:r>
              <a:rPr lang="en-US"/>
              <a:t>How do we avoid mistakes or bad actors here?</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Authentication Concepts</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What are we talking about?</a:t>
            </a:r>
            <a:endParaRPr lang="en-US" dirty="0"/>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Authentication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Glossary of terms</a:t>
            </a:r>
          </a:p>
          <a:p>
            <a:pPr lvl="0"/>
            <a:r>
              <a:rPr lang="en-US" i="true"/>
              <a:t>identity</a:t>
            </a:r>
            <a:r>
              <a:rPr lang="en-US"/>
              <a:t>: every actor has identity</a:t>
            </a:r>
          </a:p>
          <a:p>
            <a:pPr lvl="0"/>
            <a:r>
              <a:rPr lang="en-US" i="true"/>
              <a:t>claim</a:t>
            </a:r>
            <a:r>
              <a:rPr lang="en-US"/>
              <a:t>: an assertion of identity; actors can make multiple claims</a:t>
            </a:r>
          </a:p>
          <a:p>
            <a:pPr lvl="0"/>
            <a:r>
              <a:rPr lang="en-US" i="true"/>
              <a:t>credentials</a:t>
            </a:r>
            <a:r>
              <a:rPr lang="en-US"/>
              <a:t>: "proof" of identity, based on one or more factors</a:t>
            </a:r>
          </a:p>
          <a:p>
            <a:pPr lvl="0"/>
            <a:r>
              <a:rPr lang="en-US" i="true"/>
              <a:t>evidence</a:t>
            </a:r>
            <a:r>
              <a:rPr lang="en-US"/>
              <a:t>: information supporting credentials</a:t>
            </a:r>
          </a:p>
          <a:p>
            <a:pPr lvl="0"/>
            <a:r>
              <a:rPr lang="en-US" i="true"/>
              <a:t>credential authority</a:t>
            </a:r>
            <a:r>
              <a:rPr lang="en-US"/>
              <a:t>: organization issuing/validating credentials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Authentication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Glossary of terms</a:t>
            </a:r>
          </a:p>
          <a:p>
            <a:pPr lvl="0"/>
            <a:r>
              <a:rPr lang="en-US"/>
              <a:t>I </a:t>
            </a:r>
            <a:r>
              <a:rPr lang="en-US" i="true"/>
              <a:t>claim</a:t>
            </a:r>
            <a:r>
              <a:rPr lang="en-US"/>
              <a:t> I am Ted Neward</a:t>
            </a:r>
          </a:p>
          <a:p>
            <a:pPr lvl="0"/>
            <a:r>
              <a:rPr lang="en-US"/>
              <a:t>What </a:t>
            </a:r>
            <a:r>
              <a:rPr lang="en-US" i="true"/>
              <a:t>evidence</a:t>
            </a:r>
            <a:r>
              <a:rPr lang="en-US"/>
              <a:t> do I have to support that?</a:t>
            </a:r>
          </a:p>
          <a:p>
            <a:pPr lvl="1"/>
            <a:r>
              <a:rPr lang="en-US"/>
              <a:t>What </a:t>
            </a:r>
            <a:r>
              <a:rPr lang="en-US" i="true"/>
              <a:t>credentials</a:t>
            </a:r>
            <a:r>
              <a:rPr lang="en-US"/>
              <a:t> can I present?</a:t>
            </a:r>
          </a:p>
          <a:p>
            <a:pPr lvl="1"/>
            <a:r>
              <a:rPr lang="en-US"/>
              <a:t>What other forms of evidence can there be?</a:t>
            </a:r>
          </a:p>
          <a:p>
            <a:pPr lvl="0"/>
            <a:r>
              <a:rPr lang="en-US"/>
              <a:t>What </a:t>
            </a:r>
            <a:r>
              <a:rPr lang="en-US" i="true"/>
              <a:t>trusted third parties</a:t>
            </a:r>
            <a:r>
              <a:rPr lang="en-US"/>
              <a:t> will vouch for me?</a:t>
            </a:r>
          </a:p>
        </p:txBody>
      </p:sp>
    </p:spTree>
  </p:cSld>
  <p:clrMapOvr>
    <a:masterClrMapping/>
  </p:clrMapOvr>
</p:sld>
</file>

<file path=ppt/theme/theme1.xml><?xml version="1.0" encoding="utf-8"?>
<a:theme xmlns:a="http://schemas.openxmlformats.org/drawingml/2006/main" name="Neward &amp; Associates">
  <a:themeElements>
    <a:clrScheme name="">
      <a:dk1>
        <a:srgbClr val="000000"/>
      </a:dk1>
      <a:lt1>
        <a:srgbClr val="FFFFFF"/>
      </a:lt1>
      <a:dk2>
        <a:srgbClr val="000080"/>
      </a:dk2>
      <a:lt2>
        <a:srgbClr val="FFFF00"/>
      </a:lt2>
      <a:accent1>
        <a:srgbClr val="000080"/>
      </a:accent1>
      <a:accent2>
        <a:srgbClr val="3333CC"/>
      </a:accent2>
      <a:accent3>
        <a:srgbClr val="AAAAC0"/>
      </a:accent3>
      <a:accent4>
        <a:srgbClr val="DADADA"/>
      </a:accent4>
      <a:accent5>
        <a:srgbClr val="AAAAC0"/>
      </a:accent5>
      <a:accent6>
        <a:srgbClr val="2D2DB9"/>
      </a:accent6>
      <a:hlink>
        <a:srgbClr val="6699FF"/>
      </a:hlink>
      <a:folHlink>
        <a:srgbClr val="CC0000"/>
      </a:folHlink>
    </a:clrScheme>
    <a:fontScheme name="Neward &amp; Associ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79" tIns="44448" rIns="90379" bIns="44448" numCol="1" anchor="t" anchorCtr="0" compatLnSpc="1">
        <a:prstTxWarp prst="textNoShape">
          <a:avLst/>
        </a:prstTxWarp>
      </a:bodyPr>
      <a:lstStyle>
        <a:defPPr marL="0" marR="0" indent="0" algn="l" defTabSz="896938" rtl="0" eaLnBrk="0" fontAlgn="base" latinLnBrk="0" hangingPunct="0">
          <a:lnSpc>
            <a:spcPct val="90000"/>
          </a:lnSpc>
          <a:spcBef>
            <a:spcPct val="0"/>
          </a:spcBef>
          <a:spcAft>
            <a:spcPct val="0"/>
          </a:spcAft>
          <a:buClrTx/>
          <a:buSzTx/>
          <a:buFontTx/>
          <a:buChar char="•"/>
          <a:tabLst>
            <a:tab pos="1387475" algn="l"/>
            <a:tab pos="1706563" algn="l"/>
            <a:tab pos="2079625" algn="l"/>
          </a:tabLst>
          <a:defRPr kumimoji="0" lang="en-US" sz="16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79" tIns="44448" rIns="90379" bIns="44448" numCol="1" anchor="t" anchorCtr="0" compatLnSpc="1">
        <a:prstTxWarp prst="textNoShape">
          <a:avLst/>
        </a:prstTxWarp>
      </a:bodyPr>
      <a:lstStyle>
        <a:defPPr marL="0" marR="0" indent="0" algn="l" defTabSz="896938" rtl="0" eaLnBrk="0" fontAlgn="base" latinLnBrk="0" hangingPunct="0">
          <a:lnSpc>
            <a:spcPct val="90000"/>
          </a:lnSpc>
          <a:spcBef>
            <a:spcPct val="0"/>
          </a:spcBef>
          <a:spcAft>
            <a:spcPct val="0"/>
          </a:spcAft>
          <a:buClrTx/>
          <a:buSzTx/>
          <a:buFontTx/>
          <a:buChar char="•"/>
          <a:tabLst>
            <a:tab pos="1387475" algn="l"/>
            <a:tab pos="1706563" algn="l"/>
            <a:tab pos="2079625" algn="l"/>
          </a:tabLst>
          <a:defRPr kumimoji="0" lang="en-US" sz="16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Neward &amp; Associate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ard &amp; Associa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eward &amp; Associate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ard &amp; Associate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ard &amp; Associate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ard &amp; Associate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eward &amp; Associate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3092</TotalTime>
  <Words>0</Words>
  <Application>Microsoft Office PowerPoint</Application>
  <PresentationFormat>On-screen Show (4:3)</PresentationFormat>
  <Paragraphs>0</Paragraphs>
  <Slides>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0</vt:i4>
      </vt:variant>
    </vt:vector>
  </HeadingPairs>
  <TitlesOfParts>
    <vt:vector size="6" baseType="lpstr">
      <vt:lpstr>Arial</vt:lpstr>
      <vt:lpstr>Calibri</vt:lpstr>
      <vt:lpstr>Franklin Gothic Medium</vt:lpstr>
      <vt:lpstr>Tahoma</vt:lpstr>
      <vt:lpstr>Wingdings</vt:lpstr>
      <vt:lpstr>Neward &amp; Associates</vt:lpstr>
    </vt:vector>
  </TitlesOfParts>
  <Company>Copyright (c) 2023 Ted Neward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2004-06-15T18:50:25Z</dcterms:created>
  <dc:creator>Ted Neward
Neward &amp; Associates</dc:creator>
  <dc:description>The Internet was born believing that everybody that would use it would do so in good faith and without malicious intent. That assumption has long been proven false, and so as a result, we build systems that require authentication (the ability for a user to prove who they are) and authorization (the ability to know what actions a user can do).
But "Auth", the portmanteau of authentication and authorization, is a complex subject that overwhelms and intimidates developers. The space is rife with pitfalls and failure, because most developers are never taught how to create secure systems, and have to stumble along blindly as a result. And now, the tech is rampant: Kerberos, OAuth, OpenID, SSO, JWTs, PKCE, and more. It's an alphabet soup that's so jumbled, it's easy to assume the subject to be one of deep secrets and dark arts. Fundamentally, however, the concepts of authentication and authorization are pretty simple; the complexity comes from countermeasures to attacks malicious folks use to try and "slide into" places where they don't belong amd do what they ain't supposed to do.
In this presentation, we'll start from basic principles of identity, and walk through the need--and the solutions that arose from that need--to arrive at a good understanding of how modern auth (authentication-and-authorization) systems work.
</dc:description>
  <cp:keywords>Distributed Systems, Security, Developer</cp:keywords>
  <cp:lastModifiedBy>Ted Neward</cp:lastModifiedBy>
  <dcterms:modified xsi:type="dcterms:W3CDTF">2020-09-27T07:19:37Z</dcterms:modified>
  <cp:revision>78</cp:revision>
  <dc:subject>Distributed Systems, Security, Developer</dc:subject>
  <dc:title>Busy Developer's Guide to Auth-n-Auth</dc:title>
</cp:coreProperties>
</file>