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a:t>
            </a:r>
          </a:p>
          <a:p>
            <a:r>
              <a:rPr lang="en-US"/>
              <a:t>to REST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Xanadu's 17 Rules:</a:t>
            </a:r>
          </a:p>
          <a:p>
            <a:pPr lvl="0">
              <a:buAutoNum type="arabicPeriod" startAt="1"/>
            </a:pPr>
            <a:r>
              <a:rPr lang="en-US"/>
              <a:t>Every document is automatically moved to physical storage appropriate to its frequency of access from any given location.</a:t>
            </a:r>
          </a:p>
          <a:p>
            <a:pPr lvl="0">
              <a:buAutoNum type="arabicPeriod" startAt="1"/>
            </a:pPr>
            <a:r>
              <a:rPr lang="en-US"/>
              <a:t>Every document is automatically stored redundantly to maintain availability even in case of a disaster.</a:t>
            </a:r>
          </a:p>
          <a:p>
            <a:pPr lvl="0">
              <a:buAutoNum type="arabicPeriod" startAt="1"/>
            </a:pPr>
            <a:r>
              <a:rPr lang="en-US"/>
              <a:t>Every Xanadu service provider can charge their users at any rate they choose for the storage, retrieval and publishing of documents.</a:t>
            </a:r>
          </a:p>
          <a:p>
            <a:pPr lvl="0">
              <a:buAutoNum type="arabicPeriod" startAt="1"/>
            </a:pPr>
            <a:r>
              <a:rPr lang="en-US"/>
              <a:t>Every transaction is secure and auditable only by the parties to that transaction.</a:t>
            </a:r>
          </a:p>
          <a:p>
            <a:pPr lvl="0">
              <a:buAutoNum type="arabicPeriod" startAt="1"/>
            </a:pPr>
            <a:r>
              <a:rPr lang="en-US"/>
              <a:t>The Xanadu client-server communication protocol is an openly published standard. Third-party software development and integration is encouraged.</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Two: Simple Browser</a:t>
            </a:r>
          </a:p>
          <a:p>
            <a:pPr lvl="0"/>
            <a:r>
              <a:rPr lang="en-US"/>
              <a:t>Show me HTML!</a:t>
            </a:r>
          </a:p>
          <a:p>
            <a:pPr lvl="0"/>
            <a:r>
              <a:rPr lang="en-US"/>
              <a:t>This was the era of the static HTML page</a:t>
            </a:r>
          </a:p>
          <a:p>
            <a:pPr lvl="0"/>
            <a:r>
              <a:rPr lang="en-US"/>
              <a:t>Geocities, MySpace, "home pages", remember?</a:t>
            </a:r>
            <a:r>
              <a:rPr lang="en-US"/>
              <a:t>--- http://www2.warnerbros.com/spacejam/movie/jam.htm</a:t>
            </a:r>
          </a:p>
          <a:p>
            <a:pPr lvl="0"/>
            <a:r>
              <a:rPr lang="en-US"/>
              <a:t>This was an age of entirely HTML-based web pages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Three: Simple Server</a:t>
            </a:r>
          </a:p>
          <a:p>
            <a:pPr lvl="0"/>
            <a:r>
              <a:rPr lang="en-US"/>
              <a:t>Then we wanted some small amount of server interaction</a:t>
            </a:r>
          </a:p>
          <a:p>
            <a:pPr lvl="1"/>
            <a:r>
              <a:rPr lang="en-US"/>
              <a:t>Web page "hit counters"</a:t>
            </a:r>
          </a:p>
          <a:p>
            <a:pPr lvl="1"/>
            <a:r>
              <a:rPr lang="en-US"/>
              <a:t>Temperature conversion</a:t>
            </a:r>
          </a:p>
          <a:p>
            <a:pPr lvl="1"/>
            <a:r>
              <a:rPr lang="en-US"/>
              <a:t>Access to server-side environment values</a:t>
            </a:r>
          </a:p>
          <a:p>
            <a:pPr lvl="1"/>
            <a:r>
              <a:rPr lang="en-US"/>
              <a:t>Maybe even store a form to a database</a:t>
            </a:r>
          </a:p>
          <a:p>
            <a:pPr lvl="0"/>
            <a:r>
              <a:rPr lang="en-US"/>
              <a:t>This was the era of CGI/ISAPI/NSAPI/etc</a:t>
            </a:r>
          </a:p>
          <a:p>
            <a:pPr lvl="1"/>
            <a:r>
              <a:rPr lang="en-US"/>
              <a:t>Perl scripts, bash scripts, C++ plugins</a:t>
            </a:r>
          </a:p>
          <a:p>
            <a:pPr lvl="1"/>
            <a:r>
              <a:rPr lang="en-US"/>
              <a:t>Pages could now be slightly dynamic</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Four: Complex Browser</a:t>
            </a:r>
          </a:p>
          <a:p>
            <a:pPr lvl="0"/>
            <a:r>
              <a:rPr lang="en-US"/>
              <a:t>HTML is too limiting; give me power in the browser</a:t>
            </a:r>
          </a:p>
          <a:p>
            <a:pPr lvl="0"/>
            <a:r>
              <a:rPr lang="en-US"/>
              <a:t>Applets, Flash, Silverlight</a:t>
            </a:r>
            <a:r>
              <a:rPr lang="en-US"/>
              <a:t>--- other technologies came and went here, too</a:t>
            </a:r>
          </a:p>
          <a:p>
            <a:pPr lvl="0"/>
            <a:r>
              <a:rPr lang="en-US"/>
              <a:t>Server remained simple, though its complexity was growing</a:t>
            </a:r>
          </a:p>
          <a:p>
            <a:pPr lvl="1"/>
            <a:r>
              <a:rPr lang="en-US"/>
              <a:t>for example, applet could make CORBA calls to the server</a:t>
            </a:r>
          </a:p>
          <a:p>
            <a:pPr lvl="1"/>
            <a:r>
              <a:rPr lang="en-US"/>
              <a:t>or, applet could (w/the right JDBC drivers) call the database</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Five: Complex Server</a:t>
            </a:r>
          </a:p>
          <a:p>
            <a:pPr lvl="0"/>
            <a:r>
              <a:rPr lang="en-US"/>
              <a:t>But applets were ugly, and non-uniform</a:t>
            </a:r>
            <a:r>
              <a:rPr lang="en-US"/>
              <a:t>--- not to mention a "security hole"</a:t>
            </a:r>
          </a:p>
          <a:p>
            <a:pPr lvl="0"/>
            <a:r>
              <a:rPr lang="en-US"/>
              <a:t>So processing shifted to the server</a:t>
            </a:r>
          </a:p>
          <a:p>
            <a:pPr lvl="1"/>
            <a:r>
              <a:rPr lang="en-US"/>
              <a:t>Servlets/JSP/"Model Two"</a:t>
            </a:r>
          </a:p>
          <a:p>
            <a:pPr lvl="1"/>
            <a:r>
              <a:rPr lang="en-US"/>
              <a:t>ASP/ASP.NET</a:t>
            </a:r>
          </a:p>
          <a:p>
            <a:pPr lvl="1"/>
            <a:r>
              <a:rPr lang="en-US"/>
              <a:t>Ruby-on-Rails</a:t>
            </a:r>
          </a:p>
          <a:p>
            <a:pPr lvl="1"/>
            <a:r>
              <a:rPr lang="en-US"/>
              <a:t>PHP</a:t>
            </a:r>
          </a:p>
          <a:p>
            <a:pPr lvl="0"/>
            <a:r>
              <a:rPr lang="en-US"/>
              <a:t>"MVC" server-side designs/patterns emerged</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Six: Integration/APIs</a:t>
            </a:r>
          </a:p>
          <a:p>
            <a:pPr lvl="0"/>
            <a:r>
              <a:rPr lang="en-US"/>
              <a:t>Enterprise systems needed ways to connect with one another</a:t>
            </a:r>
          </a:p>
          <a:p>
            <a:pPr lvl="1"/>
            <a:r>
              <a:rPr lang="en-US"/>
              <a:t>Firewalls made "traditional" interop tools difficult</a:t>
            </a:r>
          </a:p>
          <a:p>
            <a:pPr lvl="1"/>
            <a:r>
              <a:rPr lang="en-US"/>
              <a:t>HTTP was easy to punch through firewalls</a:t>
            </a:r>
          </a:p>
          <a:p>
            <a:pPr lvl="1"/>
            <a:r>
              <a:rPr lang="en-US"/>
              <a:t>Enter SOAP, WSDL, and the WS-DeathStar</a:t>
            </a:r>
          </a:p>
          <a:p>
            <a:pPr lvl="0"/>
            <a:r>
              <a:rPr lang="en-US"/>
              <a:t>At the same time, the Internet itself changed</a:t>
            </a:r>
          </a:p>
          <a:p>
            <a:pPr lvl="1"/>
            <a:r>
              <a:rPr lang="en-US"/>
              <a:t>Alternative access devices appeared (mobile!)</a:t>
            </a:r>
          </a:p>
          <a:p>
            <a:pPr lvl="1"/>
            <a:r>
              <a:rPr lang="en-US"/>
              <a:t>These access devices had their own UI technologies</a:t>
            </a:r>
          </a:p>
          <a:p>
            <a:pPr lvl="0"/>
            <a:r>
              <a:rPr lang="en-US"/>
              <a:t>So "Web APIs" began to emerge</a:t>
            </a:r>
          </a:p>
          <a:p>
            <a:pPr lvl="1"/>
            <a:r>
              <a:rPr lang="en-US"/>
              <a:t>Characterized by "simplicity" and nominally "RESTful"</a:t>
            </a:r>
          </a:p>
          <a:p>
            <a:pPr lvl="1"/>
            <a:r>
              <a:rPr lang="en-US"/>
              <a:t>JSON or XML over HTTP</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HTTP</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Quick recap of HTTP details</a:t>
            </a:r>
            <a:endParaRPr lang="en-US" smtClean="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HTTP/1.1 Protocol Details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Jumping into the Web pool</a:t>
            </a:r>
            <a:endParaRPr lang="en-US" smtClean="0"/>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HTTP/1.1: RFC 2616</a:t>
            </a:r>
          </a:p>
          <a:p>
            <a:pPr lvl="0"/>
            <a:r>
              <a:rPr lang="en-US"/>
              <a:t>"application-level protocol for distributed, collaborative, hypermedia information systems"</a:t>
            </a:r>
          </a:p>
          <a:p>
            <a:pPr lvl="0"/>
            <a:r>
              <a:rPr lang="en-US"/>
              <a:t>generic, stateless protocol</a:t>
            </a:r>
          </a:p>
          <a:p>
            <a:pPr lvl="0"/>
            <a:r>
              <a:rPr lang="en-US"/>
              <a:t>allows for very easy extension</a:t>
            </a:r>
          </a:p>
          <a:p>
            <a:pPr lvl="0"/>
            <a:r>
              <a:rPr lang="en-US"/>
              <a:t>typing and negotiation of data representation</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Dependencies</a:t>
            </a:r>
          </a:p>
          <a:p>
            <a:pPr lvl="0"/>
            <a:r>
              <a:rPr lang="en-US"/>
              <a:t>TCP/IP, DNS</a:t>
            </a:r>
          </a:p>
          <a:p>
            <a:pPr lvl="1"/>
            <a:r>
              <a:rPr lang="en-US"/>
              <a:t>underlying communication infrastructure</a:t>
            </a:r>
          </a:p>
          <a:p>
            <a:pPr lvl="0"/>
            <a:r>
              <a:rPr lang="en-US"/>
              <a:t>URL and URI (RFCs 1738, 1630, 1808, 2396)</a:t>
            </a:r>
          </a:p>
          <a:p>
            <a:pPr lvl="1"/>
            <a:r>
              <a:rPr lang="en-US"/>
              <a:t>target server, port and resource to request</a:t>
            </a:r>
          </a:p>
          <a:p>
            <a:pPr lvl="0"/>
            <a:r>
              <a:rPr lang="en-US"/>
              <a:t>MIME (RFCs 2045, 2046, 2047)</a:t>
            </a:r>
          </a:p>
          <a:p>
            <a:pPr lvl="1"/>
            <a:r>
              <a:rPr lang="en-US"/>
              <a:t>description of content formats</a:t>
            </a:r>
          </a:p>
          <a:p>
            <a:pPr lvl="0"/>
            <a:r>
              <a:rPr lang="en-US"/>
              <a:t>TLS (SSL)</a:t>
            </a:r>
          </a:p>
          <a:p>
            <a:pPr lvl="1"/>
            <a:r>
              <a:rPr lang="en-US"/>
              <a:t>secure transmission</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We're aiming to do a couple of things here</a:t>
            </a:r>
          </a:p>
          <a:p>
            <a:pPr lvl="0"/>
            <a:r>
              <a:rPr lang="en-US"/>
              <a:t>Explain what REST is</a:t>
            </a:r>
          </a:p>
          <a:p>
            <a:pPr lvl="0"/>
            <a:r>
              <a:rPr lang="en-US"/>
              <a:t>Understand where it came from, and why</a:t>
            </a:r>
          </a:p>
          <a:p>
            <a:pPr lvl="0"/>
            <a:r>
              <a:rPr lang="en-US"/>
              <a:t>Discuss some of the nuances</a:t>
            </a:r>
          </a:p>
          <a:p>
            <a:pPr lvl="0"/>
            <a:r>
              <a:rPr lang="en-US"/>
              <a:t>Figure out when it's useful, and when it's not</a:t>
            </a:r>
          </a:p>
          <a:p>
            <a:pPr lvl="0"/>
            <a:r>
              <a:rPr lang="en-US"/>
              <a:t>Talk about what your next steps are after REST</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details</a:t>
            </a:r>
          </a:p>
          <a:p>
            <a:pPr lvl="0"/>
            <a:r>
              <a:rPr lang="en-US"/>
              <a:t>server listens on well-known port (80)</a:t>
            </a:r>
          </a:p>
          <a:p>
            <a:pPr lvl="0"/>
            <a:r>
              <a:rPr lang="en-US"/>
              <a:t>client initiates communication</a:t>
            </a:r>
          </a:p>
          <a:p>
            <a:pPr lvl="0"/>
            <a:r>
              <a:rPr lang="en-US"/>
              <a:t>client sends request packet, server sends response packet</a:t>
            </a:r>
          </a:p>
          <a:p>
            <a:pPr lvl="0"/>
            <a:r>
              <a:rPr lang="en-US"/>
              <a:t>connection is closed after each send/receive cycle</a:t>
            </a:r>
          </a:p>
          <a:p>
            <a:pPr lvl="1"/>
            <a:r>
              <a:rPr lang="en-US"/>
              <a:t>no state retained across cycles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Quick note: stateless</a:t>
            </a:r>
          </a:p>
          <a:p>
            <a:pPr lvl="0"/>
            <a:r>
              <a:rPr lang="en-US"/>
              <a:t>HTTP explicitly holds no server fidelity</a:t>
            </a:r>
          </a:p>
          <a:p>
            <a:pPr lvl="1"/>
            <a:r>
              <a:rPr lang="en-US"/>
              <a:t>any server can answer any request</a:t>
            </a:r>
          </a:p>
          <a:p>
            <a:pPr lvl="0"/>
            <a:r>
              <a:rPr lang="en-US"/>
              <a:t>this is what allows HTTP to scale so well</a:t>
            </a:r>
          </a:p>
          <a:p>
            <a:pPr lvl="1"/>
            <a:r>
              <a:rPr lang="en-US"/>
              <a:t>the ubiquitous "web farm"</a:t>
            </a:r>
          </a:p>
          <a:p>
            <a:pPr lvl="0"/>
            <a:r>
              <a:rPr lang="en-US"/>
              <a:t>browser cookies are NOT(!) part of the HTTP spec</a:t>
            </a:r>
          </a:p>
          <a:p>
            <a:pPr lvl="1"/>
            <a:r>
              <a:rPr lang="en-US"/>
              <a:t>in fact, HTTP authors disdain the use of cookies</a:t>
            </a:r>
          </a:p>
          <a:p>
            <a:pPr lvl="0"/>
            <a:r>
              <a:rPr lang="en-US"/>
              <a:t>making HTTP stateful in some way usually fails miserably</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Basic protocol notes</a:t>
            </a:r>
          </a:p>
          <a:p>
            <a:pPr lvl="0"/>
            <a:r>
              <a:rPr lang="en-US"/>
              <a:t>all text is in "7-bit ASCII clean" format</a:t>
            </a:r>
          </a:p>
          <a:p>
            <a:pPr lvl="1"/>
            <a:r>
              <a:rPr lang="en-US"/>
              <a:t>in other words, nothing above ASCII value 127</a:t>
            </a:r>
          </a:p>
          <a:p>
            <a:pPr lvl="0"/>
            <a:r>
              <a:rPr lang="en-US"/>
              <a:t>all text uses CRLF pairs to denote EOL</a:t>
            </a:r>
          </a:p>
          <a:p>
            <a:pPr lvl="0"/>
            <a:r>
              <a:rPr lang="en-US"/>
              <a:t>client/server request/resonse protocol</a:t>
            </a:r>
          </a:p>
          <a:p>
            <a:pPr lvl="1"/>
            <a:r>
              <a:rPr lang="en-US"/>
              <a:t>client always initiates</a:t>
            </a:r>
          </a:p>
          <a:p>
            <a:pPr lvl="1"/>
            <a:r>
              <a:rPr lang="en-US"/>
              <a:t>client blocks until server responds</a:t>
            </a:r>
          </a:p>
          <a:p>
            <a:pPr lvl="0"/>
            <a:r>
              <a:rPr lang="en-US"/>
              <a:t>packets are always single-line plus header/value pairs</a:t>
            </a:r>
          </a:p>
          <a:p>
            <a:pPr lvl="1"/>
            <a:r>
              <a:rPr lang="en-US"/>
              <a:t>and optional content body</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Request packet</a:t>
            </a:r>
          </a:p>
        </p:txBody>
      </p:sp>
      <p:sp>
        <p:nvSpPr>
          <p:cNvPr name="TextBox 4" id="4"/>
          <p:cNvSpPr txBox="true"/>
          <p:nvPr/>
        </p:nvSpPr>
        <p:spPr>
          <a:xfrm>
            <a:off x="457200" y="2021893"/>
            <a:ext cx="8229600" cy="700933"/>
          </a:xfrm>
          <a:prstGeom prst="rect">
            <a:avLst/>
          </a:prstGeom>
          <a:solidFill>
            <a:srgbClr val="000000"/>
          </a:solidFill>
        </p:spPr>
        <p:txBody>
          <a:bodyPr anchor="t" rtlCol="false"/>
          <a:lstStyle/>
          <a:p>
            <a:pPr fontAlgn="t"/>
            <a:r>
              <a:rPr lang="en-US" sz="1400" b="false">
                <a:solidFill>
                  <a:srgbClr val="FFFFFF"/>
                </a:solidFill>
                <a:latin typeface="Consolas"/>
              </a:rPr>
              <a:t>GET / HTTP/1.1
Host: www.newardassociates.com
Accept: */*</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p:nvSpPr>
          <p:cNvPr name="TextBox 3" id="3"/>
          <p:cNvSpPr txBox="true"/>
          <p:nvPr/>
        </p:nvSpPr>
        <p:spPr>
          <a:xfrm>
            <a:off x="457200" y="1608138"/>
            <a:ext cx="8229600" cy="413755"/>
          </a:xfrm>
          <a:prstGeom prst="rect">
            <a:avLst/>
          </a:prstGeom>
        </p:spPr>
        <p:txBody>
          <a:bodyPr anchor="t" rtlCol="false"/>
          <a:lstStyle/>
          <a:p>
            <a:pPr fontAlgn="t"/>
            <a:r>
              <a:rPr lang="en-US"/>
              <a:t>Response packet</a:t>
            </a:r>
          </a:p>
        </p:txBody>
      </p:sp>
      <p:sp>
        <p:nvSpPr>
          <p:cNvPr name="TextBox 4" id="4"/>
          <p:cNvSpPr txBox="true"/>
          <p:nvPr/>
        </p:nvSpPr>
        <p:spPr>
          <a:xfrm>
            <a:off x="457200" y="2021893"/>
            <a:ext cx="8229600" cy="878924"/>
          </a:xfrm>
          <a:prstGeom prst="rect">
            <a:avLst/>
          </a:prstGeom>
          <a:solidFill>
            <a:srgbClr val="000000"/>
          </a:solidFill>
        </p:spPr>
        <p:txBody>
          <a:bodyPr anchor="t" rtlCol="false"/>
          <a:lstStyle/>
          <a:p>
            <a:pPr fontAlgn="t"/>
            <a:r>
              <a:rPr lang="en-US" sz="1400" b="false">
                <a:solidFill>
                  <a:srgbClr val="FFFFFF"/>
                </a:solidFill>
                <a:latin typeface="Consolas"/>
              </a:rPr>
              <a:t>200 OK HTTP/1.1
Content-Type: text/html
Content-Length: 32
&lt;html&gt;&lt;body&gt;Howdy!&lt;/body&gt;&lt;/html&gt;</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Request packet</a:t>
            </a:r>
          </a:p>
          <a:p>
            <a:pPr lvl="0"/>
            <a:r>
              <a:rPr lang="en-US"/>
              <a:t>Request-Line: Method Request-URI HTTP-Version CRLF</a:t>
            </a:r>
          </a:p>
          <a:p>
            <a:pPr lvl="1"/>
            <a:r>
              <a:rPr lang="en-US"/>
              <a:t>Method: the "verb"</a:t>
            </a:r>
          </a:p>
          <a:p>
            <a:pPr lvl="1"/>
            <a:r>
              <a:rPr lang="en-US"/>
              <a:t>Request-URI: the resource</a:t>
            </a:r>
          </a:p>
          <a:p>
            <a:pPr lvl="1"/>
            <a:r>
              <a:rPr lang="en-US"/>
              <a:t>HTTP-Version: "HTTP/1.1" or "HTTP/1.0"</a:t>
            </a:r>
            <a:r>
              <a:rPr lang="en-US"/>
              <a:t>-- other versions possible, never used</a:t>
            </a:r>
          </a:p>
          <a:p>
            <a:pPr lvl="0"/>
            <a:r>
              <a:rPr lang="en-US"/>
              <a:t>(Optional) Header: Value CRLF</a:t>
            </a:r>
          </a:p>
          <a:p>
            <a:pPr lvl="0"/>
            <a:r>
              <a:rPr lang="en-US"/>
              <a:t>CRLF</a:t>
            </a:r>
          </a:p>
          <a:p>
            <a:pPr lvl="0"/>
            <a:r>
              <a:rPr lang="en-US"/>
              <a:t>(Optional) Content body</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Request methods</a:t>
            </a:r>
          </a:p>
          <a:p>
            <a:pPr lvl="0"/>
            <a:r>
              <a:rPr lang="en-US"/>
              <a:t>GET: retrieve resource idempotently</a:t>
            </a:r>
          </a:p>
          <a:p>
            <a:pPr lvl="1"/>
            <a:r>
              <a:rPr lang="en-US"/>
              <a:t>should have no side effects (cacheable results)</a:t>
            </a:r>
          </a:p>
          <a:p>
            <a:pPr lvl="0"/>
            <a:r>
              <a:rPr lang="en-US"/>
              <a:t>POST: accept this sent relevant data</a:t>
            </a:r>
          </a:p>
          <a:p>
            <a:pPr lvl="0"/>
            <a:r>
              <a:rPr lang="en-US"/>
              <a:t>PUT: store this data as the resource</a:t>
            </a:r>
          </a:p>
          <a:p>
            <a:pPr lvl="0"/>
            <a:r>
              <a:rPr lang="en-US"/>
              <a:t>DELETE: remove the resources</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Request methods</a:t>
            </a:r>
          </a:p>
          <a:p>
            <a:pPr lvl="0"/>
            <a:r>
              <a:rPr lang="en-US"/>
              <a:t>OPTIONS: describe verbs supported for the resource</a:t>
            </a:r>
          </a:p>
          <a:p>
            <a:pPr lvl="0"/>
            <a:r>
              <a:rPr lang="en-US"/>
              <a:t>HEAD: GET without content body</a:t>
            </a:r>
          </a:p>
          <a:p>
            <a:pPr lvl="0"/>
            <a:r>
              <a:rPr lang="en-US"/>
              <a:t>TRACE: diagnostic trace</a:t>
            </a:r>
          </a:p>
          <a:p>
            <a:pPr lvl="0"/>
            <a:r>
              <a:rPr lang="en-US"/>
              <a:t>CONNECT: for use with a tunneling proxy</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Request-URI</a:t>
            </a:r>
          </a:p>
          <a:p>
            <a:pPr lvl="0"/>
            <a:r>
              <a:rPr lang="en-US"/>
              <a:t>URL minus TCP/IP-related parts</a:t>
            </a:r>
          </a:p>
          <a:p>
            <a:pPr lvl="1"/>
            <a:r>
              <a:rPr lang="en-US"/>
              <a:t>no scheme (http://)</a:t>
            </a:r>
          </a:p>
          <a:p>
            <a:pPr lvl="1"/>
            <a:r>
              <a:rPr lang="en-US"/>
              <a:t>no server (www.google.com)</a:t>
            </a:r>
          </a:p>
          <a:p>
            <a:pPr lvl="1"/>
            <a:r>
              <a:rPr lang="en-US"/>
              <a:t>no port (:80)</a:t>
            </a:r>
          </a:p>
          <a:p>
            <a:pPr lvl="0"/>
            <a:r>
              <a:rPr lang="en-US"/>
              <a:t>used to identify resource requested</a:t>
            </a:r>
          </a:p>
          <a:p>
            <a:pPr lvl="0"/>
            <a:r>
              <a:rPr lang="en-US"/>
              <a:t>absolute resource path</a:t>
            </a:r>
          </a:p>
          <a:p>
            <a:pPr lvl="1"/>
            <a:r>
              <a:rPr lang="en-US"/>
              <a:t>not always a filesystem resource</a:t>
            </a:r>
          </a:p>
          <a:p>
            <a:pPr lvl="1"/>
            <a:r>
              <a:rPr lang="en-US"/>
              <a:t>... though early and simple webservers do map URL paths to filesystem paths</a:t>
            </a:r>
          </a:p>
          <a:p>
            <a:pPr lvl="1"/>
            <a:r>
              <a:rPr lang="en-US"/>
              <a:t>doing so is dangerous: beware relative paths ("../../../etc/passwd")</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HTTP-Version</a:t>
            </a:r>
          </a:p>
          <a:p>
            <a:pPr lvl="0"/>
            <a:r>
              <a:rPr lang="en-US"/>
              <a:t>this is the version the client wishes to use</a:t>
            </a:r>
          </a:p>
          <a:p>
            <a:pPr lvl="0"/>
            <a:r>
              <a:rPr lang="en-US"/>
              <a:t>server will respond with its version in response</a:t>
            </a:r>
          </a:p>
          <a:p>
            <a:pPr lvl="0"/>
            <a:r>
              <a:rPr lang="en-US"/>
              <a:t>client can either upgrade or downgrade as necessary</a:t>
            </a:r>
          </a:p>
          <a:p>
            <a:pPr lvl="0"/>
            <a:r>
              <a:rPr lang="en-US"/>
              <a:t>in practice, this is almost always "HTTP/1.1"</a:t>
            </a:r>
          </a:p>
          <a:p>
            <a:pPr lvl="1"/>
            <a:r>
              <a:rPr lang="en-US"/>
              <a:t>ten years ago, negotation between 1.0 and 1.1 was common</a:t>
            </a:r>
          </a:p>
          <a:p>
            <a:pPr lvl="1"/>
            <a:r>
              <a:rPr lang="en-US"/>
              <a:t>if we ever see an HTTP/2.0, negotiation will become important</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History of the Web</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we got here</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Header: Value lines</a:t>
            </a:r>
          </a:p>
          <a:p>
            <a:pPr lvl="0"/>
            <a:r>
              <a:rPr lang="en-US"/>
              <a:t>more on headers later</a:t>
            </a:r>
          </a:p>
          <a:p>
            <a:pPr lvl="0"/>
            <a:r>
              <a:rPr lang="en-US"/>
              <a:t>each header line must be ended with CRLF</a:t>
            </a:r>
          </a:p>
          <a:p>
            <a:pPr lvl="0"/>
            <a:r>
              <a:rPr lang="en-US"/>
              <a:t>each header describes one annotation/extension/adaptation to the request</a:t>
            </a:r>
          </a:p>
          <a:p>
            <a:pPr lvl="0"/>
            <a:r>
              <a:rPr lang="en-US"/>
              <a:t>request and response use same sets of headers</a:t>
            </a:r>
          </a:p>
          <a:p>
            <a:pPr lvl="1"/>
            <a:r>
              <a:rPr lang="en-US"/>
              <a:t>a few are client- or server-specific, but not many</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CRLF (empty line)</a:t>
            </a:r>
          </a:p>
          <a:p>
            <a:pPr lvl="0"/>
            <a:r>
              <a:rPr lang="en-US"/>
              <a:t>empty line is mandatory</a:t>
            </a:r>
          </a:p>
          <a:p>
            <a:pPr lvl="0"/>
            <a:r>
              <a:rPr lang="en-US"/>
              <a:t>server will block until it receives this second CRLF!</a:t>
            </a:r>
          </a:p>
          <a:p>
            <a:pPr lvl="0"/>
            <a:r>
              <a:rPr lang="en-US"/>
              <a:t>separates Request-Line/Headers from Content body</a:t>
            </a:r>
          </a:p>
          <a:p>
            <a:pPr lvl="0"/>
            <a:r>
              <a:rPr lang="en-US"/>
              <a:t>must be present, even with no headers or content body</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Content body</a:t>
            </a:r>
          </a:p>
          <a:p>
            <a:pPr lvl="0"/>
            <a:r>
              <a:rPr lang="en-US"/>
              <a:t>entirely opaque to HTTP protocol</a:t>
            </a:r>
          </a:p>
          <a:p>
            <a:pPr lvl="0"/>
            <a:r>
              <a:rPr lang="en-US"/>
              <a:t>we use headers to describe the content body</a:t>
            </a:r>
          </a:p>
          <a:p>
            <a:pPr lvl="1"/>
            <a:r>
              <a:rPr lang="en-US"/>
              <a:t>Content-Type, Content-Length most common</a:t>
            </a:r>
          </a:p>
          <a:p>
            <a:pPr lvl="0"/>
            <a:r>
              <a:rPr lang="en-US"/>
              <a:t>recipient then to read exactly that many bytes (no more, no less)</a:t>
            </a:r>
          </a:p>
          <a:p>
            <a:pPr lvl="1"/>
            <a:r>
              <a:rPr lang="en-US"/>
              <a:t>failure to do this is a security hole!</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Response packet</a:t>
            </a:r>
          </a:p>
          <a:p>
            <a:pPr lvl="0"/>
            <a:r>
              <a:rPr lang="en-US"/>
              <a:t>Response-Line: Status-Code Reason-Phrase HTTP-Version CRLF</a:t>
            </a:r>
          </a:p>
          <a:p>
            <a:pPr lvl="0"/>
            <a:r>
              <a:rPr lang="en-US"/>
              <a:t>(Optional) Header: Value CRLF</a:t>
            </a:r>
          </a:p>
          <a:p>
            <a:pPr lvl="0"/>
            <a:r>
              <a:rPr lang="en-US"/>
              <a:t>CRLF</a:t>
            </a:r>
          </a:p>
          <a:p>
            <a:pPr lvl="0"/>
            <a:r>
              <a:rPr lang="en-US"/>
              <a:t>(Optional) Content body</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Status-Code</a:t>
            </a:r>
          </a:p>
          <a:p>
            <a:pPr lvl="0"/>
            <a:r>
              <a:rPr lang="en-US"/>
              <a:t>quick integer description of server's results</a:t>
            </a:r>
          </a:p>
          <a:p>
            <a:pPr lvl="0"/>
            <a:r>
              <a:rPr lang="en-US"/>
              <a:t>1xx: Informational</a:t>
            </a:r>
          </a:p>
          <a:p>
            <a:pPr lvl="0"/>
            <a:r>
              <a:rPr lang="en-US"/>
              <a:t>2xx: Sucess</a:t>
            </a:r>
          </a:p>
          <a:p>
            <a:pPr lvl="0"/>
            <a:r>
              <a:rPr lang="en-US"/>
              <a:t>3xx: Redirect</a:t>
            </a:r>
          </a:p>
          <a:p>
            <a:pPr lvl="0"/>
            <a:r>
              <a:rPr lang="en-US"/>
              <a:t>4xx: Client error</a:t>
            </a:r>
          </a:p>
          <a:p>
            <a:pPr lvl="0"/>
            <a:r>
              <a:rPr lang="en-US"/>
              <a:t>5xx: Server error</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Reason-Phrase</a:t>
            </a:r>
          </a:p>
          <a:p>
            <a:pPr lvl="0"/>
            <a:r>
              <a:rPr lang="en-US"/>
              <a:t>textual description of status-code</a:t>
            </a:r>
          </a:p>
          <a:p>
            <a:pPr lvl="1"/>
            <a:r>
              <a:rPr lang="en-US"/>
              <a:t>usually purely for human consumption</a:t>
            </a:r>
          </a:p>
          <a:p>
            <a:pPr lvl="0"/>
            <a:r>
              <a:rPr lang="en-US"/>
              <a:t>these are not standardized except de facto in a few cases</a:t>
            </a:r>
          </a:p>
          <a:p>
            <a:pPr lvl="0"/>
            <a:r>
              <a:rPr lang="en-US"/>
              <a:t>200: OK</a:t>
            </a:r>
          </a:p>
          <a:p>
            <a:pPr lvl="0"/>
            <a:r>
              <a:rPr lang="en-US"/>
              <a:t>404: Resource not found</a:t>
            </a:r>
          </a:p>
          <a:p>
            <a:pPr lvl="0"/>
            <a:r>
              <a:rPr lang="en-US"/>
              <a:t>401: Requires authorization</a:t>
            </a:r>
          </a:p>
          <a:p>
            <a:pPr lvl="0"/>
            <a:r>
              <a:rPr lang="en-US"/>
              <a:t>500: Internal server error</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HTTP-Version</a:t>
            </a:r>
          </a:p>
          <a:p>
            <a:pPr lvl="0"/>
            <a:r>
              <a:rPr lang="en-US"/>
              <a:t>this is the version the client wishes to use</a:t>
            </a:r>
          </a:p>
          <a:p>
            <a:pPr lvl="0"/>
            <a:r>
              <a:rPr lang="en-US"/>
              <a:t>server will respond with its version in response</a:t>
            </a:r>
          </a:p>
          <a:p>
            <a:pPr lvl="0"/>
            <a:r>
              <a:rPr lang="en-US"/>
              <a:t>client can either upgrade or downgrade as necessary</a:t>
            </a:r>
          </a:p>
          <a:p>
            <a:pPr lvl="0"/>
            <a:r>
              <a:rPr lang="en-US"/>
              <a:t>in practice, this is almost always "HTTP/1.1"</a:t>
            </a:r>
          </a:p>
          <a:p>
            <a:pPr lvl="1"/>
            <a:r>
              <a:rPr lang="en-US"/>
              <a:t>ten years ago, negotation between 1.0 and 1.1 was common</a:t>
            </a:r>
          </a:p>
          <a:p>
            <a:pPr lvl="1"/>
            <a:r>
              <a:rPr lang="en-US"/>
              <a:t>if we ever see an HTTP/2.0, negotiation will become important</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Header: Value lines</a:t>
            </a:r>
          </a:p>
          <a:p>
            <a:pPr lvl="0"/>
            <a:r>
              <a:rPr lang="en-US"/>
              <a:t>more on headers later</a:t>
            </a:r>
          </a:p>
          <a:p>
            <a:pPr lvl="0"/>
            <a:r>
              <a:rPr lang="en-US"/>
              <a:t>each header line must be ended with CRLF</a:t>
            </a:r>
          </a:p>
          <a:p>
            <a:pPr lvl="0"/>
            <a:r>
              <a:rPr lang="en-US"/>
              <a:t>each header describes one annotation/extension/adaptation to the request</a:t>
            </a:r>
          </a:p>
          <a:p>
            <a:pPr lvl="0"/>
            <a:r>
              <a:rPr lang="en-US"/>
              <a:t>request and response use same sets of headers</a:t>
            </a:r>
          </a:p>
          <a:p>
            <a:pPr lvl="1"/>
            <a:r>
              <a:rPr lang="en-US"/>
              <a:t>a few are client- or server-specific, but not many</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CRLF (empty line)</a:t>
            </a:r>
          </a:p>
          <a:p>
            <a:pPr lvl="0"/>
            <a:r>
              <a:rPr lang="en-US"/>
              <a:t>empty line is mandatory</a:t>
            </a:r>
          </a:p>
          <a:p>
            <a:pPr lvl="0"/>
            <a:r>
              <a:rPr lang="en-US"/>
              <a:t>server will block until it receives this second CRLF!</a:t>
            </a:r>
          </a:p>
          <a:p>
            <a:pPr lvl="0"/>
            <a:r>
              <a:rPr lang="en-US"/>
              <a:t>separates Request-Line/Headers from Content body</a:t>
            </a:r>
          </a:p>
          <a:p>
            <a:pPr lvl="0"/>
            <a:r>
              <a:rPr lang="en-US"/>
              <a:t>must be present, even with no headers or content body</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Content body</a:t>
            </a:r>
          </a:p>
          <a:p>
            <a:pPr lvl="0"/>
            <a:r>
              <a:rPr lang="en-US"/>
              <a:t>entirely opaque to HTTP protocol</a:t>
            </a:r>
          </a:p>
          <a:p>
            <a:pPr lvl="0"/>
            <a:r>
              <a:rPr lang="en-US"/>
              <a:t>we use headers to describe the content body</a:t>
            </a:r>
          </a:p>
          <a:p>
            <a:pPr lvl="1"/>
            <a:r>
              <a:rPr lang="en-US"/>
              <a:t>Content-Type, Content-Length most common</a:t>
            </a:r>
          </a:p>
          <a:p>
            <a:pPr lvl="0"/>
            <a:r>
              <a:rPr lang="en-US"/>
              <a:t>recipient then to read exactly that many bytes (no more, no less)</a:t>
            </a:r>
          </a:p>
          <a:p>
            <a:pPr lvl="1"/>
            <a:r>
              <a:rPr lang="en-US"/>
              <a:t>failure to do this is a security hole!</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Web has gone through several technology iterations</a:t>
            </a:r>
          </a:p>
          <a:p>
            <a:pPr lvl="0"/>
            <a:r>
              <a:rPr lang="en-US"/>
              <a:t>not so much the approach, but the tools and technologies</a:t>
            </a:r>
          </a:p>
          <a:p>
            <a:pPr lvl="0"/>
            <a:r>
              <a:rPr lang="en-US"/>
              <a:t>and the way in which we used it all</a:t>
            </a:r>
          </a:p>
          <a:p>
            <a:pPr lvl="0"/>
            <a:r>
              <a:rPr lang="en-US"/>
              <a:t>and, as a result, how the Web is built and used</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headers</a:t>
            </a:r>
          </a:p>
          <a:p>
            <a:pPr lvl="0"/>
            <a:r>
              <a:rPr lang="en-US"/>
              <a:t>Host: the host (and optional port) requested</a:t>
            </a:r>
          </a:p>
          <a:p>
            <a:pPr lvl="1"/>
            <a:r>
              <a:rPr lang="en-US"/>
              <a:t>required by 1.1 for multitenant server scenarios</a:t>
            </a:r>
          </a:p>
          <a:p>
            <a:pPr lvl="0"/>
            <a:r>
              <a:rPr lang="en-US"/>
              <a:t>User-Agent: description field describing the client</a:t>
            </a:r>
          </a:p>
          <a:p>
            <a:pPr lvl="1"/>
            <a:r>
              <a:rPr lang="en-US"/>
              <a:t>not required, but almost always included</a:t>
            </a:r>
          </a:p>
          <a:p>
            <a:pPr lvl="1"/>
            <a:r>
              <a:rPr lang="en-US"/>
              <a:t>this is how we determine client capabilities</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headers</a:t>
            </a:r>
          </a:p>
          <a:p>
            <a:pPr lvl="0"/>
            <a:r>
              <a:rPr lang="en-US"/>
              <a:t>Content-Type: MIME type of content being sent</a:t>
            </a:r>
          </a:p>
          <a:p>
            <a:pPr lvl="0"/>
            <a:r>
              <a:rPr lang="en-US"/>
              <a:t>Content-Length: size (in octets/bytes) of content</a:t>
            </a:r>
          </a:p>
          <a:p>
            <a:pPr lvl="1"/>
            <a:r>
              <a:rPr lang="en-US"/>
              <a:t>these two are required if content body is present</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headers</a:t>
            </a:r>
          </a:p>
          <a:p>
            <a:pPr lvl="0"/>
            <a:r>
              <a:rPr lang="en-US"/>
              <a:t>Accept: specify certain media types to be acceptable</a:t>
            </a:r>
          </a:p>
          <a:p>
            <a:pPr lvl="1"/>
            <a:r>
              <a:rPr lang="en-US"/>
              <a:t>comma-delimited list of MIME types</a:t>
            </a:r>
          </a:p>
          <a:p>
            <a:pPr lvl="0"/>
            <a:r>
              <a:rPr lang="en-US"/>
              <a:t>Accept-Encoding: describes content encodings</a:t>
            </a:r>
          </a:p>
          <a:p>
            <a:pPr lvl="1"/>
            <a:r>
              <a:rPr lang="en-US"/>
              <a:t>used to allow for request/response gzip compression</a:t>
            </a:r>
          </a:p>
          <a:p>
            <a:pPr lvl="0"/>
            <a:r>
              <a:rPr lang="en-US"/>
              <a:t>Authorization: client sends to authenticate to server</a:t>
            </a:r>
          </a:p>
          <a:p>
            <a:pPr lvl="1"/>
            <a:r>
              <a:rPr lang="en-US"/>
              <a:t>"Authorization: {credentials}"</a:t>
            </a:r>
          </a:p>
          <a:p>
            <a:pPr lvl="1"/>
            <a:r>
              <a:rPr lang="en-US"/>
              <a:t>credentials: scheme credential-data</a:t>
            </a:r>
          </a:p>
          <a:p>
            <a:pPr lvl="1"/>
            <a:r>
              <a:rPr lang="en-US"/>
              <a:t>where scheme is Basic, Digest, or others</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Common headers</a:t>
            </a:r>
          </a:p>
          <a:p>
            <a:pPr lvl="0"/>
            <a:r>
              <a:rPr lang="en-US"/>
              <a:t>Connection: state of the connection</a:t>
            </a:r>
          </a:p>
          <a:p>
            <a:pPr lvl="1"/>
            <a:r>
              <a:rPr lang="en-US"/>
              <a:t>server most often sends "close" in 1.1 exchanges</a:t>
            </a:r>
          </a:p>
          <a:p>
            <a:pPr lvl="0"/>
            <a:r>
              <a:rPr lang="en-US"/>
              <a:t>WWW-Authenticate: required in all 401 responses</a:t>
            </a:r>
          </a:p>
          <a:p>
            <a:pPr lvl="1"/>
            <a:r>
              <a:rPr lang="en-US"/>
              <a:t>contains a challenge that indicates the authentication scheme</a:t>
            </a:r>
          </a:p>
          <a:p>
            <a:pPr lvl="1"/>
            <a:r>
              <a:rPr lang="en-US"/>
              <a:t>"WWW-Authenticate: {challenge}"</a:t>
            </a:r>
          </a:p>
          <a:p>
            <a:pPr lvl="1"/>
            <a:r>
              <a:rPr lang="en-US"/>
              <a:t>challenge is typically either Basic or Digest</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 Protocol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For more information</a:t>
            </a:r>
          </a:p>
          <a:p>
            <a:pPr lvl="0"/>
            <a:r>
              <a:rPr lang="en-US"/>
              <a:t>Consult RFC 2616 for any remaining details</a:t>
            </a:r>
          </a:p>
          <a:p>
            <a:pPr lvl="1"/>
            <a:r>
              <a:rPr lang="en-US"/>
              <a:t>official: https://www.ietf.org/rfc/rfc2616.txt</a:t>
            </a:r>
          </a:p>
          <a:p>
            <a:pPr lvl="0"/>
            <a:r>
              <a:rPr lang="en-US"/>
              <a:t>Consult RFC 2324 for details on how to extend HTTP</a:t>
            </a:r>
          </a:p>
          <a:p>
            <a:pPr lvl="1"/>
            <a:r>
              <a:rPr lang="en-US"/>
              <a:t>Hyper Text Coffee Pot Control Protocol</a:t>
            </a:r>
          </a:p>
          <a:p>
            <a:pPr lvl="1"/>
            <a:r>
              <a:rPr lang="en-US"/>
              <a:t>official: https://www.ietf.org/rfc/rfc2324.txt</a:t>
            </a:r>
            <a:r>
              <a:rPr lang="en-US"/>
              <a:t>Additional, useful information</a:t>
            </a:r>
          </a:p>
          <a:p>
            <a:pPr lvl="0"/>
            <a:r>
              <a:rPr lang="en-US"/>
              <a:t>Fielding's dissertation</a:t>
            </a:r>
          </a:p>
          <a:p>
            <a:pPr lvl="1"/>
            <a:r>
              <a:rPr lang="en-US"/>
              <a:t>http://www.ics.uci.edu/~fielding/pubs/dissertation/top.htm</a:t>
            </a:r>
          </a:p>
          <a:p>
            <a:pPr lvl="0"/>
            <a:r>
              <a:rPr lang="en-US"/>
              <a:t>Architecture of the World Wide Web</a:t>
            </a:r>
          </a:p>
          <a:p>
            <a:pPr lvl="1"/>
            <a:r>
              <a:rPr lang="en-US"/>
              <a:t>http://www.w3.org/TR/webarch/</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Representational State Transfer</a:t>
            </a:r>
            <a:endParaRPr lang="en-US" smtClean="0"/>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Representational State Transfer</a:t>
            </a:r>
            <a:endParaRPr lang="en-US" smtClean="0"/>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"Using elements of the client/server, pipe-and-filter, and distributed objects paradigms, this </a:t>
            </a:r>
            <a:r>
              <a:rPr lang="en-US"/>
              <a:t>'representational state transfer'</a:t>
            </a:r>
            <a:r>
              <a:rPr lang="en-US"/>
              <a:t> style optimises the network transfer of representations of a resource. A Web-based application can be viewed as a dynamic graph of state representations (pages) and the potential transitions (links) between states. The result is an architecture that separates server implementation from the client's perception of resources, scales well with large numbers of clients, enables transfer of data in streams of unlimited size and type, supports intermediaries (proxies and gateways) as data transformation and caching components, and concentrates application state within the user agent components."</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other words...</a:t>
            </a:r>
          </a:p>
          <a:p>
            <a:pPr lvl="0"/>
            <a:r>
              <a:rPr lang="en-US"/>
              <a:t>REST takes the position that the Web as it currently exists is all we really need--why reinvent the wheel?</a:t>
            </a:r>
          </a:p>
          <a:p>
            <a:pPr lvl="1"/>
            <a:r>
              <a:rPr lang="en-US"/>
              <a:t>URIs provide unique monikers on the network</a:t>
            </a:r>
          </a:p>
          <a:p>
            <a:pPr lvl="1"/>
            <a:r>
              <a:rPr lang="en-US"/>
              <a:t>HTTP provides commands and request/response</a:t>
            </a:r>
          </a:p>
          <a:p>
            <a:pPr lvl="1"/>
            <a:r>
              <a:rPr lang="en-US"/>
              <a:t>HTML/XML provides content format</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other words...</a:t>
            </a:r>
          </a:p>
          <a:p>
            <a:pPr lvl="0"/>
            <a:r>
              <a:rPr lang="en-US"/>
              <a:t>a RESTful model seeks to establish "resources" and use the basic CRUD methods provided by HTTP (GET, POST, PUT, DELETE)</a:t>
            </a:r>
          </a:p>
          <a:p>
            <a:pPr lvl="1"/>
            <a:r>
              <a:rPr lang="en-US"/>
              <a:t>find an Employee:</a:t>
            </a:r>
          </a:p>
          <a:p>
            <a:pPr lvl="2"/>
            <a:r>
              <a:rPr lang="en-US"/>
              <a:t>GET /employeeDatabase?name='fred'</a:t>
            </a:r>
          </a:p>
          <a:p>
            <a:pPr lvl="2"/>
            <a:r>
              <a:rPr lang="en-US"/>
              <a:t>returned content body will be employee data</a:t>
            </a:r>
          </a:p>
          <a:p>
            <a:pPr lvl="1"/>
            <a:r>
              <a:rPr lang="en-US"/>
              <a:t>creating a new Employee:</a:t>
            </a:r>
          </a:p>
          <a:p>
            <a:pPr lvl="2"/>
            <a:r>
              <a:rPr lang="en-US"/>
              <a:t>PUT /employeeDatabase</a:t>
            </a:r>
          </a:p>
          <a:p>
            <a:pPr lvl="2"/>
            <a:r>
              <a:rPr lang="en-US"/>
              <a:t>content body is the employee data</a:t>
            </a:r>
          </a:p>
          <a:p>
            <a:pPr lvl="1"/>
            <a:r>
              <a:rPr lang="en-US"/>
              <a:t>modify an existing Employee:</a:t>
            </a:r>
          </a:p>
          <a:p>
            <a:pPr lvl="2"/>
            <a:r>
              <a:rPr lang="en-US"/>
              <a:t>POST /employeeDatabase?name='fred'</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One: Xanadu</a:t>
            </a:r>
          </a:p>
          <a:p>
            <a:pPr lvl="0"/>
            <a:r>
              <a:rPr lang="en-US"/>
              <a:t>Project Xanadu was the brainchild of Ted Nelson</a:t>
            </a:r>
          </a:p>
          <a:p>
            <a:pPr lvl="0"/>
            <a:r>
              <a:rPr lang="en-US"/>
              <a:t>"A word processor capable of storing multiple versions, and displaying the differences between these versions"</a:t>
            </a:r>
          </a:p>
          <a:p>
            <a:pPr lvl="0"/>
            <a:r>
              <a:rPr lang="en-US"/>
              <a:t>"On top of this basic idea, Nelson wanted to facilitate nonsequential writing, in which the reader could choose his or her own path through an electronic document."</a:t>
            </a:r>
          </a:p>
          <a:p>
            <a:pPr lvl="1"/>
            <a:r>
              <a:rPr lang="en-US"/>
              <a:t>http://en.wikipedia.org/wiki/Project_Xanadu</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"Resource Modeling"</a:t>
            </a:r>
          </a:p>
          <a:p>
            <a:pPr lvl="0"/>
            <a:r>
              <a:rPr lang="en-US"/>
              <a:t>goal of RESTful system is to model the data elements</a:t>
            </a:r>
          </a:p>
          <a:p>
            <a:pPr lvl="1"/>
            <a:r>
              <a:rPr lang="en-US"/>
              <a:t>addressable resources (via URIs)</a:t>
            </a:r>
          </a:p>
          <a:p>
            <a:pPr lvl="1"/>
            <a:r>
              <a:rPr lang="en-US"/>
              <a:t>uniform interfaces that apply to all resources</a:t>
            </a:r>
          </a:p>
          <a:p>
            <a:pPr lvl="1"/>
            <a:r>
              <a:rPr lang="en-US"/>
              <a:t>manipulation of resources through representations</a:t>
            </a:r>
          </a:p>
          <a:p>
            <a:pPr lvl="1"/>
            <a:r>
              <a:rPr lang="en-US"/>
              <a:t>stateless self-descriptive messages</a:t>
            </a:r>
          </a:p>
          <a:p>
            <a:pPr lvl="1"/>
            <a:r>
              <a:rPr lang="en-US"/>
              <a:t>'representations'--multiple content types accepted or sent</a:t>
            </a:r>
          </a:p>
          <a:p>
            <a:pPr lvl="0"/>
            <a:r>
              <a:rPr lang="en-US"/>
              <a:t>in essence, we're organizing a distributed application into URI addressable resources that provide the full capabilities of that application solely through HTTP</a:t>
            </a:r>
          </a:p>
          <a:p>
            <a:pPr lvl="0"/>
            <a:r>
              <a:rPr lang="en-US"/>
              <a:t>this is a complete flip from traditional O-O</a:t>
            </a:r>
          </a:p>
          <a:p>
            <a:pPr lvl="1"/>
            <a:r>
              <a:rPr lang="en-US"/>
              <a:t>objects encapsulate data behind processors</a:t>
            </a:r>
          </a:p>
          <a:p>
            <a:pPr lvl="1"/>
            <a:r>
              <a:rPr lang="en-US"/>
              <a:t>REST hides processing behind data elements/structures</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There's something to be said for this model</a:t>
            </a:r>
          </a:p>
          <a:p>
            <a:pPr lvl="0"/>
            <a:r>
              <a:rPr lang="en-US"/>
              <a:t>consider the World Wide Web:</a:t>
            </a:r>
          </a:p>
          <a:p>
            <a:pPr lvl="1"/>
            <a:r>
              <a:rPr lang="en-US"/>
              <a:t>well-established, well-documented, "debugged"</a:t>
            </a:r>
          </a:p>
          <a:p>
            <a:pPr lvl="1"/>
            <a:r>
              <a:rPr lang="en-US"/>
              <a:t>no new infrastructure to establish</a:t>
            </a:r>
          </a:p>
          <a:p>
            <a:pPr lvl="1"/>
            <a:r>
              <a:rPr lang="en-US"/>
              <a:t>payload-agnostic</a:t>
            </a:r>
          </a:p>
          <a:p>
            <a:pPr lvl="1"/>
            <a:r>
              <a:rPr lang="en-US"/>
              <a:t>well-defined solutions (HTTPS, proxies, gateways)</a:t>
            </a:r>
          </a:p>
          <a:p>
            <a:pPr lvl="1"/>
            <a:r>
              <a:rPr lang="en-US"/>
              <a:t>obviously extensible (WebDAV, explosive growth)</a:t>
            </a:r>
          </a:p>
          <a:p>
            <a:pPr lvl="1"/>
            <a:r>
              <a:rPr lang="en-US"/>
              <a:t>platform-neutral and technology-agnostic</a:t>
            </a:r>
          </a:p>
          <a:p>
            <a:pPr lvl="0"/>
            <a:r>
              <a:rPr lang="en-US"/>
              <a:t>it's hard to argue with success!</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Advantages</a:t>
            </a:r>
          </a:p>
          <a:p>
            <a:pPr lvl="0"/>
            <a:r>
              <a:rPr lang="en-US"/>
              <a:t>REST provides "anarchic scalability"</a:t>
            </a:r>
          </a:p>
          <a:p>
            <a:pPr lvl="1"/>
            <a:r>
              <a:rPr lang="en-US"/>
              <a:t>assumes there is no one central entity of control</a:t>
            </a:r>
          </a:p>
          <a:p>
            <a:pPr lvl="1"/>
            <a:r>
              <a:rPr lang="en-US"/>
              <a:t>architectural elements must continue operating when subjected to unexpected load ("the Slashdot effect")</a:t>
            </a:r>
          </a:p>
          <a:p>
            <a:pPr lvl="0"/>
            <a:r>
              <a:rPr lang="en-US"/>
              <a:t>REST allows for independent deployment</a:t>
            </a:r>
          </a:p>
          <a:p>
            <a:pPr lvl="1"/>
            <a:r>
              <a:rPr lang="en-US"/>
              <a:t>hardware/software can be introduced over time w/o breaking clients (the power of the URI and DNS)</a:t>
            </a:r>
          </a:p>
          <a:p>
            <a:pPr lvl="1"/>
            <a:r>
              <a:rPr lang="en-US"/>
              <a:t>not all participants need change/evolve simultaneously</a:t>
            </a:r>
          </a:p>
          <a:p>
            <a:pPr lvl="0"/>
            <a:r>
              <a:rPr lang="en-US"/>
              <a:t>REST returns us to simplicity</a:t>
            </a:r>
          </a:p>
          <a:p>
            <a:pPr lvl="1"/>
            <a:r>
              <a:rPr lang="en-US"/>
              <a:t>it's all URLs, HTTP, and HTML/XML; nothing else</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Disadvantages</a:t>
            </a:r>
          </a:p>
          <a:p>
            <a:pPr lvl="0"/>
            <a:r>
              <a:rPr lang="en-US"/>
              <a:t>REST depends a great deal on underlying technology</a:t>
            </a:r>
          </a:p>
          <a:p>
            <a:pPr lvl="1"/>
            <a:r>
              <a:rPr lang="en-US"/>
              <a:t>HTTP uses simple name/value pairs for headers</a:t>
            </a:r>
          </a:p>
          <a:p>
            <a:pPr lvl="1"/>
            <a:r>
              <a:rPr lang="en-US"/>
              <a:t>this leaves out complex headers (a la WS-Sec)</a:t>
            </a:r>
          </a:p>
          <a:p>
            <a:pPr lvl="0"/>
            <a:r>
              <a:rPr lang="en-US"/>
              <a:t>REST requires a loosely-bound API</a:t>
            </a:r>
          </a:p>
          <a:p>
            <a:pPr lvl="1"/>
            <a:r>
              <a:rPr lang="en-US"/>
              <a:t>"interface genericity"</a:t>
            </a:r>
          </a:p>
          <a:p>
            <a:pPr lvl="1"/>
            <a:r>
              <a:rPr lang="en-US"/>
              <a:t>no metadata constructs to key from</a:t>
            </a:r>
          </a:p>
          <a:p>
            <a:pPr lvl="0"/>
            <a:r>
              <a:rPr lang="en-US"/>
              <a:t>REST requires more work on your part</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Richardson Maturity Model (RMM)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RESTful are you?</a:t>
            </a:r>
            <a:endParaRPr lang="en-US" smtClean="0"/>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2008, Lenny Richardson posited the "Richardson Maturity Model"</a:t>
            </a:r>
          </a:p>
          <a:p>
            <a:pPr lvl="0"/>
            <a:r>
              <a:rPr lang="en-US"/>
              <a:t>http://www.crummy.com/writing/speaking/2008-QCon/act3.html</a:t>
            </a:r>
          </a:p>
          <a:p>
            <a:pPr lvl="0"/>
            <a:r>
              <a:rPr lang="en-US"/>
              <a:t>basically an attempt to distinguish against SOAP/WSDL services</a:t>
            </a:r>
          </a:p>
          <a:p>
            <a:pPr lvl="0"/>
            <a:r>
              <a:rPr lang="en-US"/>
              <a:t>but also useful as a measuring stick for REST adoption</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RMM reads like this:</a:t>
            </a:r>
          </a:p>
          <a:p>
            <a:pPr lvl="0"/>
            <a:r>
              <a:rPr lang="en-US"/>
              <a:t>Stage Zero: POX/SOAP/XML-RPC</a:t>
            </a:r>
          </a:p>
          <a:p>
            <a:pPr lvl="1"/>
            <a:r>
              <a:rPr lang="en-US"/>
              <a:t>many URLs, one HTTP method/verb</a:t>
            </a:r>
          </a:p>
          <a:p>
            <a:pPr lvl="0"/>
            <a:r>
              <a:rPr lang="en-US"/>
              <a:t>Stage One: "Resources"</a:t>
            </a:r>
          </a:p>
          <a:p>
            <a:pPr lvl="1"/>
            <a:r>
              <a:rPr lang="en-US"/>
              <a:t>modeling endpoints to represent resources in the system</a:t>
            </a:r>
          </a:p>
          <a:p>
            <a:pPr lvl="0"/>
            <a:r>
              <a:rPr lang="en-US"/>
              <a:t>Stage Two: HTTP Verbs</a:t>
            </a:r>
          </a:p>
          <a:p>
            <a:pPr lvl="1"/>
            <a:r>
              <a:rPr lang="en-US"/>
              <a:t>modeling the endpoints using HTTP verbs (GET, POST, PUT, DELETE, etc)</a:t>
            </a:r>
          </a:p>
          <a:p>
            <a:pPr lvl="0"/>
            <a:r>
              <a:rPr lang="en-US"/>
              <a:t>Stage Three: HATEOAS</a:t>
            </a:r>
          </a:p>
          <a:p>
            <a:pPr lvl="1"/>
            <a:r>
              <a:rPr lang="en-US"/>
              <a:t>Hypertext As The Engine Of Application State</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Stage Zero: POX/SOAP/XML-RPC</a:t>
            </a:r>
          </a:p>
          <a:p>
            <a:pPr lvl="0"/>
            <a:r>
              <a:rPr lang="en-US"/>
              <a:t>"replicate a call stack in XML over HTTP"</a:t>
            </a:r>
          </a:p>
          <a:p>
            <a:pPr lvl="0"/>
            <a:r>
              <a:rPr lang="en-US"/>
              <a:t>endpoints represent a service or a "call"</a:t>
            </a:r>
          </a:p>
          <a:p>
            <a:pPr lvl="0"/>
            <a:r>
              <a:rPr lang="en-US"/>
              <a:t>data (often) conveyed in XML, modeled as "request" and "response"</a:t>
            </a:r>
          </a:p>
          <a:p>
            <a:pPr lvl="0"/>
            <a:r>
              <a:rPr lang="en-US"/>
              <a:t>all HTTP interaction is done using POST</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Stage One: "Resources"</a:t>
            </a:r>
          </a:p>
          <a:p>
            <a:pPr lvl="0"/>
            <a:r>
              <a:rPr lang="en-US"/>
              <a:t>discard "services" and "request"/"response" data types</a:t>
            </a:r>
          </a:p>
          <a:p>
            <a:pPr lvl="0"/>
            <a:r>
              <a:rPr lang="en-US"/>
              <a:t>follow the REST model of thinking about "resources"</a:t>
            </a:r>
          </a:p>
          <a:p>
            <a:pPr lvl="0"/>
            <a:r>
              <a:rPr lang="en-US"/>
              <a:t>each resource gets its own endpoint</a:t>
            </a:r>
          </a:p>
          <a:p>
            <a:pPr lvl="0"/>
            <a:r>
              <a:rPr lang="en-US"/>
              <a:t>individual resources are given unique URIs</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Stage Two: HTTP Verbs</a:t>
            </a:r>
          </a:p>
          <a:p>
            <a:pPr lvl="0"/>
            <a:r>
              <a:rPr lang="en-US"/>
              <a:t>HTTP verbs model basic CRUD</a:t>
            </a:r>
          </a:p>
          <a:p>
            <a:pPr lvl="1"/>
            <a:r>
              <a:rPr lang="en-US"/>
              <a:t>GET - Retrieve</a:t>
            </a:r>
          </a:p>
          <a:p>
            <a:pPr lvl="1"/>
            <a:r>
              <a:rPr lang="en-US"/>
              <a:t>POST - Create</a:t>
            </a:r>
          </a:p>
          <a:p>
            <a:pPr lvl="1"/>
            <a:r>
              <a:rPr lang="en-US"/>
              <a:t>DELETE - Delete</a:t>
            </a:r>
          </a:p>
          <a:p>
            <a:pPr lvl="1"/>
            <a:r>
              <a:rPr lang="en-US"/>
              <a:t>PUT - Update</a:t>
            </a:r>
          </a:p>
          <a:p>
            <a:pPr lvl="0"/>
            <a:r>
              <a:rPr lang="en-US"/>
              <a:t>Use those against a single resource to indicate intent</a:t>
            </a:r>
          </a:p>
          <a:p>
            <a:pPr lvl="0"/>
            <a:r>
              <a:rPr lang="en-US"/>
              <a:t>Signal reactions/results using HTTP response codes</a:t>
            </a:r>
          </a:p>
          <a:p>
            <a:pPr lvl="0"/>
            <a:r>
              <a:rPr lang="en-US"/>
              <a:t>This helps separate "safe" against "unsafe" (modifying) actions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One: Xanadu</a:t>
            </a:r>
          </a:p>
          <a:p>
            <a:pPr>
              <a:buNone/>
            </a:pPr>
            <a:r>
              <a:rPr lang="en-US"/>
              <a:t>"Xanadu, a global hypertext publishing system, is the longest-running vaporware story in the history of the computer industry. It has been in development for more than 30 years."</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Maturity Model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Stage Three: HATEOAS</a:t>
            </a:r>
          </a:p>
          <a:p>
            <a:pPr lvl="0"/>
            <a:r>
              <a:rPr lang="en-US"/>
              <a:t>Now the data returned contains all knowledge of what is available next</a:t>
            </a:r>
          </a:p>
          <a:p>
            <a:pPr lvl="1"/>
            <a:r>
              <a:rPr lang="en-US"/>
              <a:t>similar in spirit to how HTML contains links to next pages</a:t>
            </a:r>
          </a:p>
          <a:p>
            <a:pPr lvl="0"/>
            <a:r>
              <a:rPr lang="en-US"/>
              <a:t>This allows server to modify its URL scheme (in theory)</a:t>
            </a:r>
          </a:p>
          <a:p>
            <a:pPr lvl="0"/>
            <a:r>
              <a:rPr lang="en-US"/>
              <a:t>This also allows for "discovery" of new functionality (in theory)</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Problems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Utopia is a little harder than that</a:t>
            </a:r>
            <a:endParaRPr lang="en-US" smtClean="0"/>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Problems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Issues with HATEOAS</a:t>
            </a:r>
          </a:p>
          <a:p>
            <a:pPr lvl="0"/>
            <a:r>
              <a:rPr lang="en-US"/>
              <a:t>Not all state is public</a:t>
            </a:r>
          </a:p>
          <a:p>
            <a:pPr lvl="0"/>
            <a:r>
              <a:rPr lang="en-US"/>
              <a:t>Not all state is safe to transfer</a:t>
            </a:r>
          </a:p>
          <a:p>
            <a:pPr lvl="0"/>
            <a:r>
              <a:rPr lang="en-US"/>
              <a:t>Not all state is easily represented using ATOM or other formats</a:t>
            </a:r>
          </a:p>
          <a:p>
            <a:pPr lvl="0"/>
            <a:r>
              <a:rPr lang="en-US"/>
              <a:t>We've kinda moved on from XML, to boot</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Problems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Issues with HTTP</a:t>
            </a:r>
          </a:p>
          <a:p>
            <a:pPr lvl="0"/>
            <a:r>
              <a:rPr lang="en-US"/>
              <a:t>client-initiated</a:t>
            </a:r>
          </a:p>
          <a:p>
            <a:pPr lvl="0"/>
            <a:r>
              <a:rPr lang="en-US"/>
              <a:t>request-response</a:t>
            </a:r>
          </a:p>
          <a:p>
            <a:pPr lvl="0"/>
            <a:r>
              <a:rPr lang="en-US"/>
              <a:t>How does the server push anything?</a:t>
            </a:r>
          </a:p>
          <a:p>
            <a:pPr lvl="0"/>
            <a:r>
              <a:rPr lang="en-US"/>
              <a:t>Potential of "chatty" communication with server leads to performance woes</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Wrapping up</a:t>
            </a:r>
          </a:p>
          <a:p>
            <a:pPr lvl="0"/>
            <a:r>
              <a:rPr lang="en-US"/>
              <a:t>REST is an interesting architectural style</a:t>
            </a:r>
          </a:p>
          <a:p>
            <a:pPr lvl="1"/>
            <a:r>
              <a:rPr lang="en-US"/>
              <a:t>Pro: Fits in perfectly on top of the Web infrastructure</a:t>
            </a:r>
          </a:p>
          <a:p>
            <a:pPr lvl="1"/>
            <a:r>
              <a:rPr lang="en-US"/>
              <a:t>Con: Doesn't always fit in with what we're building</a:t>
            </a:r>
          </a:p>
          <a:p>
            <a:pPr lvl="0"/>
            <a:r>
              <a:rPr lang="en-US"/>
              <a:t>RMM Level Three takes a ton of work</a:t>
            </a:r>
          </a:p>
          <a:p>
            <a:pPr lvl="1"/>
            <a:r>
              <a:rPr lang="en-US"/>
              <a:t>On both the server and the client(s) side</a:t>
            </a:r>
          </a:p>
          <a:p>
            <a:pPr lvl="1"/>
            <a:r>
              <a:rPr lang="en-US"/>
              <a:t>Mobile apps, for example, will have a hard time consuming an ATOM-based format</a:t>
            </a:r>
          </a:p>
          <a:p>
            <a:pPr lvl="0"/>
            <a:r>
              <a:rPr lang="en-US"/>
              <a:t>Not everything called "RESTful", is!</a:t>
            </a:r>
          </a:p>
          <a:p>
            <a:pPr lvl="0"/>
            <a:r>
              <a:rPr lang="en-US"/>
              <a:t>Not everything fits into a client/server communication model</a:t>
            </a:r>
          </a:p>
          <a:p>
            <a:pPr lvl="0"/>
            <a:r>
              <a:rPr lang="en-US"/>
              <a:t>But if the shoe fits....</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Stage One: Xanadu</a:t>
            </a:r>
          </a:p>
          <a:p>
            <a:pPr>
              <a:buNone/>
            </a:pPr>
            <a:r>
              <a:rPr lang="en-US"/>
              <a:t>"Xanadu was meant to be a universal library, a worldwide hypertext publishing tool, a system to resolve copyright disputes, and a meritocratic forum for discussion and debate. By putting all information within reach of all people, Xanadu was meant to eliminate scientific ignorance and cure political misunderstandings. And, on the very hackerish assumption that global catastrophes are caused by ignorance, stupidity, and communication failures, Xanadu was supposed to save the world."</a:t>
            </a:r>
          </a:p>
          <a:p>
            <a:pPr lvl="0"/>
            <a:r>
              <a:rPr lang="en-US"/>
              <a:t>Source: http://www.wired.com/wired/archive//3.06/xanadu_pr.html</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Xanadu's 17 Rules:</a:t>
            </a:r>
          </a:p>
          <a:p>
            <a:pPr lvl="0">
              <a:buAutoNum type="arabicPeriod" startAt="1"/>
            </a:pPr>
            <a:r>
              <a:rPr lang="en-US"/>
              <a:t>Every Xanadu server is uniquely and securely identified.</a:t>
            </a:r>
          </a:p>
          <a:p>
            <a:pPr lvl="0">
              <a:buAutoNum type="arabicPeriod" startAt="1"/>
            </a:pPr>
            <a:r>
              <a:rPr lang="en-US"/>
              <a:t>Every Xanadu server can be operated independently or in a network.</a:t>
            </a:r>
          </a:p>
          <a:p>
            <a:pPr lvl="0">
              <a:buAutoNum type="arabicPeriod" startAt="1"/>
            </a:pPr>
            <a:r>
              <a:rPr lang="en-US"/>
              <a:t>Every user is uniquely and securely identified.</a:t>
            </a:r>
          </a:p>
          <a:p>
            <a:pPr lvl="0">
              <a:buAutoNum type="arabicPeriod" startAt="1"/>
            </a:pPr>
            <a:r>
              <a:rPr lang="en-US"/>
              <a:t>Every user can search, retrieve, create and store documents.</a:t>
            </a:r>
          </a:p>
          <a:p>
            <a:pPr lvl="0">
              <a:buAutoNum type="arabicPeriod" startAt="1"/>
            </a:pPr>
            <a:r>
              <a:rPr lang="en-US"/>
              <a:t>Every document can consist of any number of parts each of which may be of any data type.</a:t>
            </a:r>
          </a:p>
          <a:p>
            <a:pPr lvl="0">
              <a:buAutoNum type="arabicPeriod" startAt="1"/>
            </a:pPr>
            <a:r>
              <a:rPr lang="en-US"/>
              <a:t>Every document can contain links of any type including virtual copies ("transclusions") to any other document in the system accessible to its owner.</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Xanadu's 17 Rules:</a:t>
            </a:r>
          </a:p>
          <a:p>
            <a:pPr lvl="0">
              <a:buAutoNum type="arabicPeriod" startAt="1"/>
            </a:pPr>
            <a:r>
              <a:rPr lang="en-US"/>
              <a:t>Links are visible and can be followed from all endpoints.</a:t>
            </a:r>
          </a:p>
          <a:p>
            <a:pPr lvl="0">
              <a:buAutoNum type="arabicPeriod" startAt="1"/>
            </a:pPr>
            <a:r>
              <a:rPr lang="en-US"/>
              <a:t>Permission to link to a document is explicitly granted by the act of publication.</a:t>
            </a:r>
          </a:p>
          <a:p>
            <a:pPr lvl="0">
              <a:buAutoNum type="arabicPeriod" startAt="1"/>
            </a:pPr>
            <a:r>
              <a:rPr lang="en-US"/>
              <a:t>Every document can contain a royalty mechanism at any desired degree of granularity to ensure payment on any portion accessed, including virtual copies ("transclusions") of all or part of the document.</a:t>
            </a:r>
          </a:p>
          <a:p>
            <a:pPr lvl="0">
              <a:buAutoNum type="arabicPeriod" startAt="1"/>
            </a:pPr>
            <a:r>
              <a:rPr lang="en-US"/>
              <a:t>Every document is uniquely and securely identified.</a:t>
            </a:r>
          </a:p>
          <a:p>
            <a:pPr lvl="0">
              <a:buAutoNum type="arabicPeriod" startAt="1"/>
            </a:pPr>
            <a:r>
              <a:rPr lang="en-US"/>
              <a:t>Every document can have secure access controls.</a:t>
            </a:r>
          </a:p>
          <a:p>
            <a:pPr lvl="0">
              <a:buAutoNum type="arabicPeriod" startAt="1"/>
            </a:pPr>
            <a:r>
              <a:rPr lang="en-US"/>
              <a:t>Every document can be rapidly searched, stored and retrieved without user knowledge of where it is physically stored.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Representational State Transfer (REST) architectural style has taken the software development world by storm, profoundly influencing a number of different ideas and technologies, and its author, Roy Fielding, has laid down a fairly  strict description of whata REST architecture looks like. Is REST really the
wave of the future and the "last architecture" that any of us will work with? Or is there a more subtle, nuanced look at this architectural style that provides us with some interesting and compelling ideas for architecture, but acknowledging that it's just but one idea among many?
</dc:description>
  <cp:keywords>Architecture, Enterprise, Distributed Systems, WebAPI</cp:keywords>
  <dcterms:modified xsi:type="dcterms:W3CDTF">2011-08-01T06:04:30Z</dcterms:modified>
  <cp:revision>1</cp:revision>
  <dc:subject>Architecture, Enterprise, Distributed Systems, WebAPI</dc:subject>
  <dc:title>Busy Architect's Guide to REST</dc:title>
</cp:coreProperties>
</file>