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slides/slide21.xml" Type="http://schemas.openxmlformats.org/officeDocument/2006/relationships/slide"/><Relationship Id="rId27" Target="slides/slide22.xml" Type="http://schemas.openxmlformats.org/officeDocument/2006/relationships/slide"/><Relationship Id="rId28" Target="slides/slide23.xml" Type="http://schemas.openxmlformats.org/officeDocument/2006/relationships/slide"/><Relationship Id="rId29" Target="slides/slide24.xml" Type="http://schemas.openxmlformats.org/officeDocument/2006/relationships/slide"/><Relationship Id="rId3" Target="viewProps.xml" Type="http://schemas.openxmlformats.org/officeDocument/2006/relationships/viewProps"/><Relationship Id="rId30" Target="slides/slide25.xml" Type="http://schemas.openxmlformats.org/officeDocument/2006/relationships/slide"/><Relationship Id="rId31" Target="slides/slide26.xml" Type="http://schemas.openxmlformats.org/officeDocument/2006/relationships/slide"/><Relationship Id="rId32" Target="slides/slide27.xml" Type="http://schemas.openxmlformats.org/officeDocument/2006/relationships/slide"/><Relationship Id="rId33" Target="slides/slide28.xml" Type="http://schemas.openxmlformats.org/officeDocument/2006/relationships/slide"/><Relationship Id="rId34" Target="slides/slide29.xml" Type="http://schemas.openxmlformats.org/officeDocument/2006/relationships/slide"/><Relationship Id="rId35" Target="slides/slide30.xml" Type="http://schemas.openxmlformats.org/officeDocument/2006/relationships/slide"/><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1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2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1.xml.rels><?xml version="1.0" encoding="UTF-8" standalone="no"?><Relationships xmlns="http://schemas.openxmlformats.org/package/2006/relationships"><Relationship Id="rId1" Target="../slideLayouts/slideLayout6.xml" Type="http://schemas.openxmlformats.org/officeDocument/2006/relationships/slideLayout"/></Relationships>
</file>

<file path=ppt/slides/_rels/slide2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7.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2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Architect's Guide</a:t>
            </a:r>
          </a:p>
          <a:p>
            <a:r>
              <a:rPr lang="en-US"/>
              <a:t>to the Open Web Application Security Project (OWASP)</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OWASP Top Ten - 2013</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A3. Cross-Site Scripting (XSS)</a:t>
            </a:r>
          </a:p>
          <a:p>
            <a:pPr lvl="0"/>
            <a:r>
              <a:rPr lang="en-US"/>
              <a:t>Prevention:</a:t>
            </a:r>
          </a:p>
          <a:p>
            <a:pPr lvl="1"/>
            <a:r>
              <a:rPr lang="en-US"/>
              <a:t>properly escape all untrusted data based on the HTML context that the data will be placed into</a:t>
            </a:r>
          </a:p>
          <a:p>
            <a:pPr lvl="1"/>
            <a:r>
              <a:rPr lang="en-US"/>
              <a:t>prefer a "whitelist" approach to input validation</a:t>
            </a:r>
          </a:p>
          <a:p>
            <a:pPr lvl="1"/>
            <a:r>
              <a:rPr lang="en-US"/>
              <a:t>consider use of third-party libraries for input sanitization</a:t>
            </a:r>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OWASP Top Ten - 2013</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A4. Insecure Direct Object Reference</a:t>
            </a:r>
          </a:p>
          <a:p>
            <a:pPr lvl="0"/>
            <a:r>
              <a:rPr lang="en-US"/>
              <a:t>A direct object reference occurs when a developer exposes a reference to an internal implementation object, such as a file, directory, or database key. Without an access control check or other protection, attackers can manipulate these references to access unauthorized data</a:t>
            </a:r>
          </a:p>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OWASP Top Ten - 2013</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A4. Insecure Direct Object Reference</a:t>
            </a:r>
          </a:p>
          <a:p>
            <a:pPr lvl="0"/>
            <a:r>
              <a:rPr lang="en-US"/>
              <a:t>Prevention:</a:t>
            </a:r>
          </a:p>
          <a:p>
            <a:pPr lvl="1"/>
            <a:r>
              <a:rPr lang="en-US"/>
              <a:t>use per-user or -session indirect object references instead of database keys</a:t>
            </a:r>
          </a:p>
          <a:p>
            <a:pPr lvl="1"/>
            <a:r>
              <a:rPr lang="en-US"/>
              <a:t>check access to each/every object on every access</a:t>
            </a:r>
          </a:p>
        </p:txBody>
      </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OWASP Top Ten - 2013</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A5. Security Misconfiguration</a:t>
            </a:r>
          </a:p>
          <a:p>
            <a:pPr lvl="0"/>
            <a:r>
              <a:rPr lang="en-US"/>
              <a:t>Good security requires having a secure configuration defined and deployed for the application, frameworks, application server, web server, database server, and platform. Secure settings should be defined, implemented, and maintained, as defaults are often insecure. Additionally, software should be kept up to date.</a:t>
            </a:r>
          </a:p>
        </p:txBody>
      </p:sp>
    </p:spTree>
  </p:cSld>
  <p:clrMapOvr>
    <a:masterClrMapping/>
  </p:clrMapOvr>
</p:sld>
</file>

<file path=ppt/slides/slide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OWASP Top Ten - 2013</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A5. Security Misconfiguration</a:t>
            </a:r>
          </a:p>
          <a:p>
            <a:pPr lvl="0"/>
            <a:r>
              <a:rPr lang="en-US"/>
              <a:t>Prevention:</a:t>
            </a:r>
          </a:p>
          <a:p>
            <a:pPr lvl="1"/>
            <a:r>
              <a:rPr lang="en-US"/>
              <a:t>use products that are secure "out of the box"</a:t>
            </a:r>
          </a:p>
          <a:p>
            <a:pPr lvl="1"/>
            <a:r>
              <a:rPr lang="en-US"/>
              <a:t>a repeatable hardening process that makes it fast/easy to deploy another environment that is properly locked down</a:t>
            </a:r>
          </a:p>
          <a:p>
            <a:pPr lvl="1"/>
            <a:r>
              <a:rPr lang="en-US"/>
              <a:t>keep abreast of and deploy all new software updates/patches, including libraries</a:t>
            </a:r>
          </a:p>
          <a:p>
            <a:pPr lvl="1"/>
            <a:r>
              <a:rPr lang="en-US"/>
              <a:t>provide secure separation between components as part of the architecture</a:t>
            </a:r>
          </a:p>
          <a:p>
            <a:pPr lvl="1"/>
            <a:r>
              <a:rPr lang="en-US"/>
              <a:t>run scans and audits periodically</a:t>
            </a:r>
          </a:p>
        </p:txBody>
      </p:sp>
    </p:spTree>
  </p:cSld>
  <p:clrMapOvr>
    <a:masterClrMapping/>
  </p:clrMapOvr>
</p:sld>
</file>

<file path=ppt/slides/slide1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OWASP Top Ten - 2013</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A6. Sensitive Data Exposure</a:t>
            </a:r>
          </a:p>
          <a:p>
            <a:pPr lvl="0"/>
            <a:r>
              <a:rPr lang="en-US"/>
              <a:t>Many web applications do not properly protect sensitive data, such as credit cards, tax IDs, and authentication credentials. Attackers may steal or modify such weakly protected data to conduct credit card fraud, identity theft, or other crimes. Sensitive data deserves extra protection such as encryption at rest or in transit, as well as special precautions when exchanged with the browser.</a:t>
            </a:r>
          </a:p>
        </p:txBody>
      </p:sp>
    </p:spTree>
  </p:cSld>
  <p:clrMapOvr>
    <a:masterClrMapping/>
  </p:clrMapOvr>
</p:sld>
</file>

<file path=ppt/slides/slide1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OWASP Top Ten - 2013</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A6. Sensitive Data Exposure</a:t>
            </a:r>
          </a:p>
          <a:p>
            <a:pPr lvl="0"/>
            <a:r>
              <a:rPr lang="en-US"/>
              <a:t>Which data is sensitive data?</a:t>
            </a:r>
          </a:p>
          <a:p>
            <a:pPr lvl="0"/>
            <a:r>
              <a:rPr lang="en-US"/>
              <a:t>Discuss:</a:t>
            </a:r>
          </a:p>
          <a:p>
            <a:pPr lvl="1"/>
            <a:r>
              <a:rPr lang="en-US"/>
              <a:t>is any of this data stored in clear text long term, including backups?</a:t>
            </a:r>
          </a:p>
          <a:p>
            <a:pPr lvl="1"/>
            <a:r>
              <a:rPr lang="en-US"/>
              <a:t>is any of this data transmitted in clear text?</a:t>
            </a:r>
          </a:p>
          <a:p>
            <a:pPr lvl="1"/>
            <a:r>
              <a:rPr lang="en-US"/>
              <a:t>are any old/weak crypto used?</a:t>
            </a:r>
          </a:p>
          <a:p>
            <a:pPr lvl="1"/>
            <a:r>
              <a:rPr lang="en-US"/>
              <a:t>are any browser security directives/headers missing when sensitive data is provided by / sent to the browser?</a:t>
            </a:r>
          </a:p>
        </p:txBody>
      </p:sp>
    </p:spTree>
  </p:cSld>
  <p:clrMapOvr>
    <a:masterClrMapping/>
  </p:clrMapOvr>
</p:sld>
</file>

<file path=ppt/slides/slide1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OWASP Top Ten - 2013</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A6. Sensitive Data Exposure</a:t>
            </a:r>
          </a:p>
          <a:p>
            <a:pPr lvl="0"/>
            <a:r>
              <a:rPr lang="en-US"/>
              <a:t>Prevention:</a:t>
            </a:r>
          </a:p>
          <a:p>
            <a:pPr lvl="1"/>
            <a:r>
              <a:rPr lang="en-US"/>
              <a:t>consider all attack vectors/threats relevant to this data</a:t>
            </a:r>
          </a:p>
          <a:p>
            <a:pPr lvl="1"/>
            <a:r>
              <a:rPr lang="en-US"/>
              <a:t>don't store sensitive data unnecessarily; discard it ASAP</a:t>
            </a:r>
          </a:p>
          <a:p>
            <a:pPr lvl="1"/>
            <a:r>
              <a:rPr lang="en-US"/>
              <a:t>use standard crypto algorithms, strong keys, and proper key management</a:t>
            </a:r>
          </a:p>
          <a:p>
            <a:pPr lvl="1"/>
            <a:r>
              <a:rPr lang="en-US"/>
              <a:t>disable autocomplete on forms collecting sensitive data</a:t>
            </a:r>
          </a:p>
          <a:p>
            <a:pPr lvl="1"/>
            <a:r>
              <a:rPr lang="en-US"/>
              <a:t>disable caching for pages that contain sensitive data</a:t>
            </a:r>
          </a:p>
        </p:txBody>
      </p:sp>
    </p:spTree>
  </p:cSld>
  <p:clrMapOvr>
    <a:masterClrMapping/>
  </p:clrMapOvr>
</p:sld>
</file>

<file path=ppt/slides/slide1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OWASP Top Ten - 2013</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A7. Missing Function-Level Access Control</a:t>
            </a:r>
          </a:p>
          <a:p>
            <a:pPr lvl="0"/>
            <a:r>
              <a:rPr lang="en-US"/>
              <a:t>Most web applications verify function level access rights before making that functionality visible in the UI. However, applications need to perform the same access control checks on the server when each function is accessed. If requests are not verified, attackers will be able to forge requests in order to access functionality without proper authorization.</a:t>
            </a:r>
          </a:p>
        </p:txBody>
      </p:sp>
    </p:spTree>
  </p:cSld>
  <p:clrMapOvr>
    <a:masterClrMapping/>
  </p:clrMapOvr>
</p:sld>
</file>

<file path=ppt/slides/slide1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OWASP Top Ten - 2013</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A7. Missing Function-Level Access Control</a:t>
            </a:r>
          </a:p>
          <a:p>
            <a:pPr lvl="0"/>
            <a:r>
              <a:rPr lang="en-US"/>
              <a:t>Prevention:</a:t>
            </a:r>
          </a:p>
          <a:p>
            <a:pPr lvl="1"/>
            <a:r>
              <a:rPr lang="en-US"/>
              <a:t>examine management of entitlements and ensure easy update and audit; don't hard code</a:t>
            </a:r>
          </a:p>
          <a:p>
            <a:pPr lvl="1"/>
            <a:r>
              <a:rPr lang="en-US"/>
              <a:t>enforcement mechanism(s) should deny all access by default (use "additive authorization")</a:t>
            </a:r>
          </a:p>
          <a:p>
            <a:pPr lvl="1"/>
            <a:r>
              <a:rPr lang="en-US"/>
              <a:t>if the function is involved in a workflow, make sure the conditions are in the proper state to allow access</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OWASP (Open Web Application Security Project)</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Top Ten Web Application Vulnerabilities (2013)</a:t>
            </a:r>
            <a:endParaRPr lang="en-US" smtClean="0"/>
          </a:p>
        </p:txBody>
      </p:sp>
    </p:spTree>
  </p:cSld>
  <p:clrMapOvr>
    <a:masterClrMapping/>
  </p:clrMapOvr>
</p:sld>
</file>

<file path=ppt/slides/slide2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OWASP Top Ten - 2013</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A8. Cross-Site Request Forgery (CSRF)</a:t>
            </a:r>
          </a:p>
          <a:p>
            <a:pPr lvl="0"/>
            <a:r>
              <a:rPr lang="en-US"/>
              <a:t>A CSRF attack forces a logged-on victim’s browser to send a forged HTTP request, including the victim’s session cookie and any other automatically included authentication information, to a vulnerable web application. This allows the attacker to force the victim’s browser to generate requests the vulnerable application thinks are legitimate requests from the victim.</a:t>
            </a:r>
          </a:p>
        </p:txBody>
      </p:sp>
    </p:spTree>
  </p:cSld>
  <p:clrMapOvr>
    <a:masterClrMapping/>
  </p:clrMapOvr>
</p:sld>
</file>

<file path=ppt/slides/slide2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OWASP Top Ten - 2013</a:t>
            </a:r>
            <a:endParaRPr lang="en-US" smtClean="0"/>
          </a:p>
        </p:txBody>
      </p:sp>
      <p:sp>
        <p:nvSpPr>
          <p:cNvPr name="TextBox 3" id="3"/>
          <p:cNvSpPr txBox="true"/>
          <p:nvPr/>
        </p:nvSpPr>
        <p:spPr>
          <a:xfrm>
            <a:off x="457200" y="1608138"/>
            <a:ext cx="8229600" cy="642600"/>
          </a:xfrm>
          <a:prstGeom prst="rect">
            <a:avLst/>
          </a:prstGeom>
        </p:spPr>
        <p:txBody>
          <a:bodyPr anchor="t" rtlCol="false"/>
          <a:lstStyle/>
          <a:p>
            <a:pPr fontAlgn="t"/>
            <a:r>
              <a:rPr lang="en-US"/>
              <a:t>an application permits the user to submit a state-changing request that does not include anything secret</a:t>
            </a:r>
          </a:p>
        </p:txBody>
      </p:sp>
      <p:sp>
        <p:nvSpPr>
          <p:cNvPr name="TextBox 4" id="4"/>
          <p:cNvSpPr txBox="true"/>
          <p:nvPr/>
        </p:nvSpPr>
        <p:spPr>
          <a:xfrm>
            <a:off x="457200" y="2250738"/>
            <a:ext cx="8229600" cy="344951"/>
          </a:xfrm>
          <a:prstGeom prst="rect">
            <a:avLst/>
          </a:prstGeom>
          <a:solidFill>
            <a:srgbClr val="000000"/>
          </a:solidFill>
        </p:spPr>
        <p:txBody>
          <a:bodyPr anchor="t" rtlCol="false"/>
          <a:lstStyle/>
          <a:p>
            <a:pPr fontAlgn="t"/>
            <a:r>
              <a:rPr lang="en-US" sz="1400" b="false">
                <a:solidFill>
                  <a:srgbClr val="FFFFFF"/>
                </a:solidFill>
                <a:latin typeface="Consolas"/>
              </a:rPr>
              <a:t>http://~/app/transferFunds?amount=1500&amp;destinationAcct=452674</a:t>
            </a:r>
          </a:p>
        </p:txBody>
      </p:sp>
      <p:sp>
        <p:nvSpPr>
          <p:cNvPr name="TextBox 5" id="5"/>
          <p:cNvSpPr txBox="true"/>
          <p:nvPr/>
        </p:nvSpPr>
        <p:spPr>
          <a:xfrm>
            <a:off x="457200" y="2659189"/>
            <a:ext cx="8229600" cy="1100291"/>
          </a:xfrm>
          <a:prstGeom prst="rect">
            <a:avLst/>
          </a:prstGeom>
        </p:spPr>
        <p:txBody>
          <a:bodyPr anchor="t" rtlCol="false"/>
          <a:lstStyle/>
          <a:p>
            <a:pPr fontAlgn="t"/>
            <a:r>
              <a:rPr lang="en-US"/>
              <a:t>Attacker constructs a request that will transfer money from victim's account to the attacker's account. Then attacker embeds this attack in an image request or iframe stored on various sites under the attacker's control.</a:t>
            </a:r>
          </a:p>
        </p:txBody>
      </p:sp>
      <p:sp>
        <p:nvSpPr>
          <p:cNvPr name="TextBox 6" id="6"/>
          <p:cNvSpPr txBox="true"/>
          <p:nvPr/>
        </p:nvSpPr>
        <p:spPr>
          <a:xfrm>
            <a:off x="457200" y="3759480"/>
            <a:ext cx="8229600" cy="522942"/>
          </a:xfrm>
          <a:prstGeom prst="rect">
            <a:avLst/>
          </a:prstGeom>
          <a:solidFill>
            <a:srgbClr val="000000"/>
          </a:solidFill>
        </p:spPr>
        <p:txBody>
          <a:bodyPr anchor="t" rtlCol="false"/>
          <a:lstStyle/>
          <a:p>
            <a:pPr fontAlgn="t"/>
            <a:r>
              <a:rPr lang="en-US" sz="1400" b="false">
                <a:solidFill>
                  <a:srgbClr val="FFFFFF"/>
                </a:solidFill>
                <a:latin typeface="Consolas"/>
              </a:rPr>
              <a:t>&lt;img src="http://~/app/transferFunds?amount=1500&amp;amp;destinationAcct=452674" width="0" height="0" /&gt;</a:t>
            </a:r>
          </a:p>
        </p:txBody>
      </p:sp>
    </p:spTree>
  </p:cSld>
  <p:clrMapOvr>
    <a:masterClrMapping/>
  </p:clrMapOvr>
</p:sld>
</file>

<file path=ppt/slides/slide2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OWASP Top Ten - 2013</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A8. Cross-Site Request Forgery (CSRF)</a:t>
            </a:r>
          </a:p>
          <a:p>
            <a:pPr lvl="0"/>
            <a:r>
              <a:rPr lang="en-US"/>
              <a:t>Prevention:</a:t>
            </a:r>
          </a:p>
          <a:p>
            <a:pPr lvl="1"/>
            <a:r>
              <a:rPr lang="en-US"/>
              <a:t>include an unpredictable unique-per-user-session token in each HTTP request</a:t>
            </a:r>
          </a:p>
          <a:p>
            <a:pPr lvl="1"/>
            <a:r>
              <a:rPr lang="en-US"/>
              <a:t>either in a hidden field</a:t>
            </a:r>
          </a:p>
          <a:p>
            <a:pPr lvl="1"/>
            <a:r>
              <a:rPr lang="en-US"/>
              <a:t>or (publicly) in the URL or URL parameter</a:t>
            </a:r>
          </a:p>
          <a:p>
            <a:pPr lvl="1"/>
            <a:r>
              <a:rPr lang="en-US"/>
              <a:t>require the user to reauthenticate or prove they are a user (CAPTCHA)</a:t>
            </a:r>
          </a:p>
        </p:txBody>
      </p:sp>
    </p:spTree>
  </p:cSld>
  <p:clrMapOvr>
    <a:masterClrMapping/>
  </p:clrMapOvr>
</p:sld>
</file>

<file path=ppt/slides/slide2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OWASP Top Ten - 2013</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A9. Using Known Vulnerable Components</a:t>
            </a:r>
          </a:p>
          <a:p>
            <a:pPr lvl="0"/>
            <a:r>
              <a:rPr lang="en-US"/>
              <a:t>Components, such as libraries, frameworks, and other software modules, almost always run with full privileges. If a vulnerable component is exploited, such an attack can facilitate serious data loss or server takeover. Applications using components with known vulnerabilities may undermine application defenses and enable a range of possible attacks and impacts</a:t>
            </a:r>
          </a:p>
        </p:txBody>
      </p:sp>
    </p:spTree>
  </p:cSld>
  <p:clrMapOvr>
    <a:masterClrMapping/>
  </p:clrMapOvr>
</p:sld>
</file>

<file path=ppt/slides/slide2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OWASP Top Ten - 2013</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A9. Using Known Vulnerable Components</a:t>
            </a:r>
          </a:p>
          <a:p>
            <a:pPr lvl="0"/>
            <a:r>
              <a:rPr lang="en-US"/>
              <a:t>Prevention:</a:t>
            </a:r>
          </a:p>
          <a:p>
            <a:pPr lvl="1"/>
            <a:r>
              <a:rPr lang="en-US"/>
              <a:t>identify all components (and versions, including all dependencies) being used</a:t>
            </a:r>
          </a:p>
          <a:p>
            <a:pPr lvl="1"/>
            <a:r>
              <a:rPr lang="en-US"/>
              <a:t>monitor the security of these components; keep them up to date</a:t>
            </a:r>
          </a:p>
          <a:p>
            <a:pPr lvl="1"/>
            <a:r>
              <a:rPr lang="en-US"/>
              <a:t>establish security practices governing component use</a:t>
            </a:r>
          </a:p>
          <a:p>
            <a:pPr lvl="1"/>
            <a:r>
              <a:rPr lang="en-US"/>
              <a:t>consider adding security wrappers around components to disable unused functionality and/or secure weak/vulnerable aspects of the component</a:t>
            </a:r>
          </a:p>
        </p:txBody>
      </p:sp>
    </p:spTree>
  </p:cSld>
  <p:clrMapOvr>
    <a:masterClrMapping/>
  </p:clrMapOvr>
</p:sld>
</file>

<file path=ppt/slides/slide2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OWASP Top Ten - 2013</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A10. Unvalidated Redirects/Forwards</a:t>
            </a:r>
          </a:p>
          <a:p>
            <a:pPr lvl="0"/>
            <a:r>
              <a:rPr lang="en-US"/>
              <a:t>Web applications frequently redirect and forward users to other pages and websites, and use untrusted data to determine the destination pages. Without proper validation, attackers can redirect victims to phishing or malware sites, or use forwards to access unauthorized pages.</a:t>
            </a:r>
          </a:p>
        </p:txBody>
      </p:sp>
    </p:spTree>
  </p:cSld>
  <p:clrMapOvr>
    <a:masterClrMapping/>
  </p:clrMapOvr>
</p:sld>
</file>

<file path=ppt/slides/slide2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OWASP Top Ten - 2013</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A10. Unvalidated Redirects/Forwards</a:t>
            </a:r>
          </a:p>
          <a:p>
            <a:pPr lvl="0"/>
            <a:r>
              <a:rPr lang="en-US"/>
              <a:t>Prevention:</a:t>
            </a:r>
          </a:p>
          <a:p>
            <a:pPr lvl="1"/>
            <a:r>
              <a:rPr lang="en-US"/>
              <a:t>avoid using redirects/forwards</a:t>
            </a:r>
          </a:p>
          <a:p>
            <a:pPr lvl="1"/>
            <a:r>
              <a:rPr lang="en-US"/>
              <a:t>if used, don't involve user parameters in calculating the destination</a:t>
            </a:r>
          </a:p>
          <a:p>
            <a:pPr lvl="1"/>
            <a:r>
              <a:rPr lang="en-US"/>
              <a:t>if destination params cannot be avoided, ensure that the supplied value is valid and authorized for the user</a:t>
            </a:r>
          </a:p>
          <a:p>
            <a:pPr lvl="1"/>
            <a:r>
              <a:rPr lang="en-US"/>
              <a:t>additionally, any destination parameters should be a mapping value (not an actual URL target)</a:t>
            </a:r>
          </a:p>
        </p:txBody>
      </p:sp>
    </p:spTree>
  </p:cSld>
  <p:clrMapOvr>
    <a:masterClrMapping/>
  </p:clrMapOvr>
</p:sld>
</file>

<file path=ppt/slides/slide2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OWASP (Open Web Application Security Project)</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Resources</a:t>
            </a:r>
            <a:endParaRPr lang="en-US" smtClean="0"/>
          </a:p>
        </p:txBody>
      </p:sp>
    </p:spTree>
  </p:cSld>
  <p:clrMapOvr>
    <a:masterClrMapping/>
  </p:clrMapOvr>
</p:sld>
</file>

<file path=ppt/slides/slide2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OWASP Resources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Websites</a:t>
            </a:r>
            <a:r>
              <a:rPr lang="en-US"/>
              <a:t>** OWASP main</a:t>
            </a:r>
            <a:r>
              <a:rPr lang="en-US"/>
              <a:t>--- https://www.owasp.org/index.php/Main_Page</a:t>
            </a:r>
            <a:r>
              <a:rPr lang="en-US"/>
              <a:t>** OWASP Top Ten Web App Risks</a:t>
            </a:r>
            <a:r>
              <a:rPr lang="en-US"/>
              <a:t>--- https://www.owasp.org/index.php/Category:OWASP_Top_Ten_Project</a:t>
            </a:r>
            <a:r>
              <a:rPr lang="en-US"/>
              <a:t>** OWASP Top Ten Cheat Sheet</a:t>
            </a:r>
            <a:r>
              <a:rPr lang="en-US"/>
              <a:t>--- https://www.owasp.org/index.php/OWASP_Top_Ten_Cheat_Sheet</a:t>
            </a:r>
            <a:r>
              <a:rPr lang="en-US"/>
              <a:t>** OWASP Top Ten Mobile App Risks</a:t>
            </a:r>
            <a:r>
              <a:rPr lang="en-US"/>
              <a:t>--- https://www.owasp.org/index.php/OWASP_Mobile_Security_Project</a:t>
            </a:r>
            <a:r>
              <a:rPr lang="en-US"/>
              <a:t>** OWASP Developer's Guide Project</a:t>
            </a:r>
            <a:r>
              <a:rPr lang="en-US"/>
              <a:t>--- https://www.owasp.org/index.php/OWASP_Guide_Project</a:t>
            </a:r>
          </a:p>
        </p:txBody>
      </p:sp>
    </p:spTree>
  </p:cSld>
  <p:clrMapOvr>
    <a:masterClrMapping/>
  </p:clrMapOvr>
</p:sld>
</file>

<file path=ppt/slides/slide2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Where to go from here</a:t>
            </a:r>
          </a:p>
          <a:p>
            <a:pPr lvl="0"/>
            <a:r>
              <a:rPr lang="en-US"/>
              <a:t>your application IS vulnerable to one of these</a:t>
            </a:r>
          </a:p>
          <a:p>
            <a:pPr lvl="1"/>
            <a:r>
              <a:rPr lang="en-US"/>
              <a:t>you just haven't found it (them) yet</a:t>
            </a:r>
          </a:p>
          <a:p>
            <a:pPr lvl="0"/>
            <a:r>
              <a:rPr lang="en-US"/>
              <a:t>conduct a thorough security review</a:t>
            </a:r>
          </a:p>
          <a:p>
            <a:pPr lvl="1"/>
            <a:r>
              <a:rPr lang="en-US"/>
              <a:t>establish your threat model</a:t>
            </a:r>
          </a:p>
          <a:p>
            <a:pPr lvl="1"/>
            <a:r>
              <a:rPr lang="en-US"/>
              <a:t>examine your liability when/where a breach occurs</a:t>
            </a:r>
          </a:p>
          <a:p>
            <a:pPr lvl="1"/>
            <a:r>
              <a:rPr lang="en-US"/>
              <a:t>discuss with management how they want to proceed</a:t>
            </a:r>
          </a:p>
          <a:p>
            <a:pPr lvl="0"/>
            <a:r>
              <a:rPr lang="en-US"/>
              <a:t>keep in mind, some of these decisions are NOT yours to make</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OWASP Top Ten - 2013</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The List</a:t>
            </a:r>
          </a:p>
          <a:p>
            <a:pPr lvl="0"/>
            <a:r>
              <a:rPr lang="en-US"/>
              <a:t>A1. Injection</a:t>
            </a:r>
          </a:p>
          <a:p>
            <a:pPr lvl="0"/>
            <a:r>
              <a:rPr lang="en-US"/>
              <a:t>A2. Broken Authentication and Session Management</a:t>
            </a:r>
          </a:p>
          <a:p>
            <a:pPr lvl="0"/>
            <a:r>
              <a:rPr lang="en-US"/>
              <a:t>A3. Cross-Site Scripting (XSS)</a:t>
            </a:r>
          </a:p>
          <a:p>
            <a:pPr lvl="0"/>
            <a:r>
              <a:rPr lang="en-US"/>
              <a:t>A4. Insecure Direct Object References</a:t>
            </a:r>
          </a:p>
          <a:p>
            <a:pPr lvl="0"/>
            <a:r>
              <a:rPr lang="en-US"/>
              <a:t>A5. Security Misconfiguration</a:t>
            </a:r>
          </a:p>
        </p:txBody>
      </p:sp>
    </p:spTree>
  </p:cSld>
  <p:clrMapOvr>
    <a:masterClrMapping/>
  </p:clrMapOvr>
</p:sld>
</file>

<file path=ppt/slides/slide3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Co-founder, Solidify US</a:t>
            </a:r>
          </a:p>
          <a:p>
            <a:pPr lvl="1"/>
            <a:r>
              <a:rPr lang="en-US"/>
              <a:t>http://www.solidify.dev</a:t>
            </a:r>
          </a:p>
          <a:p>
            <a:pPr lvl="0"/>
            <a:r>
              <a:rPr lang="en-US"/>
              <a:t>Principal -- Neward &amp; Associates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a:p>
            <a:pPr lvl="0"/>
            <a:r>
              <a:rPr lang="en-US"/>
              <a:t>See http://www.newardassociates.com</a:t>
            </a:r>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OWASP Top Ten - 2013</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The List</a:t>
            </a:r>
          </a:p>
          <a:p>
            <a:pPr lvl="0"/>
            <a:r>
              <a:rPr lang="en-US"/>
              <a:t>A6. Sensitive Data Exposure</a:t>
            </a:r>
          </a:p>
          <a:p>
            <a:pPr lvl="0"/>
            <a:r>
              <a:rPr lang="en-US"/>
              <a:t>A7. Missing Function Level Access Control</a:t>
            </a:r>
          </a:p>
          <a:p>
            <a:pPr lvl="0"/>
            <a:r>
              <a:rPr lang="en-US"/>
              <a:t>A8. Cross-Site Request Forgery (CSRF)</a:t>
            </a:r>
          </a:p>
          <a:p>
            <a:pPr lvl="0"/>
            <a:r>
              <a:rPr lang="en-US"/>
              <a:t>A9. Using Known Vulnerable Components</a:t>
            </a:r>
          </a:p>
          <a:p>
            <a:pPr lvl="0"/>
            <a:r>
              <a:rPr lang="en-US"/>
              <a:t>A10. Unvalidated Redirects/Forwards</a:t>
            </a: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OWASP Top Ten - 2013</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A1. Injection</a:t>
            </a:r>
          </a:p>
          <a:p>
            <a:pPr lvl="0"/>
            <a:r>
              <a:rPr lang="en-US"/>
              <a:t>Injection flaws, such as SQL, OS, and LDAP injection occur when untrusted data is sent to an interpreter as part of a command or query. The attacker’s hostile data can trick the interpreter into executing unintended commands or accessing data without proper authorization.</a:t>
            </a:r>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OWASP Top Ten - 2013</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A1. Injection</a:t>
            </a:r>
          </a:p>
          <a:p>
            <a:pPr lvl="0"/>
            <a:r>
              <a:rPr lang="en-US"/>
              <a:t>Prevention:</a:t>
            </a:r>
          </a:p>
          <a:p>
            <a:pPr lvl="1"/>
            <a:r>
              <a:rPr lang="en-US"/>
              <a:t>use a safe API which avoids the use of the interpreter entirely</a:t>
            </a:r>
          </a:p>
          <a:p>
            <a:pPr lvl="1"/>
            <a:r>
              <a:rPr lang="en-US"/>
              <a:t>use a safe API which provides a parameterized interface</a:t>
            </a:r>
          </a:p>
          <a:p>
            <a:pPr lvl="1"/>
            <a:r>
              <a:rPr lang="en-US"/>
              <a:t>carefully escape special characters (and consider all possible character representations)</a:t>
            </a:r>
          </a:p>
          <a:p>
            <a:pPr lvl="1"/>
            <a:r>
              <a:rPr lang="en-US"/>
              <a:t>prefer a "whitelist" approach to input validation</a:t>
            </a:r>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OWASP Top Ten - 2013</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A2. Broken Auth/Session Mgmt</a:t>
            </a:r>
          </a:p>
          <a:p>
            <a:pPr lvl="0"/>
            <a:r>
              <a:rPr lang="en-US"/>
              <a:t>Application functions related to authentication and session management are often not implemented correctly, allowing attackers to compromise passwords, keys, or session tokens, or to exploit other implementation flaws to assume other users’ identities.</a:t>
            </a: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OWASP Top Ten - 2013</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A2. Broken Auth/Session Mgmt</a:t>
            </a:r>
          </a:p>
          <a:p>
            <a:pPr lvl="0"/>
            <a:r>
              <a:rPr lang="en-US"/>
              <a:t>Prevention:</a:t>
            </a:r>
          </a:p>
          <a:p>
            <a:pPr lvl="1"/>
            <a:r>
              <a:rPr lang="en-US"/>
              <a:t>a single set of authentication and session mgmt controls</a:t>
            </a:r>
          </a:p>
          <a:p>
            <a:pPr lvl="1"/>
            <a:r>
              <a:rPr lang="en-US"/>
              <a:t>avoid XSS flaws that permit theft of session IDs</a:t>
            </a:r>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OWASP Top Ten - 2013</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A3. Cross-Site Scripting (XSS)</a:t>
            </a:r>
          </a:p>
          <a:p>
            <a:pPr lvl="0"/>
            <a:r>
              <a:rPr lang="en-US"/>
              <a:t>XSS flaws occur whenever an application takes untrusted data and sends it to a web browser without proper validation or escaping. XSS allows attackers to execute scripts in the victim’s browser which can hijack user sessions, deface web sites, or redirect the user to malicious sites.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2022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Application security, like all things computer-security-related, can be an overwhelming topic. In an attempt to help bring some of the infinite myriad security concerns under control, a group calling itself the "Open Web Application Security Project", also known as OWASP, has been managing and curating a series of talking points and/or considerations, the most widely-known of which is their "Top Ten Web Application Vulnerabilities" list. In this presentation, we'll examine the Top Ten, and how architects can use this as a "jumping-off" point to begin addressing the sticky (and huge) subject of application security.
</dc:description>
  <cp:keywords>Architecture, Enterprise, Security, Distributed Systems, Cloud</cp:keywords>
  <dcterms:modified xsi:type="dcterms:W3CDTF">2011-08-01T06:04:30Z</dcterms:modified>
  <cp:revision>1</cp:revision>
  <dc:subject>Architecture, Enterprise, Security, Distributed Systems, Cloud</dc:subject>
  <dc:title>Busy Architect's Guide to the Open Web Application Security Project (OWASP)</dc:title>
</cp:coreProperties>
</file>