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a:t>
            </a:r>
          </a:p>
          <a:p>
            <a:r>
              <a:rPr lang="en-US"/>
              <a:t>to DevOps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Enter the server room</a:t>
            </a:r>
          </a:p>
          <a:p>
            <a:pPr lvl="0"/>
            <a:r>
              <a:rPr lang="en-US"/>
              <a:t>"let's put all the servers into a single room"</a:t>
            </a:r>
          </a:p>
          <a:p>
            <a:pPr lvl="0"/>
            <a:r>
              <a:rPr lang="en-US"/>
              <a:t>"let's get the Ops guys to take care of them"</a:t>
            </a:r>
          </a:p>
          <a:p>
            <a:pPr lvl="0"/>
            <a:r>
              <a:rPr lang="en-US"/>
              <a:t>because how different could it be from a mainframe?</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Enter deployment scripts</a:t>
            </a:r>
          </a:p>
          <a:p>
            <a:pPr lvl="0"/>
            <a:r>
              <a:rPr lang="en-US"/>
              <a:t>custom bespoke software required precise installation</a:t>
            </a:r>
          </a:p>
          <a:p>
            <a:pPr lvl="0"/>
            <a:r>
              <a:rPr lang="en-US"/>
              <a:t>Dev guys knew how to do it</a:t>
            </a:r>
          </a:p>
          <a:p>
            <a:pPr lvl="1"/>
            <a:r>
              <a:rPr lang="en-US"/>
              <a:t>but weren't allowed in the server room</a:t>
            </a:r>
          </a:p>
          <a:p>
            <a:pPr lvl="0"/>
            <a:r>
              <a:rPr lang="en-US"/>
              <a:t>Ops guys were allowed into the server room</a:t>
            </a:r>
          </a:p>
          <a:p>
            <a:pPr lvl="1"/>
            <a:r>
              <a:rPr lang="en-US"/>
              <a:t>but didn't know how to do it</a:t>
            </a:r>
          </a:p>
          <a:p>
            <a:pPr lvl="0"/>
            <a:r>
              <a:rPr lang="en-US"/>
              <a:t>Solution: We do these as formal ceremonies</a:t>
            </a:r>
          </a:p>
          <a:p>
            <a:pPr lvl="1"/>
            <a:r>
              <a:rPr lang="en-US"/>
              <a:t>...and we do them as rarely as possible</a:t>
            </a:r>
          </a:p>
          <a:p>
            <a:pPr lvl="0"/>
            <a:r>
              <a:rPr lang="en-US"/>
              <a:t>Problem: it's a major cat-fight every time</a:t>
            </a:r>
          </a:p>
          <a:p>
            <a:pPr lvl="1"/>
            <a:r>
              <a:rPr lang="en-US"/>
              <a:t>and the two groups snarl and hiss the whole time</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Enter the Web</a:t>
            </a:r>
          </a:p>
          <a:p>
            <a:pPr lvl="0"/>
            <a:r>
              <a:rPr lang="en-US"/>
              <a:t>the Web permits companies to project their internal/enterprise systems out to their customers</a:t>
            </a:r>
          </a:p>
          <a:p>
            <a:pPr lvl="0"/>
            <a:r>
              <a:rPr lang="en-US"/>
              <a:t>this means user usage is measured in thousands or ten-thousands or more</a:t>
            </a:r>
          </a:p>
          <a:p>
            <a:pPr lvl="1"/>
            <a:r>
              <a:rPr lang="en-US"/>
              <a:t>instead of dozens or hundreds</a:t>
            </a:r>
          </a:p>
          <a:p>
            <a:pPr lvl="0"/>
            <a:r>
              <a:rPr lang="en-US"/>
              <a:t>this also means server counts go up</a:t>
            </a:r>
          </a:p>
          <a:p>
            <a:pPr lvl="1"/>
            <a:r>
              <a:rPr lang="en-US"/>
              <a:t>way, way up</a:t>
            </a:r>
          </a:p>
          <a:p>
            <a:pPr lvl="0"/>
            <a:r>
              <a:rPr lang="en-US"/>
              <a:t>but the complexity of server management is not linear</a:t>
            </a:r>
          </a:p>
          <a:p>
            <a:pPr lvl="1"/>
            <a:r>
              <a:rPr lang="en-US"/>
              <a:t>it's exponential</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This is the state of most IT departments today</a:t>
            </a:r>
          </a:p>
          <a:p>
            <a:pPr lvl="0"/>
            <a:r>
              <a:rPr lang="en-US"/>
              <a:t>huge projects with "Big Bang" rollouts</a:t>
            </a:r>
          </a:p>
          <a:p>
            <a:pPr lvl="0"/>
            <a:r>
              <a:rPr lang="en-US"/>
              <a:t>massive integration issues</a:t>
            </a:r>
          </a:p>
          <a:p>
            <a:pPr lvl="0"/>
            <a:r>
              <a:rPr lang="en-US"/>
              <a:t>astonishing QA efforts</a:t>
            </a:r>
          </a:p>
          <a:p>
            <a:pPr lvl="0"/>
            <a:r>
              <a:rPr lang="en-US"/>
              <a:t>stupendous losses</a:t>
            </a:r>
          </a:p>
          <a:p>
            <a:pPr lvl="1"/>
            <a:r>
              <a:rPr lang="en-US"/>
              <a:t>bug fixes</a:t>
            </a:r>
          </a:p>
          <a:p>
            <a:pPr lvl="1"/>
            <a:r>
              <a:rPr lang="en-US"/>
              <a:t>installation failures</a:t>
            </a:r>
          </a:p>
          <a:p>
            <a:pPr lvl="1"/>
            <a:r>
              <a:rPr lang="en-US"/>
              <a:t>missed opportunities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So.... what now?</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DevOps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An overview</a:t>
            </a:r>
            <a:endParaRPr lang="en-US" smtClean="0"/>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is "DevOps"?</a:t>
            </a:r>
          </a:p>
          <a:p>
            <a:pPr lvl="0"/>
            <a:r>
              <a:rPr lang="en-US"/>
              <a:t>in one sense, the union of "Development" and "Operations"</a:t>
            </a:r>
          </a:p>
          <a:p>
            <a:pPr lvl="0"/>
            <a:r>
              <a:rPr lang="en-US"/>
              <a:t>fundamentally, a change in how IT projects are</a:t>
            </a:r>
          </a:p>
          <a:p>
            <a:pPr lvl="1"/>
            <a:r>
              <a:rPr lang="en-US"/>
              <a:t>developed</a:t>
            </a:r>
          </a:p>
          <a:p>
            <a:pPr lvl="1"/>
            <a:r>
              <a:rPr lang="en-US"/>
              <a:t>deployed</a:t>
            </a:r>
          </a:p>
          <a:p>
            <a:pPr lvl="1"/>
            <a:r>
              <a:rPr lang="en-US"/>
              <a:t>administered</a:t>
            </a:r>
          </a:p>
          <a:p>
            <a:pPr lvl="0"/>
            <a:r>
              <a:rPr lang="en-US"/>
              <a:t>practically, nothing less than an IT culture change</a:t>
            </a:r>
          </a:p>
          <a:p>
            <a:pPr lvl="1"/>
            <a:r>
              <a:rPr lang="en-US"/>
              <a:t>which should be simple, right?</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Concepts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What's the key points in a DevOps conversation?</a:t>
            </a:r>
            <a:endParaRPr lang="en-US" smtClean="0"/>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key concepts to any DevOps effort</a:t>
            </a:r>
          </a:p>
          <a:p>
            <a:pPr lvl="0"/>
            <a:r>
              <a:rPr lang="en-US"/>
              <a:t>it's an effort</a:t>
            </a:r>
          </a:p>
          <a:p>
            <a:pPr lvl="1"/>
            <a:r>
              <a:rPr lang="en-US"/>
              <a:t>it's never going to be "done"</a:t>
            </a:r>
          </a:p>
          <a:p>
            <a:pPr lvl="0"/>
            <a:r>
              <a:rPr lang="en-US"/>
              <a:t>it's a culture</a:t>
            </a:r>
          </a:p>
          <a:p>
            <a:pPr lvl="1"/>
            <a:r>
              <a:rPr lang="en-US"/>
              <a:t>it's not just a matter of using some tools</a:t>
            </a:r>
          </a:p>
          <a:p>
            <a:pPr lvl="0"/>
            <a:r>
              <a:rPr lang="en-US"/>
              <a:t>it's a process</a:t>
            </a:r>
          </a:p>
          <a:p>
            <a:pPr lvl="1"/>
            <a:r>
              <a:rPr lang="en-US"/>
              <a:t>you can't just "sprinkle DevOps" somewhere</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Three Ways of DevOps</a:t>
            </a:r>
          </a:p>
          <a:p>
            <a:pPr lvl="0"/>
            <a:r>
              <a:rPr lang="en-US"/>
              <a:t>Flow</a:t>
            </a:r>
          </a:p>
          <a:p>
            <a:pPr lvl="0"/>
            <a:r>
              <a:rPr lang="en-US"/>
              <a:t>Feedback</a:t>
            </a:r>
          </a:p>
          <a:p>
            <a:pPr lvl="0"/>
            <a:r>
              <a:rPr lang="en-US"/>
              <a:t>Kai-zen</a:t>
            </a:r>
          </a:p>
          <a:p>
            <a:pPr lvl="1"/>
            <a:r>
              <a:rPr lang="en-US"/>
              <a:t>continuous learning, expirimentation and enhancement</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are we here to do?</a:t>
            </a:r>
          </a:p>
          <a:p>
            <a:pPr lvl="0"/>
            <a:r>
              <a:rPr lang="en-US"/>
              <a:t>understand "DevOps"</a:t>
            </a:r>
          </a:p>
          <a:p>
            <a:pPr lvl="1"/>
            <a:r>
              <a:rPr lang="en-US"/>
              <a:t>a little history</a:t>
            </a:r>
          </a:p>
          <a:p>
            <a:pPr lvl="1"/>
            <a:r>
              <a:rPr lang="en-US"/>
              <a:t>a few core concepts</a:t>
            </a:r>
          </a:p>
          <a:p>
            <a:pPr lvl="0"/>
            <a:r>
              <a:rPr lang="en-US"/>
              <a:t>demythologize the hype</a:t>
            </a:r>
          </a:p>
          <a:p>
            <a:pPr lvl="0"/>
            <a:r>
              <a:rPr lang="en-US"/>
              <a:t>give you some guidance</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Flow: making the process faster</a:t>
            </a:r>
          </a:p>
          <a:p>
            <a:pPr lvl="0"/>
            <a:r>
              <a:rPr lang="en-US"/>
              <a:t>the core concept in Lean thinking is the value stream</a:t>
            </a:r>
          </a:p>
          <a:p>
            <a:pPr lvl="1"/>
            <a:r>
              <a:rPr lang="en-US"/>
              <a:t>the sequence of activities an organization undertakes to deliver upon a customer request</a:t>
            </a:r>
          </a:p>
          <a:p>
            <a:pPr lvl="1"/>
            <a:r>
              <a:rPr lang="en-US"/>
              <a:t>the sequence of activities required to design, produce and deliver a good or service to a customer, including the dual flows of information and material</a:t>
            </a:r>
          </a:p>
          <a:p>
            <a:pPr lvl="0"/>
            <a:r>
              <a:rPr lang="en-US"/>
              <a:t>flow is in software as well</a:t>
            </a:r>
          </a:p>
          <a:p>
            <a:pPr lvl="1"/>
            <a:r>
              <a:rPr lang="en-US"/>
              <a:t>the process required to convert a business hypothesis into a technology-enabled service that delivers value to the customer</a:t>
            </a:r>
          </a:p>
          <a:p>
            <a:pPr lvl="0"/>
            <a:r>
              <a:rPr lang="en-US"/>
              <a:t>goal: create fast flow</a:t>
            </a:r>
          </a:p>
          <a:p>
            <a:pPr lvl="1"/>
            <a:r>
              <a:rPr lang="en-US"/>
              <a:t>part of that means deployments without chaos or outages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Flow: making the process faster</a:t>
            </a:r>
          </a:p>
          <a:p>
            <a:pPr lvl="0"/>
            <a:r>
              <a:rPr lang="en-US"/>
              <a:t>make work visible</a:t>
            </a:r>
          </a:p>
          <a:p>
            <a:pPr lvl="0"/>
            <a:r>
              <a:rPr lang="en-US"/>
              <a:t>reduce our batch sizes and intervals of work</a:t>
            </a:r>
          </a:p>
          <a:p>
            <a:pPr lvl="0"/>
            <a:r>
              <a:rPr lang="en-US"/>
              <a:t>build in quality by preventing defects from being passed downstream</a:t>
            </a:r>
          </a:p>
          <a:p>
            <a:pPr lvl="0"/>
            <a:r>
              <a:rPr lang="en-US"/>
              <a:t>constantly optimize for global goals</a:t>
            </a:r>
          </a:p>
          <a:p>
            <a:pPr lvl="0"/>
            <a:r>
              <a:rPr lang="en-US"/>
              <a:t>these practices include (but are not limited to):</a:t>
            </a:r>
          </a:p>
          <a:p>
            <a:pPr lvl="1"/>
            <a:r>
              <a:rPr lang="en-US"/>
              <a:t>continuous build, integration, test, deployment processes</a:t>
            </a:r>
          </a:p>
          <a:p>
            <a:pPr lvl="1"/>
            <a:r>
              <a:rPr lang="en-US"/>
              <a:t>creating environments on demand</a:t>
            </a:r>
          </a:p>
          <a:p>
            <a:pPr lvl="1"/>
            <a:r>
              <a:rPr lang="en-US"/>
              <a:t>limiting work-in-progress</a:t>
            </a:r>
          </a:p>
          <a:p>
            <a:pPr lvl="1"/>
            <a:r>
              <a:rPr lang="en-US"/>
              <a:t>building systems and orgs that are safe to change</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Feedback: creating effective production telemetry</a:t>
            </a:r>
          </a:p>
          <a:p>
            <a:pPr lvl="0"/>
            <a:r>
              <a:rPr lang="en-US"/>
              <a:t>information flow coming from "the other direction"</a:t>
            </a:r>
          </a:p>
          <a:p>
            <a:pPr lvl="0"/>
            <a:r>
              <a:rPr lang="en-US"/>
              <a:t>must be amplified to</a:t>
            </a:r>
          </a:p>
          <a:p>
            <a:pPr lvl="1"/>
            <a:r>
              <a:rPr lang="en-US"/>
              <a:t>prevent problems from happening again</a:t>
            </a:r>
          </a:p>
          <a:p>
            <a:pPr lvl="1"/>
            <a:r>
              <a:rPr lang="en-US"/>
              <a:t>enable faster detection and recovery</a:t>
            </a:r>
          </a:p>
          <a:p>
            <a:pPr lvl="0"/>
            <a:r>
              <a:rPr lang="en-US"/>
              <a:t>seeing problems as they occur enables us to shorten and amplify feedback loops</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Kai-zen: embracing constant improvement</a:t>
            </a:r>
          </a:p>
          <a:p>
            <a:pPr lvl="0"/>
            <a:r>
              <a:rPr lang="en-US"/>
              <a:t>nobody knows how to do this stuff perfectly</a:t>
            </a:r>
          </a:p>
          <a:p>
            <a:pPr lvl="1"/>
            <a:r>
              <a:rPr lang="en-US"/>
              <a:t>so there's no call to stop learning ways to improve</a:t>
            </a:r>
          </a:p>
          <a:p>
            <a:pPr lvl="0"/>
            <a:r>
              <a:rPr lang="en-US"/>
              <a:t>create a high-trust culture that supports dynamic, disciplined, scientific approaches</a:t>
            </a:r>
          </a:p>
          <a:p>
            <a:pPr lvl="1"/>
            <a:r>
              <a:rPr lang="en-US"/>
              <a:t>to experimentation and risk-taking</a:t>
            </a:r>
          </a:p>
          <a:p>
            <a:pPr lvl="1"/>
            <a:r>
              <a:rPr lang="en-US"/>
              <a:t>facilitating the creation of organizational learning</a:t>
            </a:r>
          </a:p>
          <a:p>
            <a:pPr lvl="1"/>
            <a:r>
              <a:rPr lang="en-US"/>
              <a:t>embracing failure and growth mindset</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Myths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Common myths about DevOps</a:t>
            </a:r>
            <a:endParaRPr lang="en-US" smtClean="0"/>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is only for startups"</a:t>
            </a:r>
          </a:p>
          <a:p>
            <a:pPr lvl="0"/>
            <a:r>
              <a:rPr lang="en-US"/>
              <a:t>DevOps is a solution for any company that has:</a:t>
            </a:r>
          </a:p>
          <a:p>
            <a:pPr lvl="1"/>
            <a:r>
              <a:rPr lang="en-US"/>
              <a:t>highly dangerous code releases that tend towards catastrophic failure</a:t>
            </a:r>
          </a:p>
          <a:p>
            <a:pPr lvl="1"/>
            <a:r>
              <a:rPr lang="en-US"/>
              <a:t>inability to release features fast enough</a:t>
            </a:r>
          </a:p>
          <a:p>
            <a:pPr lvl="1"/>
            <a:r>
              <a:rPr lang="en-US"/>
              <a:t>compliance concerns</a:t>
            </a:r>
          </a:p>
          <a:p>
            <a:pPr lvl="1"/>
            <a:r>
              <a:rPr lang="en-US"/>
              <a:t>inability to scale</a:t>
            </a:r>
          </a:p>
          <a:p>
            <a:pPr lvl="1"/>
            <a:r>
              <a:rPr lang="en-US"/>
              <a:t>high levels of distrust between Development and Operations</a:t>
            </a:r>
          </a:p>
          <a:p>
            <a:pPr lvl="0"/>
            <a:r>
              <a:rPr lang="en-US"/>
              <a:t>... then you should be looking to DevOps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replaces agile"</a:t>
            </a:r>
          </a:p>
          <a:p>
            <a:pPr lvl="0"/>
            <a:r>
              <a:rPr lang="en-US"/>
              <a:t>quite the opposite: one feeds the other</a:t>
            </a:r>
          </a:p>
          <a:p>
            <a:pPr lvl="0"/>
            <a:r>
              <a:rPr lang="en-US"/>
              <a:t>in fact, agile often leads to DevOps</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is only useful in an agile environment"</a:t>
            </a:r>
          </a:p>
          <a:p>
            <a:pPr lvl="0"/>
            <a:r>
              <a:rPr lang="en-US"/>
              <a:t>agile principles help, but are not required</a:t>
            </a:r>
          </a:p>
          <a:p>
            <a:pPr lvl="1"/>
            <a:r>
              <a:rPr lang="en-US"/>
              <a:t>agile is a continuum anyway</a:t>
            </a:r>
          </a:p>
          <a:p>
            <a:pPr lvl="0"/>
            <a:r>
              <a:rPr lang="en-US"/>
              <a:t>DevOps can help lead to agile</a:t>
            </a:r>
          </a:p>
          <a:p>
            <a:pPr lvl="1"/>
            <a:r>
              <a:rPr lang="en-US"/>
              <a:t>but it is harder</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is incompatible with InfoSec"</a:t>
            </a:r>
          </a:p>
          <a:p>
            <a:pPr lvl="0"/>
            <a:r>
              <a:rPr lang="en-US"/>
              <a:t>DevOps tends to shy away from traditional controls</a:t>
            </a:r>
          </a:p>
          <a:p>
            <a:pPr lvl="1"/>
            <a:r>
              <a:rPr lang="en-US"/>
              <a:t>segregation of duty, change approval processes, manual security reviews, etc</a:t>
            </a:r>
          </a:p>
          <a:p>
            <a:pPr lvl="0"/>
            <a:r>
              <a:rPr lang="en-US"/>
              <a:t>but this doesn't mean controls are eliminated entirely</a:t>
            </a:r>
          </a:p>
          <a:p>
            <a:pPr lvl="1"/>
            <a:r>
              <a:rPr lang="en-US"/>
              <a:t>controls are instead integrated into every stage of daily work</a:t>
            </a:r>
          </a:p>
          <a:p>
            <a:pPr lvl="0"/>
            <a:r>
              <a:rPr lang="en-US"/>
              <a:t>and never forget, security is quality is security</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means eliminating Ops"</a:t>
            </a:r>
          </a:p>
          <a:p>
            <a:pPr lvl="0"/>
            <a:r>
              <a:rPr lang="en-US"/>
              <a:t>(the term "NoOps" does not help debunk this myth, by the way)</a:t>
            </a:r>
          </a:p>
          <a:p>
            <a:pPr lvl="0"/>
            <a:r>
              <a:rPr lang="en-US"/>
              <a:t>Ops work may change in form and function, but not spirit</a:t>
            </a:r>
          </a:p>
          <a:p>
            <a:pPr lvl="1"/>
            <a:r>
              <a:rPr lang="en-US"/>
              <a:t>they are still responsible for systems' health</a:t>
            </a:r>
          </a:p>
          <a:p>
            <a:pPr lvl="0"/>
            <a:r>
              <a:rPr lang="en-US"/>
              <a:t>Ops and Dev will need to "blend together"</a:t>
            </a:r>
          </a:p>
          <a:p>
            <a:pPr lvl="1"/>
            <a:r>
              <a:rPr lang="en-US"/>
              <a:t>by bringing Ops into the conversation from day 1, for example</a:t>
            </a:r>
          </a:p>
          <a:p>
            <a:pPr lvl="0"/>
            <a:r>
              <a:rPr lang="en-US"/>
              <a:t>this means Ops has a (loud) voice at the table</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DevOps: A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we got to DevOps</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is just Automation"</a:t>
            </a:r>
          </a:p>
          <a:p>
            <a:pPr lvl="0"/>
            <a:r>
              <a:rPr lang="en-US"/>
              <a:t>lots of the tools involve automation, yes</a:t>
            </a:r>
          </a:p>
          <a:p>
            <a:pPr lvl="0"/>
            <a:r>
              <a:rPr lang="en-US"/>
              <a:t>but automation doesn't happen easily without the rest of DevOps</a:t>
            </a:r>
          </a:p>
          <a:p>
            <a:pPr lvl="1"/>
            <a:r>
              <a:rPr lang="en-US"/>
              <a:t>the cultural shift</a:t>
            </a:r>
          </a:p>
          <a:p>
            <a:pPr lvl="1"/>
            <a:r>
              <a:rPr lang="en-US"/>
              <a:t>the process changes</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Myths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Myth: "DevOps is only for open-source software"</a:t>
            </a:r>
          </a:p>
          <a:p>
            <a:pPr lvl="0"/>
            <a:r>
              <a:rPr lang="en-US"/>
              <a:t>Myth: it's only for FOSS projects</a:t>
            </a:r>
          </a:p>
          <a:p>
            <a:pPr lvl="1"/>
            <a:r>
              <a:rPr lang="en-US"/>
              <a:t>lots of commercial orgs do it for their internal projects</a:t>
            </a:r>
          </a:p>
          <a:p>
            <a:pPr lvl="0"/>
            <a:r>
              <a:rPr lang="en-US"/>
              <a:t>Myth: it's only doable using FOSS software</a:t>
            </a:r>
          </a:p>
          <a:p>
            <a:pPr lvl="1"/>
            <a:r>
              <a:rPr lang="en-US"/>
              <a:t>it's been used with lots of tool stacks, including mainframes and embedded systems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Guide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do we get from here to there?</a:t>
            </a:r>
            <a:endParaRPr lang="en-US" smtClean="0"/>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Guide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There is no single path</a:t>
            </a:r>
          </a:p>
          <a:p>
            <a:pPr lvl="0"/>
            <a:r>
              <a:rPr lang="en-US"/>
              <a:t>every organization is different, and has different context</a:t>
            </a:r>
          </a:p>
          <a:p>
            <a:pPr lvl="1"/>
            <a:r>
              <a:rPr lang="en-US"/>
              <a:t>your degree of management/developer/operations "buy-in", for example</a:t>
            </a:r>
          </a:p>
          <a:p>
            <a:pPr lvl="0"/>
            <a:r>
              <a:rPr lang="en-US"/>
              <a:t>many organizations share characteristics</a:t>
            </a:r>
          </a:p>
          <a:p>
            <a:pPr lvl="1"/>
            <a:r>
              <a:rPr lang="en-US"/>
              <a:t>it's why Dilbert so clearly strikes a nerve</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Guide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heuristics</a:t>
            </a:r>
          </a:p>
          <a:p>
            <a:pPr lvl="0"/>
            <a:r>
              <a:rPr lang="en-US"/>
              <a:t>embrace questions</a:t>
            </a:r>
          </a:p>
          <a:p>
            <a:pPr lvl="0"/>
            <a:r>
              <a:rPr lang="en-US"/>
              <a:t>know where you are starting</a:t>
            </a:r>
          </a:p>
          <a:p>
            <a:pPr lvl="1"/>
            <a:r>
              <a:rPr lang="en-US"/>
              <a:t>"What is our team's primary business goal?"</a:t>
            </a:r>
          </a:p>
          <a:p>
            <a:pPr lvl="1"/>
            <a:r>
              <a:rPr lang="en-US"/>
              <a:t>this is not the time for "mission statements"; be concrete</a:t>
            </a:r>
          </a:p>
          <a:p>
            <a:pPr lvl="0"/>
            <a:r>
              <a:rPr lang="en-US"/>
              <a:t>know why you are changing</a:t>
            </a:r>
          </a:p>
          <a:p>
            <a:pPr lvl="1"/>
            <a:r>
              <a:rPr lang="en-US"/>
              <a:t>look for common measurable goals</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Guide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heuristics</a:t>
            </a:r>
          </a:p>
          <a:p>
            <a:pPr lvl="0"/>
            <a:r>
              <a:rPr lang="en-US"/>
              <a:t>look for executive sponsorship</a:t>
            </a:r>
          </a:p>
          <a:p>
            <a:pPr lvl="1"/>
            <a:r>
              <a:rPr lang="en-US"/>
              <a:t>this is not the time to be asking forgiveness later</a:t>
            </a:r>
          </a:p>
          <a:p>
            <a:pPr lvl="0"/>
            <a:r>
              <a:rPr lang="en-US"/>
              <a:t>look for technical leadership</a:t>
            </a:r>
          </a:p>
          <a:p>
            <a:pPr lvl="1"/>
            <a:r>
              <a:rPr lang="en-US"/>
              <a:t>somebody will need to be the go-to answer person</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Guide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heuristics</a:t>
            </a:r>
          </a:p>
          <a:p>
            <a:pPr lvl="0"/>
            <a:r>
              <a:rPr lang="en-US"/>
              <a:t>look for a pilot project</a:t>
            </a:r>
          </a:p>
          <a:p>
            <a:pPr lvl="1"/>
            <a:r>
              <a:rPr lang="en-US"/>
              <a:t>not too big, but not too small</a:t>
            </a:r>
          </a:p>
          <a:p>
            <a:pPr lvl="1"/>
            <a:r>
              <a:rPr lang="en-US"/>
              <a:t>collocation helps to iron out the kinks</a:t>
            </a:r>
          </a:p>
          <a:p>
            <a:pPr lvl="1"/>
            <a:r>
              <a:rPr lang="en-US"/>
              <a:t>clearly-defined requirements</a:t>
            </a:r>
          </a:p>
          <a:p>
            <a:pPr lvl="0"/>
            <a:r>
              <a:rPr lang="en-US"/>
              <a:t>set goals</a:t>
            </a:r>
          </a:p>
          <a:p>
            <a:pPr lvl="1"/>
            <a:r>
              <a:rPr lang="en-US"/>
              <a:t>how do we know we are winning?</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Guide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heuristics</a:t>
            </a:r>
          </a:p>
          <a:p>
            <a:pPr lvl="0"/>
            <a:r>
              <a:rPr lang="en-US"/>
              <a:t>look for (and be) mentors</a:t>
            </a:r>
          </a:p>
          <a:p>
            <a:pPr lvl="1"/>
            <a:r>
              <a:rPr lang="en-US"/>
              <a:t>people will need guidance</a:t>
            </a:r>
          </a:p>
          <a:p>
            <a:pPr lvl="0"/>
            <a:r>
              <a:rPr lang="en-US"/>
              <a:t>include everyone</a:t>
            </a:r>
          </a:p>
          <a:p>
            <a:pPr lvl="1"/>
            <a:r>
              <a:rPr lang="en-US"/>
              <a:t>developers, QA, operations, all in the same standup</a:t>
            </a:r>
          </a:p>
          <a:p>
            <a:pPr lvl="0"/>
            <a:r>
              <a:rPr lang="en-US"/>
              <a:t>open communications</a:t>
            </a:r>
          </a:p>
          <a:p>
            <a:pPr lvl="1"/>
            <a:r>
              <a:rPr lang="en-US"/>
              <a:t>deal with logistical obstancles to free/easy/clear communication</a:t>
            </a:r>
          </a:p>
          <a:p>
            <a:pPr lvl="0"/>
            <a:r>
              <a:rPr lang="en-US"/>
              <a:t>change your on-call process</a:t>
            </a:r>
          </a:p>
          <a:p>
            <a:pPr lvl="1"/>
            <a:r>
              <a:rPr lang="en-US"/>
              <a:t>developers have to feel the pain of bad software too</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Guide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heuristics</a:t>
            </a:r>
          </a:p>
          <a:p>
            <a:pPr lvl="0"/>
            <a:r>
              <a:rPr lang="en-US"/>
              <a:t>create checkpoints</a:t>
            </a:r>
          </a:p>
          <a:p>
            <a:pPr lvl="1"/>
            <a:r>
              <a:rPr lang="en-US"/>
              <a:t>feedback, feedback, feedback</a:t>
            </a:r>
          </a:p>
          <a:p>
            <a:pPr lvl="0"/>
            <a:r>
              <a:rPr lang="en-US"/>
              <a:t>declare victory</a:t>
            </a:r>
          </a:p>
          <a:p>
            <a:pPr lvl="1"/>
            <a:r>
              <a:rPr lang="en-US"/>
              <a:t>ceremonies are important to human beings</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Wrapping up</a:t>
            </a:r>
          </a:p>
          <a:p>
            <a:pPr lvl="0"/>
            <a:r>
              <a:rPr lang="en-US"/>
              <a:t>DevOps is about shortening the time from inception to deployment</a:t>
            </a:r>
          </a:p>
          <a:p>
            <a:pPr lvl="0"/>
            <a:r>
              <a:rPr lang="en-US"/>
              <a:t>DevOps is about adding feedback loops in every part of the process</a:t>
            </a:r>
          </a:p>
          <a:p>
            <a:pPr lvl="0"/>
            <a:r>
              <a:rPr lang="en-US"/>
              <a:t>DevOps is achievable in your organization</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the beginning....</a:t>
            </a:r>
          </a:p>
          <a:p>
            <a:pPr lvl="0"/>
            <a:r>
              <a:rPr lang="en-US"/>
              <a:t>God (in the form of men like Turing and women like Hopper) created astonishingly huge machines that filled rooms. They required months to set up and configure, days to program, and hours to execute even the simplest of calculations. They helped win a war and put a man on the moon, and soon businesses "had to have one".</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DevOps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for more</a:t>
            </a:r>
            <a:endParaRPr lang="en-US" smtClean="0"/>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Books</a:t>
            </a:r>
          </a:p>
          <a:p>
            <a:pPr lvl="0"/>
            <a:r>
              <a:rPr lang="en-US" i="true"/>
              <a:t>The Phoenix Project</a:t>
            </a:r>
            <a:r>
              <a:rPr lang="en-US"/>
              <a:t>, by Kim, Behr, Spafford</a:t>
            </a:r>
          </a:p>
          <a:p>
            <a:pPr lvl="0"/>
            <a:r>
              <a:rPr lang="en-US" i="true"/>
              <a:t>The DevOps Handbook</a:t>
            </a:r>
            <a:r>
              <a:rPr lang="en-US"/>
              <a:t>, by Kim, Humble, DeBois, Willis</a:t>
            </a:r>
          </a:p>
          <a:p>
            <a:pPr lvl="0"/>
            <a:r>
              <a:rPr lang="en-US" i="true"/>
              <a:t>What is DevOps</a:t>
            </a:r>
            <a:r>
              <a:rPr lang="en-US"/>
              <a:t>, by Loukides</a:t>
            </a:r>
          </a:p>
          <a:p>
            <a:pPr lvl="0"/>
            <a:r>
              <a:rPr lang="en-US" i="true"/>
              <a:t>Building a DevOps Culture</a:t>
            </a:r>
          </a:p>
          <a:p>
            <a:pPr lvl="0"/>
            <a:r>
              <a:rPr lang="en-US" i="true"/>
              <a:t>Release It!</a:t>
            </a:r>
            <a:r>
              <a:rPr lang="en-US"/>
              <a:t>, by Nygard</a:t>
            </a:r>
          </a:p>
          <a:p>
            <a:pPr lvl="0"/>
            <a:r>
              <a:rPr lang="en-US" i="true"/>
              <a:t>Continuous Delivery</a:t>
            </a:r>
            <a:r>
              <a:rPr lang="en-US"/>
              <a:t>, by Humble, Farley</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As business got into the IT game...</a:t>
            </a:r>
          </a:p>
          <a:p>
            <a:pPr lvl="0"/>
            <a:r>
              <a:rPr lang="en-US"/>
              <a:t>the calculations they could provide were pretty general</a:t>
            </a:r>
          </a:p>
          <a:p>
            <a:pPr lvl="1"/>
            <a:r>
              <a:rPr lang="en-US"/>
              <a:t>but could be used to store data and provide insight</a:t>
            </a:r>
          </a:p>
          <a:p>
            <a:pPr lvl="0"/>
            <a:r>
              <a:rPr lang="en-US"/>
              <a:t>the machines were a huge expense</a:t>
            </a:r>
          </a:p>
          <a:p>
            <a:pPr lvl="1"/>
            <a:r>
              <a:rPr lang="en-US"/>
              <a:t>both in terms of capital (CapEx) and operation (OpEx)</a:t>
            </a:r>
          </a:p>
          <a:p>
            <a:pPr lvl="0"/>
            <a:r>
              <a:rPr lang="en-US"/>
              <a:t>very specialized training was necessary to use them effectively</a:t>
            </a:r>
          </a:p>
          <a:p>
            <a:pPr lvl="1"/>
            <a:r>
              <a:rPr lang="en-US"/>
              <a:t>and these people were very rare</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Departments were formed around the care of these machines</a:t>
            </a:r>
          </a:p>
          <a:p>
            <a:pPr lvl="0"/>
            <a:r>
              <a:rPr lang="en-US"/>
              <a:t>the original folks in charge were called "operators"</a:t>
            </a:r>
          </a:p>
          <a:p>
            <a:pPr lvl="0"/>
            <a:r>
              <a:rPr lang="en-US"/>
              <a:t>they had very specific skills</a:t>
            </a:r>
          </a:p>
          <a:p>
            <a:pPr lvl="1"/>
            <a:r>
              <a:rPr lang="en-US"/>
              <a:t>they had particular quirks</a:t>
            </a:r>
          </a:p>
          <a:p>
            <a:pPr lvl="1"/>
            <a:r>
              <a:rPr lang="en-US"/>
              <a:t>some of them even got a little "uppity"</a:t>
            </a:r>
          </a:p>
          <a:p>
            <a:pPr lvl="0"/>
            <a:r>
              <a:rPr lang="en-US"/>
              <a:t>a whole subculture emerged</a:t>
            </a:r>
          </a:p>
          <a:p>
            <a:pPr lvl="0"/>
            <a:r>
              <a:rPr lang="en-US"/>
              <a:t>but they were a necessary evil</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Enter the microcomputer</a:t>
            </a:r>
          </a:p>
          <a:p>
            <a:pPr lvl="0"/>
            <a:r>
              <a:rPr lang="en-US"/>
              <a:t>also known as the "IBM PC"</a:t>
            </a:r>
          </a:p>
          <a:p>
            <a:pPr lvl="0"/>
            <a:r>
              <a:rPr lang="en-US"/>
              <a:t>suddenly every employee could have a computer on their desktop</a:t>
            </a:r>
          </a:p>
          <a:p>
            <a:pPr lvl="1"/>
            <a:r>
              <a:rPr lang="en-US"/>
              <a:t>each user could have their own processing</a:t>
            </a:r>
          </a:p>
          <a:p>
            <a:pPr lvl="1"/>
            <a:r>
              <a:rPr lang="en-US"/>
              <a:t>each user could have their own storage</a:t>
            </a:r>
          </a:p>
          <a:p>
            <a:pPr lvl="1"/>
            <a:r>
              <a:rPr lang="en-US"/>
              <a:t>each user could even have their own programs to run</a:t>
            </a:r>
          </a:p>
          <a:p>
            <a:pPr lvl="0"/>
            <a:r>
              <a:rPr lang="en-US"/>
              <a:t>PCs required care, but with lower costs</a:t>
            </a:r>
          </a:p>
          <a:p>
            <a:pPr lvl="1"/>
            <a:r>
              <a:rPr lang="en-US"/>
              <a:t>outages were individual, not company-wide</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Enter the development department</a:t>
            </a:r>
          </a:p>
          <a:p>
            <a:pPr lvl="0"/>
            <a:r>
              <a:rPr lang="en-US"/>
              <a:t>as micros grew more prominent the need for custom software grew</a:t>
            </a:r>
          </a:p>
          <a:p>
            <a:pPr lvl="1"/>
            <a:r>
              <a:rPr lang="en-US"/>
              <a:t>off-the-shelf software was useful, but...</a:t>
            </a:r>
          </a:p>
          <a:p>
            <a:pPr lvl="0"/>
            <a:r>
              <a:rPr lang="en-US"/>
              <a:t>developers had different skills than operators/sysadmins</a:t>
            </a:r>
          </a:p>
          <a:p>
            <a:pPr lvl="1"/>
            <a:r>
              <a:rPr lang="en-US"/>
              <a:t>equally valuable, equally squirrelly</a:t>
            </a:r>
          </a:p>
          <a:p>
            <a:pPr lvl="0"/>
            <a:r>
              <a:rPr lang="en-US"/>
              <a:t>so departments began to separate the two groups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Enter the network</a:t>
            </a:r>
          </a:p>
          <a:p>
            <a:pPr lvl="0"/>
            <a:r>
              <a:rPr lang="en-US"/>
              <a:t>we discovered how to connect them to one another</a:t>
            </a:r>
          </a:p>
          <a:p>
            <a:pPr lvl="1"/>
            <a:r>
              <a:rPr lang="en-US"/>
              <a:t>eventually TCP/IP emerged as the winning standard</a:t>
            </a:r>
          </a:p>
          <a:p>
            <a:pPr lvl="0"/>
            <a:r>
              <a:rPr lang="en-US"/>
              <a:t>and we needed programs to run in a central location</a:t>
            </a:r>
          </a:p>
          <a:p>
            <a:pPr lvl="1"/>
            <a:r>
              <a:rPr lang="en-US"/>
              <a:t>in order to help these groups connect more effectively</a:t>
            </a:r>
          </a:p>
          <a:p>
            <a:pPr lvl="0"/>
            <a:r>
              <a:rPr lang="en-US"/>
              <a:t>that meant a new programming style</a:t>
            </a:r>
          </a:p>
          <a:p>
            <a:pPr lvl="1"/>
            <a:r>
              <a:rPr lang="en-US"/>
              <a:t>new development skills</a:t>
            </a:r>
          </a:p>
          <a:p>
            <a:pPr lvl="1"/>
            <a:r>
              <a:rPr lang="en-US"/>
              <a:t>new operations skills</a:t>
            </a:r>
          </a:p>
          <a:p>
            <a:pPr lvl="0"/>
            <a:r>
              <a:rPr lang="en-US"/>
              <a:t>... and introduced new problems</a:t>
            </a:r>
          </a:p>
          <a:p>
            <a:pPr lvl="1"/>
            <a:r>
              <a:rPr lang="en-US"/>
              <a:t>server goes down, and now everybody is on hold</a:t>
            </a:r>
          </a:p>
          <a:p>
            <a:pPr lvl="1"/>
            <a:r>
              <a:rPr lang="en-US"/>
              <a:t>deploying the programs simultaneously is... tricky</a:t>
            </a:r>
          </a:p>
          <a:p>
            <a:pPr lvl="1"/>
            <a:r>
              <a:rPr lang="en-US"/>
              <a:t>keeping everybody organized worldwide even trickier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"Developer Operations", or its more commonly-known nickname, DevOps, has taken the industry by storm. Everywhere you turn, everybody wants to be doing DevOps. It's the new black, the new normal, the thing that everybody clearly represents the next pinnacle in software development.... Except not everybody agrees on what it is, how to do it, or what benefits it will even provide you. In this presentation, we'll deconstruct the whole "DevOps" movement, talk about what it really represents, how to get started with it, and perhaps most importantly of all, talk about what is realistic to expect out of it once you have actually managed to "DevOps All The Things!" within your company.
</dc:description>
  <cp:keywords>Architecture, Enterprise, DevOps, Continuous Integration, Continuous Delivery</cp:keywords>
  <dcterms:modified xsi:type="dcterms:W3CDTF">2011-08-01T06:04:30Z</dcterms:modified>
  <cp:revision>1</cp:revision>
  <dc:subject>Architecture, Enterprise, DevOps, Continuous Integration, Continuous Delivery</dc:subject>
  <dc:title>Busy Architect's Guide to DevOps</dc:title>
</cp:coreProperties>
</file>