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slide+xml" PartName="/ppt/slides/slide48.xml"/>
  <Override ContentType="application/vnd.openxmlformats-officedocument.presentationml.slide+xml" PartName="/ppt/slides/slide49.xml"/>
  <Override ContentType="application/vnd.openxmlformats-officedocument.presentationml.slide+xml" PartName="/ppt/slides/slide50.xml"/>
  <Override ContentType="application/vnd.openxmlformats-officedocument.presentationml.slide+xml" PartName="/ppt/slides/slide51.xml"/>
  <Override ContentType="application/vnd.openxmlformats-officedocument.presentationml.slide+xml" PartName="/ppt/slides/slide52.xml"/>
  <Override ContentType="application/vnd.openxmlformats-officedocument.presentationml.slide+xml" PartName="/ppt/slides/slide53.xml"/>
  <Override ContentType="application/vnd.openxmlformats-officedocument.presentationml.slide+xml" PartName="/ppt/slides/slide54.xml"/>
  <Override ContentType="application/vnd.openxmlformats-officedocument.presentationml.slide+xml" PartName="/ppt/slides/slide55.xml"/>
  <Override ContentType="application/vnd.openxmlformats-officedocument.presentationml.slide+xml" PartName="/ppt/slides/slide56.xml"/>
  <Override ContentType="application/vnd.openxmlformats-officedocument.presentationml.slide+xml" PartName="/ppt/slides/slide57.xml"/>
  <Override ContentType="application/vnd.openxmlformats-officedocument.presentationml.slide+xml" PartName="/ppt/slides/slide58.xml"/>
  <Override ContentType="application/vnd.openxmlformats-officedocument.presentationml.slide+xml" PartName="/ppt/slides/slide59.xml"/>
  <Override ContentType="application/vnd.openxmlformats-officedocument.presentationml.slide+xml" PartName="/ppt/slides/slide60.xml"/>
  <Override ContentType="application/vnd.openxmlformats-officedocument.presentationml.slide+xml" PartName="/ppt/slides/slide61.xml"/>
  <Override ContentType="application/vnd.openxmlformats-officedocument.presentationml.slide+xml" PartName="/ppt/slides/slide62.xml"/>
  <Override ContentType="application/vnd.openxmlformats-officedocument.presentationml.slide+xml" PartName="/ppt/slides/slide63.xml"/>
  <Override ContentType="application/vnd.openxmlformats-officedocument.presentationml.slide+xml" PartName="/ppt/slides/slide64.xml"/>
  <Override ContentType="application/vnd.openxmlformats-officedocument.presentationml.slide+xml" PartName="/ppt/slides/slide65.xml"/>
  <Override ContentType="application/vnd.openxmlformats-officedocument.presentationml.slide+xml" PartName="/ppt/slides/slide66.xml"/>
  <Override ContentType="application/vnd.openxmlformats-officedocument.presentationml.slide+xml" PartName="/ppt/slides/slide67.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presProps.xml" Type="http://schemas.openxmlformats.org/officeDocument/2006/relationships/presProps"/><Relationship Id="rId20" Target="slides/slide15.xml" Type="http://schemas.openxmlformats.org/officeDocument/2006/relationships/slide"/><Relationship Id="rId21" Target="slides/slide16.xml" Type="http://schemas.openxmlformats.org/officeDocument/2006/relationships/slide"/><Relationship Id="rId22" Target="slides/slide17.xml" Type="http://schemas.openxmlformats.org/officeDocument/2006/relationships/slide"/><Relationship Id="rId23" Target="slides/slide18.xml" Type="http://schemas.openxmlformats.org/officeDocument/2006/relationships/slide"/><Relationship Id="rId24" Target="slides/slide19.xml" Type="http://schemas.openxmlformats.org/officeDocument/2006/relationships/slide"/><Relationship Id="rId25" Target="slides/slide20.xml" Type="http://schemas.openxmlformats.org/officeDocument/2006/relationships/slide"/><Relationship Id="rId26" Target="slides/slide21.xml" Type="http://schemas.openxmlformats.org/officeDocument/2006/relationships/slide"/><Relationship Id="rId27" Target="slides/slide22.xml" Type="http://schemas.openxmlformats.org/officeDocument/2006/relationships/slide"/><Relationship Id="rId28" Target="slides/slide23.xml" Type="http://schemas.openxmlformats.org/officeDocument/2006/relationships/slide"/><Relationship Id="rId29" Target="slides/slide24.xml" Type="http://schemas.openxmlformats.org/officeDocument/2006/relationships/slide"/><Relationship Id="rId3" Target="viewProps.xml" Type="http://schemas.openxmlformats.org/officeDocument/2006/relationships/viewProps"/><Relationship Id="rId30" Target="slides/slide25.xml" Type="http://schemas.openxmlformats.org/officeDocument/2006/relationships/slide"/><Relationship Id="rId31" Target="slides/slide26.xml" Type="http://schemas.openxmlformats.org/officeDocument/2006/relationships/slide"/><Relationship Id="rId32" Target="slides/slide27.xml" Type="http://schemas.openxmlformats.org/officeDocument/2006/relationships/slide"/><Relationship Id="rId33" Target="slides/slide28.xml" Type="http://schemas.openxmlformats.org/officeDocument/2006/relationships/slide"/><Relationship Id="rId34" Target="slides/slide29.xml" Type="http://schemas.openxmlformats.org/officeDocument/2006/relationships/slide"/><Relationship Id="rId35" Target="slides/slide30.xml" Type="http://schemas.openxmlformats.org/officeDocument/2006/relationships/slide"/><Relationship Id="rId36" Target="slides/slide31.xml" Type="http://schemas.openxmlformats.org/officeDocument/2006/relationships/slide"/><Relationship Id="rId37" Target="slides/slide32.xml" Type="http://schemas.openxmlformats.org/officeDocument/2006/relationships/slide"/><Relationship Id="rId38" Target="slides/slide33.xml" Type="http://schemas.openxmlformats.org/officeDocument/2006/relationships/slide"/><Relationship Id="rId39" Target="slides/slide34.xml" Type="http://schemas.openxmlformats.org/officeDocument/2006/relationships/slide"/><Relationship Id="rId4" Target="theme/theme1.xml" Type="http://schemas.openxmlformats.org/officeDocument/2006/relationships/theme"/><Relationship Id="rId40" Target="slides/slide35.xml" Type="http://schemas.openxmlformats.org/officeDocument/2006/relationships/slide"/><Relationship Id="rId41" Target="slides/slide36.xml" Type="http://schemas.openxmlformats.org/officeDocument/2006/relationships/slide"/><Relationship Id="rId42" Target="slides/slide37.xml" Type="http://schemas.openxmlformats.org/officeDocument/2006/relationships/slide"/><Relationship Id="rId43" Target="slides/slide38.xml" Type="http://schemas.openxmlformats.org/officeDocument/2006/relationships/slide"/><Relationship Id="rId44" Target="slides/slide39.xml" Type="http://schemas.openxmlformats.org/officeDocument/2006/relationships/slide"/><Relationship Id="rId45" Target="slides/slide40.xml" Type="http://schemas.openxmlformats.org/officeDocument/2006/relationships/slide"/><Relationship Id="rId46" Target="slides/slide41.xml" Type="http://schemas.openxmlformats.org/officeDocument/2006/relationships/slide"/><Relationship Id="rId47" Target="slides/slide42.xml" Type="http://schemas.openxmlformats.org/officeDocument/2006/relationships/slide"/><Relationship Id="rId48" Target="slides/slide43.xml" Type="http://schemas.openxmlformats.org/officeDocument/2006/relationships/slide"/><Relationship Id="rId49" Target="slides/slide44.xml" Type="http://schemas.openxmlformats.org/officeDocument/2006/relationships/slide"/><Relationship Id="rId5" Target="tableStyles.xml" Type="http://schemas.openxmlformats.org/officeDocument/2006/relationships/tableStyles"/><Relationship Id="rId50" Target="slides/slide45.xml" Type="http://schemas.openxmlformats.org/officeDocument/2006/relationships/slide"/><Relationship Id="rId51" Target="slides/slide46.xml" Type="http://schemas.openxmlformats.org/officeDocument/2006/relationships/slide"/><Relationship Id="rId52" Target="slides/slide47.xml" Type="http://schemas.openxmlformats.org/officeDocument/2006/relationships/slide"/><Relationship Id="rId53" Target="slides/slide48.xml" Type="http://schemas.openxmlformats.org/officeDocument/2006/relationships/slide"/><Relationship Id="rId54" Target="slides/slide49.xml" Type="http://schemas.openxmlformats.org/officeDocument/2006/relationships/slide"/><Relationship Id="rId55" Target="slides/slide50.xml" Type="http://schemas.openxmlformats.org/officeDocument/2006/relationships/slide"/><Relationship Id="rId56" Target="slides/slide51.xml" Type="http://schemas.openxmlformats.org/officeDocument/2006/relationships/slide"/><Relationship Id="rId57" Target="slides/slide52.xml" Type="http://schemas.openxmlformats.org/officeDocument/2006/relationships/slide"/><Relationship Id="rId58" Target="slides/slide53.xml" Type="http://schemas.openxmlformats.org/officeDocument/2006/relationships/slide"/><Relationship Id="rId59" Target="slides/slide54.xml" Type="http://schemas.openxmlformats.org/officeDocument/2006/relationships/slide"/><Relationship Id="rId6" Target="slides/slide1.xml" Type="http://schemas.openxmlformats.org/officeDocument/2006/relationships/slide"/><Relationship Id="rId60" Target="slides/slide55.xml" Type="http://schemas.openxmlformats.org/officeDocument/2006/relationships/slide"/><Relationship Id="rId61" Target="slides/slide56.xml" Type="http://schemas.openxmlformats.org/officeDocument/2006/relationships/slide"/><Relationship Id="rId62" Target="slides/slide57.xml" Type="http://schemas.openxmlformats.org/officeDocument/2006/relationships/slide"/><Relationship Id="rId63" Target="slides/slide58.xml" Type="http://schemas.openxmlformats.org/officeDocument/2006/relationships/slide"/><Relationship Id="rId64" Target="slides/slide59.xml" Type="http://schemas.openxmlformats.org/officeDocument/2006/relationships/slide"/><Relationship Id="rId65" Target="slides/slide60.xml" Type="http://schemas.openxmlformats.org/officeDocument/2006/relationships/slide"/><Relationship Id="rId66" Target="slides/slide61.xml" Type="http://schemas.openxmlformats.org/officeDocument/2006/relationships/slide"/><Relationship Id="rId67" Target="slides/slide62.xml" Type="http://schemas.openxmlformats.org/officeDocument/2006/relationships/slide"/><Relationship Id="rId68" Target="slides/slide63.xml" Type="http://schemas.openxmlformats.org/officeDocument/2006/relationships/slide"/><Relationship Id="rId69" Target="slides/slide64.xml" Type="http://schemas.openxmlformats.org/officeDocument/2006/relationships/slide"/><Relationship Id="rId7" Target="slides/slide2.xml" Type="http://schemas.openxmlformats.org/officeDocument/2006/relationships/slide"/><Relationship Id="rId70" Target="slides/slide65.xml" Type="http://schemas.openxmlformats.org/officeDocument/2006/relationships/slide"/><Relationship Id="rId71" Target="slides/slide66.xml" Type="http://schemas.openxmlformats.org/officeDocument/2006/relationships/slide"/><Relationship Id="rId72" Target="slides/slide67.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 Id="rId2" Target="mailto:ted@tedneward.com" TargetMode="External" Type="http://schemas.openxmlformats.org/officeDocument/2006/relationships/hyperlink"/><Relationship Id="rId3" Target="http://blogs.tedneward.com" TargetMode="External" Type="http://schemas.openxmlformats.org/officeDocument/2006/relationships/hyperlink"/><Relationship Id="rId4" Target="http://twitter.com/tedneward" TargetMode="External" Type="http://schemas.openxmlformats.org/officeDocument/2006/relationships/hyperlink"/></Relationships>
</file>

<file path=ppt/slides/_rels/slide1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4.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1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2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1.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2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8.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2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5.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3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8.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3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2.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4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6.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4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1.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5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5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6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Architect's Guide </a:t>
            </a:r>
          </a:p>
          <a:p>
            <a:r>
              <a:rPr lang="en-US"/>
              <a:t> to the Cloud Offerings</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tedneward.com"/>
              </a:rPr>
              <a:t>ted@tedneward.com</a:t>
            </a:r>
            <a:r>
              <a:rPr lang="en-US"/>
              <a:t> </a:t>
            </a:r>
            <a:r>
              <a:rPr lang="en-US" sz="2400">
                <a:hlinkClick r:id="rId3" tooltip="http://blogs.tedneward.com"/>
              </a:rPr>
              <a:t>http://blogs.tedneward.com </a:t>
            </a:r>
            <a:r>
              <a:rPr lang="en-US"/>
              <a:t> </a:t>
            </a:r>
            <a:r>
              <a:rPr lang="en-US" sz="2400">
                <a:hlinkClick r:id="rId4" tooltip="http://twitter.com/tedneward"/>
              </a:rPr>
              <a:t>@tedneward</a:t>
            </a:r>
          </a:p>
        </p:txBody>
      </p:sp>
    </p:spTree>
  </p:cSld>
  <p:clrMapOvr>
    <a:masterClrMapping/>
  </p:clrMapOvr>
</p:sld>
</file>

<file path=ppt/slides/slide1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Cloud: Glossary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Cloud "models"</a:t>
            </a:r>
          </a:p>
          <a:p>
            <a:pPr lvl="0"/>
            <a:r>
              <a:rPr lang="en-US"/>
              <a:t>Virtual private cloud</a:t>
            </a:r>
          </a:p>
          <a:p>
            <a:pPr lvl="1"/>
            <a:r>
              <a:rPr lang="en-US"/>
              <a:t>private to you</a:t>
            </a:r>
          </a:p>
          <a:p>
            <a:pPr lvl="1"/>
            <a:r>
              <a:rPr lang="en-US"/>
              <a:t>hosted on cloud provider's dirt on their hardware</a:t>
            </a:r>
          </a:p>
          <a:p>
            <a:pPr lvl="0"/>
            <a:r>
              <a:rPr lang="en-US"/>
              <a:t>Hybrid cloud</a:t>
            </a:r>
          </a:p>
          <a:p>
            <a:pPr lvl="1"/>
            <a:r>
              <a:rPr lang="en-US"/>
              <a:t>a combination of private and public cloud</a:t>
            </a:r>
          </a:p>
          <a:p>
            <a:pPr lvl="0"/>
            <a:r>
              <a:rPr lang="en-US"/>
              <a:t>Co-location</a:t>
            </a:r>
          </a:p>
          <a:p>
            <a:pPr lvl="1"/>
            <a:r>
              <a:rPr lang="en-US"/>
              <a:t>your hardware, their dirt</a:t>
            </a:r>
          </a:p>
          <a:p>
            <a:pPr lvl="0"/>
            <a:r>
              <a:rPr lang="en-US"/>
              <a:t>Vendor platform</a:t>
            </a:r>
          </a:p>
          <a:p>
            <a:pPr lvl="1"/>
            <a:r>
              <a:rPr lang="en-US"/>
              <a:t>a vendor extends their app/tool/etc into the cloud space</a:t>
            </a:r>
          </a:p>
          <a:p>
            <a:pPr lvl="1"/>
            <a:r>
              <a:rPr lang="en-US"/>
              <a:t>typically through the public release of an API</a:t>
            </a:r>
          </a:p>
        </p:txBody>
      </p:sp>
    </p:spTree>
  </p:cSld>
  <p:clrMapOvr>
    <a:masterClrMapping/>
  </p:clrMapOvr>
</p:sld>
</file>

<file path=ppt/slides/slide1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Cloud: Glossary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Cloud "models"</a:t>
            </a:r>
          </a:p>
          <a:p>
            <a:pPr lvl="0"/>
            <a:r>
              <a:rPr lang="en-US"/>
              <a:t>PaaS: Platform-as-a-Service</a:t>
            </a:r>
          </a:p>
          <a:p>
            <a:pPr lvl="1"/>
            <a:r>
              <a:rPr lang="en-US"/>
              <a:t>hardware, OS</a:t>
            </a:r>
          </a:p>
          <a:p>
            <a:pPr lvl="0"/>
            <a:r>
              <a:rPr lang="en-US"/>
              <a:t>IaaS: Infrastructure-as-a-Service</a:t>
            </a:r>
          </a:p>
          <a:p>
            <a:pPr lvl="1"/>
            <a:r>
              <a:rPr lang="en-US"/>
              <a:t>compute, storage, networking,</a:t>
            </a:r>
          </a:p>
          <a:p>
            <a:pPr lvl="0"/>
            <a:r>
              <a:rPr lang="en-US"/>
              <a:t>SaaS: Software-as-a-Service</a:t>
            </a:r>
          </a:p>
          <a:p>
            <a:pPr lvl="1"/>
            <a:r>
              <a:rPr lang="en-US"/>
              <a:t>generic term covering anything specific "as-a-Service"</a:t>
            </a:r>
          </a:p>
          <a:p>
            <a:pPr lvl="0"/>
            <a:r>
              <a:rPr lang="en-US"/>
              <a:t>"verticals": very specific niche services</a:t>
            </a:r>
          </a:p>
          <a:p>
            <a:pPr lvl="1"/>
            <a:r>
              <a:rPr lang="en-US"/>
              <a:t>authentication, databases, functions, etc</a:t>
            </a:r>
          </a:p>
        </p:txBody>
      </p:sp>
    </p:spTree>
  </p:cSld>
  <p:clrMapOvr>
    <a:masterClrMapping/>
  </p:clrMapOvr>
</p:sld>
</file>

<file path=ppt/slides/slide1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Cloud: Glossary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Cloud "services"</a:t>
            </a:r>
          </a:p>
          <a:p>
            <a:pPr lvl="0"/>
            <a:r>
              <a:rPr lang="en-US"/>
              <a:t>Compute</a:t>
            </a:r>
          </a:p>
          <a:p>
            <a:pPr lvl="1"/>
            <a:r>
              <a:rPr lang="en-US"/>
              <a:t>CPUs, processing, etc</a:t>
            </a:r>
          </a:p>
          <a:p>
            <a:pPr lvl="0"/>
            <a:r>
              <a:rPr lang="en-US"/>
              <a:t>Storage</a:t>
            </a:r>
          </a:p>
          <a:p>
            <a:pPr lvl="1"/>
            <a:r>
              <a:rPr lang="en-US"/>
              <a:t>SQL, NoSQL, all modes in between</a:t>
            </a:r>
          </a:p>
          <a:p>
            <a:pPr lvl="0"/>
            <a:r>
              <a:rPr lang="en-US"/>
              <a:t>Communications</a:t>
            </a:r>
          </a:p>
          <a:p>
            <a:pPr lvl="1"/>
            <a:r>
              <a:rPr lang="en-US"/>
              <a:t>Messaging-oriented middleware, REST, etc</a:t>
            </a:r>
          </a:p>
          <a:p>
            <a:pPr lvl="0"/>
            <a:r>
              <a:rPr lang="en-US"/>
              <a:t>Networking</a:t>
            </a:r>
          </a:p>
          <a:p>
            <a:pPr lvl="1"/>
            <a:r>
              <a:rPr lang="en-US"/>
              <a:t>physical and virtual connections</a:t>
            </a:r>
          </a:p>
          <a:p>
            <a:pPr lvl="0"/>
            <a:r>
              <a:rPr lang="en-US"/>
              <a:t>Acquisition</a:t>
            </a:r>
          </a:p>
          <a:p>
            <a:pPr lvl="1"/>
            <a:r>
              <a:rPr lang="en-US"/>
              <a:t>bringing up more hardware resources</a:t>
            </a:r>
          </a:p>
        </p:txBody>
      </p:sp>
    </p:spTree>
  </p:cSld>
  <p:clrMapOvr>
    <a:masterClrMapping/>
  </p:clrMapOvr>
</p:sld>
</file>

<file path=ppt/slides/slide1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Cloud: Glossary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Cloud "platform services"</a:t>
            </a:r>
          </a:p>
          <a:p>
            <a:pPr lvl="0"/>
            <a:r>
              <a:rPr lang="en-US"/>
              <a:t>Analytics</a:t>
            </a:r>
          </a:p>
          <a:p>
            <a:pPr lvl="1"/>
            <a:r>
              <a:rPr lang="en-US"/>
              <a:t>big data, big data analytics</a:t>
            </a:r>
          </a:p>
          <a:p>
            <a:pPr lvl="0"/>
            <a:r>
              <a:rPr lang="en-US"/>
              <a:t>Deployment</a:t>
            </a:r>
          </a:p>
          <a:p>
            <a:pPr lvl="1"/>
            <a:r>
              <a:rPr lang="en-US"/>
              <a:t>putting "stuff" into where it needs to go</a:t>
            </a:r>
          </a:p>
          <a:p>
            <a:pPr lvl="0"/>
            <a:r>
              <a:rPr lang="en-US"/>
              <a:t>Management</a:t>
            </a:r>
          </a:p>
          <a:p>
            <a:pPr lvl="1"/>
            <a:r>
              <a:rPr lang="en-US"/>
              <a:t>dashboards, statistics, trend analysis</a:t>
            </a:r>
          </a:p>
          <a:p>
            <a:pPr lvl="0"/>
            <a:r>
              <a:rPr lang="en-US"/>
              <a:t>Mobile-specific services</a:t>
            </a:r>
          </a:p>
          <a:p>
            <a:pPr lvl="1"/>
            <a:r>
              <a:rPr lang="en-US"/>
              <a:t>sync, push notifications</a:t>
            </a:r>
          </a:p>
        </p:txBody>
      </p:sp>
    </p:spTree>
  </p:cSld>
  <p:clrMapOvr>
    <a:masterClrMapping/>
  </p:clrMapOvr>
</p:sld>
</file>

<file path=ppt/slides/slide1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Amazon Web Services: An Overview</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
            </a:r>
          </a:p>
          <a:p>
            <a:pPr lvl="0"/>
            <a:r>
              <a:rPr lang="en-US"/>
              <a:t> --</a:t>
            </a:r>
          </a:p>
        </p:txBody>
      </p:sp>
    </p:spTree>
  </p:cSld>
  <p:clrMapOvr>
    <a:masterClrMapping/>
  </p:clrMapOvr>
</p:sld>
</file>

<file path=ppt/slides/slide1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AWS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Amazon Web Services (AWS)</a:t>
            </a:r>
          </a:p>
          <a:p>
            <a:pPr lvl="0"/>
            <a:r>
              <a:rPr lang="en-US"/>
              <a:t>collection of services providing cloud-based functionality</a:t>
            </a:r>
          </a:p>
          <a:p>
            <a:pPr lvl="0"/>
            <a:r>
              <a:rPr lang="en-US"/>
              <a:t>Amazon offering</a:t>
            </a:r>
          </a:p>
          <a:p>
            <a:pPr lvl="0"/>
            <a:r>
              <a:rPr lang="en-US"/>
              <a:t>wide variety of services (IaaS, PaaS, SaaS)</a:t>
            </a:r>
          </a:p>
          <a:p>
            <a:pPr lvl="0"/>
            <a:r>
              <a:rPr lang="en-US"/>
              <a:t>to many, the "gold standard" of cloud offerings</a:t>
            </a:r>
          </a:p>
        </p:txBody>
      </p:sp>
    </p:spTree>
  </p:cSld>
  <p:clrMapOvr>
    <a:masterClrMapping/>
  </p:clrMapOvr>
</p:sld>
</file>

<file path=ppt/slides/slide1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AWS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AWS Offerings</a:t>
            </a:r>
          </a:p>
          <a:p>
            <a:pPr lvl="0"/>
            <a:r>
              <a:rPr lang="en-US"/>
              <a:t>Compute and Networking Services</a:t>
            </a:r>
          </a:p>
          <a:p>
            <a:pPr lvl="1"/>
            <a:r>
              <a:rPr lang="en-US"/>
              <a:t>EC2, virtual private cloud, etc</a:t>
            </a:r>
          </a:p>
          <a:p>
            <a:pPr lvl="0"/>
            <a:r>
              <a:rPr lang="en-US"/>
              <a:t>Storage and Content Delivery</a:t>
            </a:r>
          </a:p>
          <a:p>
            <a:pPr lvl="1"/>
            <a:r>
              <a:rPr lang="en-US"/>
              <a:t>S3, CloudFront (CDN), Instance Store, Elastic Block Store (EBS), Glacier (vault storage)</a:t>
            </a:r>
          </a:p>
          <a:p>
            <a:pPr lvl="0"/>
            <a:r>
              <a:rPr lang="en-US"/>
              <a:t>Database Services</a:t>
            </a:r>
          </a:p>
          <a:p>
            <a:pPr lvl="1"/>
            <a:r>
              <a:rPr lang="en-US"/>
              <a:t>Relational Database Services (RDS), Redshift (Big Data), DynamoDB, ElastiCache</a:t>
            </a:r>
          </a:p>
          <a:p>
            <a:pPr lvl="0"/>
            <a:r>
              <a:rPr lang="en-US"/>
              <a:t>Analytics Services</a:t>
            </a:r>
          </a:p>
          <a:p>
            <a:pPr lvl="1"/>
            <a:r>
              <a:rPr lang="en-US"/>
              <a:t>Elastic MapReduce (EMR), Data Pipeline, Kinesis</a:t>
            </a:r>
          </a:p>
        </p:txBody>
      </p:sp>
    </p:spTree>
  </p:cSld>
  <p:clrMapOvr>
    <a:masterClrMapping/>
  </p:clrMapOvr>
</p:sld>
</file>

<file path=ppt/slides/slide1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AWS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AWS Offerings</a:t>
            </a:r>
          </a:p>
          <a:p>
            <a:pPr lvl="0"/>
            <a:r>
              <a:rPr lang="en-US"/>
              <a:t>App Services</a:t>
            </a:r>
          </a:p>
          <a:p>
            <a:pPr lvl="1"/>
            <a:r>
              <a:rPr lang="en-US"/>
              <a:t>Message Queues, Notifications, Workflows, Email, Search, Streaming, Transcoding</a:t>
            </a:r>
          </a:p>
          <a:p>
            <a:pPr lvl="0"/>
            <a:r>
              <a:rPr lang="en-US"/>
              <a:t>Deployment Services</a:t>
            </a:r>
          </a:p>
          <a:p>
            <a:pPr lvl="1"/>
            <a:r>
              <a:rPr lang="en-US"/>
              <a:t>Elastic Beanstalk, CloudFormation, CodeDeploy, OpsWorks</a:t>
            </a:r>
          </a:p>
          <a:p>
            <a:pPr lvl="0"/>
            <a:r>
              <a:rPr lang="en-US"/>
              <a:t>Management Services</a:t>
            </a:r>
          </a:p>
        </p:txBody>
      </p:sp>
    </p:spTree>
  </p:cSld>
  <p:clrMapOvr>
    <a:masterClrMapping/>
  </p:clrMapOvr>
</p:sld>
</file>

<file path=ppt/slides/slide1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AWS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AWS Offerings</a:t>
            </a:r>
          </a:p>
          <a:p>
            <a:pPr lvl="0"/>
            <a:r>
              <a:rPr lang="en-US"/>
              <a:t>this list is constantly changing</a:t>
            </a:r>
          </a:p>
          <a:p>
            <a:pPr lvl="0"/>
            <a:r>
              <a:rPr lang="en-US"/>
              <a:t>keep track via their documentation page</a:t>
            </a:r>
          </a:p>
          <a:p>
            <a:pPr lvl="0"/>
            <a:r>
              <a:rPr lang="en-US"/>
              <a:t>docs are also accessible as Kindle books</a:t>
            </a:r>
          </a:p>
          <a:p>
            <a:pPr lvl="1"/>
            <a:r>
              <a:rPr lang="en-US"/>
              <a:t>which makes a lot of sense, actually</a:t>
            </a:r>
          </a:p>
          <a:p>
            <a:pPr lvl="0"/>
            <a:r>
              <a:rPr lang="en-US"/>
              <a:t>growing support for Docker containers</a:t>
            </a:r>
          </a:p>
          <a:p>
            <a:pPr lvl="1"/>
            <a:r>
              <a:rPr lang="en-US"/>
              <a:t>likely to be a lot of churn/enhancement here</a:t>
            </a:r>
          </a:p>
        </p:txBody>
      </p:sp>
    </p:spTree>
  </p:cSld>
  <p:clrMapOvr>
    <a:masterClrMapping/>
  </p:clrMapOvr>
</p:sld>
</file>

<file path=ppt/slides/slide1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AWS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Amazon SDKs</a:t>
            </a:r>
          </a:p>
          <a:p>
            <a:pPr lvl="0"/>
            <a:r>
              <a:rPr lang="en-US"/>
              <a:t>.NET (NuGet, GitHub and standalone download)</a:t>
            </a:r>
          </a:p>
          <a:p>
            <a:pPr lvl="1"/>
            <a:r>
              <a:rPr lang="en-US"/>
              <a:t>VisualStudio integration</a:t>
            </a:r>
          </a:p>
          <a:p>
            <a:pPr lvl="0"/>
            <a:r>
              <a:rPr lang="en-US"/>
              <a:t>Java (Maven, GitHub and standalone download)</a:t>
            </a:r>
          </a:p>
          <a:p>
            <a:pPr lvl="1"/>
            <a:r>
              <a:rPr lang="en-US"/>
              <a:t>Eclipse integration</a:t>
            </a:r>
          </a:p>
          <a:p>
            <a:pPr lvl="0"/>
            <a:r>
              <a:rPr lang="en-US"/>
              <a:t>JavaScript</a:t>
            </a:r>
          </a:p>
          <a:p>
            <a:pPr lvl="0"/>
            <a:r>
              <a:rPr lang="en-US"/>
              <a:t>Ruby</a:t>
            </a:r>
          </a:p>
          <a:p>
            <a:pPr lvl="0"/>
            <a:r>
              <a:rPr lang="en-US"/>
              <a:t>Command-line tools</a:t>
            </a:r>
          </a:p>
          <a:p>
            <a:pPr lvl="1"/>
            <a:r>
              <a:rPr lang="en-US"/>
              <a:t>also includes PowerShell</a:t>
            </a:r>
          </a:p>
          <a:p>
            <a:pPr lvl="0"/>
            <a:r>
              <a:rPr lang="en-US"/>
              <a:t>many services also accessible via HTTP API calls</a:t>
            </a:r>
          </a:p>
          <a:p>
            <a:pPr lvl="1"/>
            <a:r>
              <a:rPr lang="en-US"/>
              <a:t>most of these will require crypto hashing sent as part of HTTP headers</a:t>
            </a:r>
          </a:p>
          <a:p>
            <a:pPr lvl="1"/>
            <a:r>
              <a:rPr lang="en-US"/>
              <a:t>for this reason, it's usually easier to use the SDKs</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Cloud</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What is this thing, cloud?</a:t>
            </a:r>
            <a:endParaRPr lang="en-US" smtClean="0"/>
          </a:p>
        </p:txBody>
      </p:sp>
    </p:spTree>
  </p:cSld>
  <p:clrMapOvr>
    <a:masterClrMapping/>
  </p:clrMapOvr>
</p:sld>
</file>

<file path=ppt/slides/slide2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AWS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For more information...</a:t>
            </a:r>
          </a:p>
          <a:p>
            <a:pPr lvl="0"/>
            <a:r>
              <a:rPr lang="en-US"/>
              <a:t>see the AWS documentation page</a:t>
            </a:r>
          </a:p>
          <a:p>
            <a:pPr lvl="1"/>
            <a:r>
              <a:rPr lang="en-US"/>
              <a:t>http://aws.amazon.com/documentation/</a:t>
            </a:r>
          </a:p>
        </p:txBody>
      </p:sp>
    </p:spTree>
  </p:cSld>
  <p:clrMapOvr>
    <a:masterClrMapping/>
  </p:clrMapOvr>
</p:sld>
</file>

<file path=ppt/slides/slide2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Azure: An Overview</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
            </a:r>
          </a:p>
          <a:p>
            <a:pPr lvl="0"/>
            <a:r>
              <a:rPr lang="en-US"/>
              <a:t> --</a:t>
            </a:r>
          </a:p>
        </p:txBody>
      </p:sp>
    </p:spTree>
  </p:cSld>
  <p:clrMapOvr>
    <a:masterClrMapping/>
  </p:clrMapOvr>
</p:sld>
</file>

<file path=ppt/slides/slide2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Azure</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Microsoft Azure</a:t>
            </a:r>
          </a:p>
          <a:p>
            <a:pPr lvl="0"/>
            <a:r>
              <a:rPr lang="en-US"/>
              <a:t>Microsoft's Cloud implementation</a:t>
            </a:r>
          </a:p>
          <a:p>
            <a:pPr lvl="0"/>
            <a:r>
              <a:rPr lang="en-US"/>
              <a:t>supports IaaS, PaaS and SaaS</a:t>
            </a:r>
          </a:p>
          <a:p>
            <a:pPr lvl="0"/>
            <a:r>
              <a:rPr lang="en-US"/>
              <a:t>wide variety of plugins/services</a:t>
            </a:r>
          </a:p>
          <a:p>
            <a:pPr lvl="0"/>
            <a:r>
              <a:rPr lang="en-US"/>
              <a:t>portal-based access</a:t>
            </a:r>
          </a:p>
          <a:p>
            <a:pPr lvl="0"/>
            <a:r>
              <a:rPr lang="en-US"/>
              <a:t>command-line access (NodeJS or PowerShell)</a:t>
            </a:r>
          </a:p>
        </p:txBody>
      </p:sp>
    </p:spTree>
  </p:cSld>
  <p:clrMapOvr>
    <a:masterClrMapping/>
  </p:clrMapOvr>
</p:sld>
</file>

<file path=ppt/slides/slide2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Azure</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Azure Offerings</a:t>
            </a:r>
          </a:p>
          <a:p>
            <a:pPr lvl="0"/>
            <a:r>
              <a:rPr lang="en-US"/>
              <a:t>Compute: Virtual Machines, Websites, Cloud Services</a:t>
            </a:r>
          </a:p>
          <a:p>
            <a:pPr lvl="0"/>
            <a:r>
              <a:rPr lang="en-US"/>
              <a:t>Data: SQL, Storage (Blogs, Tables, Files)</a:t>
            </a:r>
          </a:p>
          <a:p>
            <a:pPr lvl="0"/>
            <a:r>
              <a:rPr lang="en-US"/>
              <a:t>Networking</a:t>
            </a:r>
          </a:p>
          <a:p>
            <a:pPr lvl="0"/>
            <a:r>
              <a:rPr lang="en-US"/>
              <a:t>Development Services: Visual Studio Online</a:t>
            </a:r>
          </a:p>
          <a:p>
            <a:pPr lvl="0"/>
            <a:r>
              <a:rPr lang="en-US"/>
              <a:t>Identify and Access: ActiveDirectory, Multi-Factor Authentication</a:t>
            </a:r>
          </a:p>
          <a:p>
            <a:pPr lvl="0"/>
            <a:r>
              <a:rPr lang="en-US"/>
              <a:t>Mobile Services, Notification Hubs</a:t>
            </a:r>
          </a:p>
        </p:txBody>
      </p:sp>
    </p:spTree>
  </p:cSld>
  <p:clrMapOvr>
    <a:masterClrMapping/>
  </p:clrMapOvr>
</p:sld>
</file>

<file path=ppt/slides/slide2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Azure</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Azure Offerings</a:t>
            </a:r>
          </a:p>
          <a:p>
            <a:pPr lvl="0"/>
            <a:r>
              <a:rPr lang="en-US"/>
              <a:t>Backup</a:t>
            </a:r>
          </a:p>
          <a:p>
            <a:pPr lvl="0"/>
            <a:r>
              <a:rPr lang="en-US"/>
              <a:t>Messaging: Service Bus, BizTalk, Storage Queues</a:t>
            </a:r>
          </a:p>
          <a:p>
            <a:pPr lvl="0"/>
            <a:r>
              <a:rPr lang="en-US"/>
              <a:t>Big Data/Big Compute</a:t>
            </a:r>
          </a:p>
          <a:p>
            <a:pPr lvl="0"/>
            <a:r>
              <a:rPr lang="en-US"/>
              <a:t>Media Services</a:t>
            </a:r>
          </a:p>
          <a:p>
            <a:pPr lvl="0"/>
            <a:r>
              <a:rPr lang="en-US"/>
              <a:t>... plus a few more things</a:t>
            </a:r>
          </a:p>
        </p:txBody>
      </p:sp>
    </p:spTree>
  </p:cSld>
  <p:clrMapOvr>
    <a:masterClrMapping/>
  </p:clrMapOvr>
</p:sld>
</file>

<file path=ppt/slides/slide2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Azure</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Azure Offerings</a:t>
            </a:r>
          </a:p>
          <a:p>
            <a:pPr lvl="0"/>
            <a:r>
              <a:rPr lang="en-US"/>
              <a:t>this list is constantly changing</a:t>
            </a:r>
          </a:p>
          <a:p>
            <a:pPr lvl="0"/>
            <a:r>
              <a:rPr lang="en-US"/>
              <a:t>keep track via the Azure documentation page</a:t>
            </a:r>
          </a:p>
          <a:p>
            <a:pPr lvl="0"/>
            <a:r>
              <a:rPr lang="en-US"/>
              <a:t>fledgling support for Docker</a:t>
            </a:r>
          </a:p>
          <a:p>
            <a:pPr lvl="1"/>
            <a:r>
              <a:rPr lang="en-US"/>
              <a:t>currently appears to be just for Linux VMs on Azure</a:t>
            </a:r>
          </a:p>
        </p:txBody>
      </p:sp>
    </p:spTree>
  </p:cSld>
  <p:clrMapOvr>
    <a:masterClrMapping/>
  </p:clrMapOvr>
</p:sld>
</file>

<file path=ppt/slides/slide2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Azure</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Azure SDKs</a:t>
            </a:r>
          </a:p>
          <a:p>
            <a:pPr lvl="0"/>
            <a:r>
              <a:rPr lang="en-US"/>
              <a:t>.NET</a:t>
            </a:r>
          </a:p>
          <a:p>
            <a:pPr lvl="1"/>
            <a:r>
              <a:rPr lang="en-US"/>
              <a:t>VisualStudio integration</a:t>
            </a:r>
          </a:p>
          <a:p>
            <a:pPr lvl="0"/>
            <a:r>
              <a:rPr lang="en-US"/>
              <a:t>Java</a:t>
            </a:r>
          </a:p>
          <a:p>
            <a:pPr lvl="1"/>
            <a:r>
              <a:rPr lang="en-US"/>
              <a:t>Eclipse integration</a:t>
            </a:r>
          </a:p>
          <a:p>
            <a:pPr lvl="0"/>
            <a:r>
              <a:rPr lang="en-US"/>
              <a:t>NodeJS/Javascript</a:t>
            </a:r>
          </a:p>
          <a:p>
            <a:pPr lvl="0"/>
            <a:r>
              <a:rPr lang="en-US"/>
              <a:t>Mobile</a:t>
            </a:r>
          </a:p>
          <a:p>
            <a:pPr lvl="0"/>
            <a:r>
              <a:rPr lang="en-US"/>
              <a:t>PHP</a:t>
            </a:r>
          </a:p>
          <a:p>
            <a:pPr lvl="0"/>
            <a:r>
              <a:rPr lang="en-US"/>
              <a:t>Ruby</a:t>
            </a:r>
          </a:p>
          <a:p>
            <a:pPr lvl="0"/>
            <a:r>
              <a:rPr lang="en-US"/>
              <a:t>Command-line tools (PoSh and Node/npm)</a:t>
            </a:r>
          </a:p>
        </p:txBody>
      </p:sp>
    </p:spTree>
  </p:cSld>
  <p:clrMapOvr>
    <a:masterClrMapping/>
  </p:clrMapOvr>
</p:sld>
</file>

<file path=ppt/slides/slide2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Azure</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Azure Offerings</a:t>
            </a:r>
          </a:p>
          <a:p>
            <a:pPr lvl="0"/>
            <a:r>
              <a:rPr lang="en-US"/>
              <a:t>See the Azure docs for a complete introduction</a:t>
            </a:r>
          </a:p>
          <a:p>
            <a:pPr lvl="1"/>
            <a:r>
              <a:rPr lang="en-US"/>
              <a:t>http://azure.microsoft.com/en-us/documentation/articles/fundamentals-introduction-to-azure/</a:t>
            </a:r>
          </a:p>
        </p:txBody>
      </p:sp>
    </p:spTree>
  </p:cSld>
  <p:clrMapOvr>
    <a:masterClrMapping/>
  </p:clrMapOvr>
</p:sld>
</file>

<file path=ppt/slides/slide2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Google Cloud Platform</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Google's cloud service offerings</a:t>
            </a:r>
            <a:endParaRPr lang="en-US" smtClean="0"/>
          </a:p>
        </p:txBody>
      </p:sp>
    </p:spTree>
  </p:cSld>
  <p:clrMapOvr>
    <a:masterClrMapping/>
  </p:clrMapOvr>
</p:sld>
</file>

<file path=ppt/slides/slide2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Google Cloud</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Google Cloud Platform</a:t>
            </a:r>
          </a:p>
          <a:p>
            <a:pPr lvl="0"/>
            <a:r>
              <a:rPr lang="en-US"/>
              <a:t>Google knows scale, so....</a:t>
            </a:r>
          </a:p>
          <a:p>
            <a:pPr lvl="0"/>
            <a:r>
              <a:rPr lang="en-US"/>
              <a:t>wide variety of services (mostly PaaS and SaaS)</a:t>
            </a:r>
          </a:p>
          <a:p>
            <a:pPr lvl="0"/>
            <a:r>
              <a:rPr lang="en-US"/>
              <a:t>highly integrated with Android</a:t>
            </a:r>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Cloud</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Cloud Computing</a:t>
            </a:r>
          </a:p>
          <a:p>
            <a:pPr lvl="0"/>
            <a:r>
              <a:rPr lang="en-US"/>
              <a:t>like most IT terms, it's ridiculously vague</a:t>
            </a:r>
          </a:p>
          <a:p>
            <a:pPr lvl="1"/>
            <a:r>
              <a:rPr lang="en-US"/>
              <a:t>my "cloud" and your "cloud" are almost guaranteed to mean different things</a:t>
            </a:r>
          </a:p>
          <a:p>
            <a:pPr lvl="0"/>
            <a:r>
              <a:rPr lang="en-US"/>
              <a:t>Consumer cloud vs. Developer cloud</a:t>
            </a:r>
          </a:p>
          <a:p>
            <a:pPr lvl="1"/>
            <a:r>
              <a:rPr lang="en-US"/>
              <a:t>vs. IT cloud vs. Management cloud vs ...</a:t>
            </a:r>
          </a:p>
          <a:p>
            <a:pPr lvl="0"/>
            <a:r>
              <a:rPr lang="en-US"/>
              <a:t>industry has established a few core terms...</a:t>
            </a:r>
          </a:p>
          <a:p>
            <a:pPr lvl="1"/>
            <a:r>
              <a:rPr lang="en-US"/>
              <a:t>... but they're consistent only at very vague/strategic levels</a:t>
            </a:r>
          </a:p>
        </p:txBody>
      </p:sp>
    </p:spTree>
  </p:cSld>
  <p:clrMapOvr>
    <a:masterClrMapping/>
  </p:clrMapOvr>
</p:sld>
</file>

<file path=ppt/slides/slide3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Google Cloud</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Google Cloud offerings</a:t>
            </a:r>
          </a:p>
          <a:p>
            <a:pPr lvl="0"/>
            <a:r>
              <a:rPr lang="en-US"/>
              <a:t>Compute</a:t>
            </a:r>
          </a:p>
          <a:p>
            <a:pPr lvl="1"/>
            <a:r>
              <a:rPr lang="en-US"/>
              <a:t>Compute Engine: large-scale compute</a:t>
            </a:r>
          </a:p>
          <a:p>
            <a:pPr lvl="1"/>
            <a:r>
              <a:rPr lang="en-US"/>
              <a:t>App Engine: traditional PaaS</a:t>
            </a:r>
          </a:p>
          <a:p>
            <a:pPr lvl="1"/>
            <a:r>
              <a:rPr lang="en-US"/>
              <a:t>Container Engine: Docker</a:t>
            </a:r>
          </a:p>
          <a:p>
            <a:pPr lvl="1"/>
            <a:r>
              <a:rPr lang="en-US"/>
              <a:t>Managed VMs: managed platform for Docker-based apps</a:t>
            </a:r>
          </a:p>
          <a:p>
            <a:pPr lvl="0"/>
            <a:r>
              <a:rPr lang="en-US"/>
              <a:t>Storage</a:t>
            </a:r>
          </a:p>
          <a:p>
            <a:pPr lvl="1"/>
            <a:r>
              <a:rPr lang="en-US"/>
              <a:t>Cloud Datastore: NoSQL</a:t>
            </a:r>
          </a:p>
          <a:p>
            <a:pPr lvl="1"/>
            <a:r>
              <a:rPr lang="en-US"/>
              <a:t>Cloud SQL: SQL</a:t>
            </a:r>
          </a:p>
          <a:p>
            <a:pPr lvl="1"/>
            <a:r>
              <a:rPr lang="en-US"/>
              <a:t>Cloud Storage: large-scale opaque binaries</a:t>
            </a:r>
          </a:p>
          <a:p>
            <a:pPr lvl="1"/>
            <a:r>
              <a:rPr lang="en-US"/>
              <a:t>Cloud Spanner: SQL-at-scale</a:t>
            </a:r>
          </a:p>
        </p:txBody>
      </p:sp>
    </p:spTree>
  </p:cSld>
  <p:clrMapOvr>
    <a:masterClrMapping/>
  </p:clrMapOvr>
</p:sld>
</file>

<file path=ppt/slides/slide3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Google Cloud</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Google Cloud offerings</a:t>
            </a:r>
          </a:p>
          <a:p>
            <a:pPr lvl="0"/>
            <a:r>
              <a:rPr lang="en-US"/>
              <a:t>Big Data</a:t>
            </a:r>
          </a:p>
          <a:p>
            <a:pPr lvl="1"/>
            <a:r>
              <a:rPr lang="en-US"/>
              <a:t>BigQuery: big data query language</a:t>
            </a:r>
          </a:p>
          <a:p>
            <a:pPr lvl="1"/>
            <a:r>
              <a:rPr lang="en-US"/>
              <a:t>Dataflow: data-processing pipelines</a:t>
            </a:r>
          </a:p>
          <a:p>
            <a:pPr lvl="1"/>
            <a:r>
              <a:rPr lang="en-US"/>
              <a:t>Cloud Pub/Sub: messaging</a:t>
            </a:r>
          </a:p>
          <a:p>
            <a:pPr lvl="0"/>
            <a:r>
              <a:rPr lang="en-US"/>
              <a:t>Networking</a:t>
            </a:r>
          </a:p>
          <a:p>
            <a:pPr lvl="1"/>
            <a:r>
              <a:rPr lang="en-US"/>
              <a:t>Load Balancing: balance between Compute Engine instances</a:t>
            </a:r>
          </a:p>
          <a:p>
            <a:pPr lvl="1"/>
            <a:r>
              <a:rPr lang="en-US"/>
              <a:t>Interconnect: VPN to Google direct</a:t>
            </a:r>
          </a:p>
          <a:p>
            <a:pPr lvl="1"/>
            <a:r>
              <a:rPr lang="en-US"/>
              <a:t>Cloud DNS: manage DNS records</a:t>
            </a:r>
          </a:p>
          <a:p>
            <a:pPr lvl="1"/>
            <a:r>
              <a:rPr lang="en-US"/>
              <a:t>Authentication: use OAuth 2.0 to manage federated authentication</a:t>
            </a:r>
          </a:p>
        </p:txBody>
      </p:sp>
    </p:spTree>
  </p:cSld>
  <p:clrMapOvr>
    <a:masterClrMapping/>
  </p:clrMapOvr>
</p:sld>
</file>

<file path=ppt/slides/slide3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Google Cloud</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Google Cloud offerings</a:t>
            </a:r>
          </a:p>
          <a:p>
            <a:pPr lvl="0"/>
            <a:r>
              <a:rPr lang="en-US"/>
              <a:t>Services</a:t>
            </a:r>
          </a:p>
          <a:p>
            <a:pPr lvl="1"/>
            <a:r>
              <a:rPr lang="en-US"/>
              <a:t>Cloud endpoints: HTTP APIs for mobile clients</a:t>
            </a:r>
          </a:p>
          <a:p>
            <a:pPr lvl="1"/>
            <a:r>
              <a:rPr lang="en-US"/>
              <a:t>Translate API: language translation</a:t>
            </a:r>
          </a:p>
          <a:p>
            <a:pPr lvl="1"/>
            <a:r>
              <a:rPr lang="en-US"/>
              <a:t>Prediction API: machine learning algorithms</a:t>
            </a:r>
          </a:p>
          <a:p>
            <a:pPr lvl="0"/>
            <a:r>
              <a:rPr lang="en-US"/>
              <a:t>Management</a:t>
            </a:r>
          </a:p>
          <a:p>
            <a:pPr lvl="1"/>
            <a:r>
              <a:rPr lang="en-US"/>
              <a:t>Cloud Monitoring</a:t>
            </a:r>
          </a:p>
          <a:p>
            <a:pPr lvl="1"/>
            <a:r>
              <a:rPr lang="en-US"/>
              <a:t>Cloud Deployment Manager</a:t>
            </a:r>
          </a:p>
        </p:txBody>
      </p:sp>
    </p:spTree>
  </p:cSld>
  <p:clrMapOvr>
    <a:masterClrMapping/>
  </p:clrMapOvr>
</p:sld>
</file>

<file path=ppt/slides/slide3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Google Cloud</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Google Cloud SDKs</a:t>
            </a:r>
          </a:p>
          <a:p>
            <a:pPr lvl="0"/>
            <a:r>
              <a:rPr lang="en-US"/>
              <a:t>technically just one SDK: "gcloud" (CLI)</a:t>
            </a:r>
          </a:p>
          <a:p>
            <a:pPr lvl="0"/>
            <a:r>
              <a:rPr lang="en-US"/>
              <a:t>Java, .NET, Obj-C, Python</a:t>
            </a:r>
          </a:p>
          <a:p>
            <a:pPr lvl="0"/>
            <a:r>
              <a:rPr lang="en-US"/>
              <a:t>Javascript, PHP (beta)</a:t>
            </a:r>
          </a:p>
          <a:p>
            <a:pPr lvl="0"/>
            <a:r>
              <a:rPr lang="en-US"/>
              <a:t>Dart, Go, NodeJS, Ruby (alpha)</a:t>
            </a:r>
          </a:p>
          <a:p>
            <a:pPr lvl="0"/>
            <a:r>
              <a:rPr lang="en-US"/>
              <a:t>many are also accessible as Web APIs</a:t>
            </a:r>
          </a:p>
        </p:txBody>
      </p:sp>
    </p:spTree>
  </p:cSld>
  <p:clrMapOvr>
    <a:masterClrMapping/>
  </p:clrMapOvr>
</p:sld>
</file>

<file path=ppt/slides/slide3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Google Cloud</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For more information...</a:t>
            </a:r>
          </a:p>
          <a:p>
            <a:pPr lvl="0"/>
            <a:r>
              <a:rPr lang="en-US"/>
              <a:t>see the Google Cloud Platform documation</a:t>
            </a:r>
          </a:p>
          <a:p>
            <a:pPr lvl="1"/>
            <a:r>
              <a:rPr lang="en-US"/>
              <a:t>https://cloud.google.com/docs/</a:t>
            </a:r>
          </a:p>
        </p:txBody>
      </p:sp>
    </p:spTree>
  </p:cSld>
  <p:clrMapOvr>
    <a:masterClrMapping/>
  </p:clrMapOvr>
</p:sld>
</file>

<file path=ppt/slides/slide3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Force.com</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The Salesforce Cloud platform</a:t>
            </a:r>
            <a:endParaRPr lang="en-US" smtClean="0"/>
          </a:p>
        </p:txBody>
      </p:sp>
    </p:spTree>
  </p:cSld>
  <p:clrMapOvr>
    <a:masterClrMapping/>
  </p:clrMapOvr>
</p:sld>
</file>

<file path=ppt/slides/slide3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Force.com</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SalesForce is a cloud-hosted vertical CRM</a:t>
            </a:r>
          </a:p>
          <a:p>
            <a:pPr lvl="0"/>
            <a:r>
              <a:rPr lang="en-US"/>
              <a:t>custom application extensions</a:t>
            </a:r>
          </a:p>
          <a:p>
            <a:pPr lvl="0"/>
            <a:r>
              <a:rPr lang="en-US"/>
              <a:t>hosted storage</a:t>
            </a:r>
          </a:p>
          <a:p>
            <a:pPr lvl="0"/>
            <a:r>
              <a:rPr lang="en-US"/>
              <a:t>Apex programming language (Java-based)</a:t>
            </a:r>
          </a:p>
          <a:p>
            <a:pPr lvl="0"/>
            <a:r>
              <a:rPr lang="en-US"/>
              <a:t>hosted UI solutions</a:t>
            </a:r>
          </a:p>
          <a:p>
            <a:pPr lvl="0"/>
            <a:r>
              <a:rPr lang="en-US"/>
              <a:t>mobile-friendly</a:t>
            </a:r>
          </a:p>
        </p:txBody>
      </p:sp>
    </p:spTree>
  </p:cSld>
  <p:clrMapOvr>
    <a:masterClrMapping/>
  </p:clrMapOvr>
</p:sld>
</file>

<file path=ppt/slides/slide3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Force.com</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Force.com: SalesForce's PaaS play</a:t>
            </a:r>
          </a:p>
          <a:p>
            <a:pPr lvl="0"/>
            <a:r>
              <a:rPr lang="en-US"/>
              <a:t>multitenant</a:t>
            </a:r>
          </a:p>
          <a:p>
            <a:pPr lvl="0"/>
            <a:r>
              <a:rPr lang="en-US"/>
              <a:t>easy access to SalesForce apps/data/UIs</a:t>
            </a:r>
          </a:p>
          <a:p>
            <a:pPr lvl="0"/>
            <a:r>
              <a:rPr lang="en-US"/>
              <a:t>workflow services (Process Builder)</a:t>
            </a:r>
          </a:p>
          <a:p>
            <a:pPr lvl="0"/>
            <a:r>
              <a:rPr lang="en-US"/>
              <a:t>hosted storage (relational database, objects)</a:t>
            </a:r>
          </a:p>
          <a:p>
            <a:pPr lvl="0"/>
            <a:r>
              <a:rPr lang="en-US"/>
              <a:t>UI integration (Visualforce)</a:t>
            </a:r>
          </a:p>
          <a:p>
            <a:pPr lvl="0"/>
            <a:r>
              <a:rPr lang="en-US"/>
              <a:t>Apex language (some integration w/Java)</a:t>
            </a:r>
          </a:p>
          <a:p>
            <a:pPr lvl="0"/>
            <a:r>
              <a:rPr lang="en-US"/>
              <a:t>reporting baked in</a:t>
            </a:r>
          </a:p>
        </p:txBody>
      </p:sp>
    </p:spTree>
  </p:cSld>
  <p:clrMapOvr>
    <a:masterClrMapping/>
  </p:clrMapOvr>
</p:sld>
</file>

<file path=ppt/slides/slide3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Heroku</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Developer cloud as-a-Service</a:t>
            </a:r>
            <a:endParaRPr lang="en-US" smtClean="0"/>
          </a:p>
        </p:txBody>
      </p:sp>
    </p:spTree>
  </p:cSld>
  <p:clrMapOvr>
    <a:masterClrMapping/>
  </p:clrMapOvr>
</p:sld>
</file>

<file path=ppt/slides/slide3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Heroku</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Heroku</a:t>
            </a:r>
          </a:p>
          <a:p>
            <a:pPr lvl="0"/>
            <a:r>
              <a:rPr lang="en-US"/>
              <a:t>a "Platform-as-a-Service" aimed at developers</a:t>
            </a:r>
          </a:p>
          <a:p>
            <a:pPr lvl="0"/>
            <a:r>
              <a:rPr lang="en-US"/>
              <a:t>variety of platforms available</a:t>
            </a:r>
          </a:p>
          <a:p>
            <a:pPr lvl="1"/>
            <a:r>
              <a:rPr lang="en-US"/>
              <a:t>NodeJS, Ruby, Java, PHP, Python, Scala, Clojure, Go</a:t>
            </a:r>
          </a:p>
          <a:p>
            <a:pPr lvl="0"/>
            <a:r>
              <a:rPr lang="en-US"/>
              <a:t>deploy through Git</a:t>
            </a:r>
          </a:p>
          <a:p>
            <a:pPr lvl="0"/>
            <a:r>
              <a:rPr lang="en-US"/>
              <a:t>offers variety of free/paid plugins</a:t>
            </a:r>
          </a:p>
          <a:p>
            <a:pPr lvl="0"/>
            <a:r>
              <a:rPr lang="en-US"/>
              <a:t>offers an API for the cloud itself</a:t>
            </a:r>
          </a:p>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Cloud</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Cloud Computing: The idea</a:t>
            </a:r>
          </a:p>
          <a:p>
            <a:pPr lvl="0"/>
            <a:r>
              <a:rPr lang="en-US"/>
              <a:t>"it's not your problem"</a:t>
            </a:r>
          </a:p>
          <a:p>
            <a:pPr lvl="1"/>
            <a:r>
              <a:rPr lang="en-US"/>
              <a:t>third-party providers take IT load off your shoulders</a:t>
            </a:r>
          </a:p>
          <a:p>
            <a:pPr lvl="1"/>
            <a:r>
              <a:rPr lang="en-US"/>
              <a:t>this can be hardware, infrastructure, whatever</a:t>
            </a:r>
          </a:p>
          <a:p>
            <a:pPr lvl="0"/>
            <a:r>
              <a:rPr lang="en-US"/>
              <a:t>"economies of scale"</a:t>
            </a:r>
          </a:p>
          <a:p>
            <a:pPr lvl="1"/>
            <a:r>
              <a:rPr lang="en-US"/>
              <a:t>cloud providers can afford to invest in infrastructure</a:t>
            </a:r>
          </a:p>
          <a:p>
            <a:pPr lvl="1"/>
            <a:r>
              <a:rPr lang="en-US"/>
              <a:t>you wouldn't (or couldn't)</a:t>
            </a:r>
          </a:p>
        </p:txBody>
      </p:sp>
    </p:spTree>
  </p:cSld>
  <p:clrMapOvr>
    <a:masterClrMapping/>
  </p:clrMapOvr>
</p:sld>
</file>

<file path=ppt/slides/slide4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Heroku</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Heroku plugins</a:t>
            </a:r>
          </a:p>
          <a:p>
            <a:pPr lvl="0"/>
            <a:r>
              <a:rPr lang="en-US"/>
              <a:t>always in flux, check the website</a:t>
            </a:r>
          </a:p>
          <a:p>
            <a:pPr lvl="0"/>
            <a:r>
              <a:rPr lang="en-US"/>
              <a:t>Plugin list includes (but not limited to):</a:t>
            </a:r>
          </a:p>
          <a:p>
            <a:pPr lvl="1"/>
            <a:r>
              <a:rPr lang="en-US"/>
              <a:t>AppDynamics, Auth0, Autobus, Bablic, Beekeeper Data, binnacle, Blackfire.io, Blitline, Blower.io SMS, Bonsai Elasticsearch, ClearDB MySQL, CloudAMQP, CloudBoost, CloudKarafka, Compose MongoDB, Elasticsearch, Elegant CMS, Fastly, Filestack, Force.com Dev Hub Integration, GrapheneDB, Heroku Scheduler, IronCache, IronMQ, JawsDB Maria, JawsDB MySQL, Keen IO, Logmatic.io, Mailgun, Memcached Cloud, mLab MongoDB, New Relic APM</a:t>
            </a:r>
          </a:p>
        </p:txBody>
      </p:sp>
    </p:spTree>
  </p:cSld>
  <p:clrMapOvr>
    <a:masterClrMapping/>
  </p:clrMapOvr>
</p:sld>
</file>

<file path=ppt/slides/slide4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Heroku</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Heroku Platform API</a:t>
            </a:r>
          </a:p>
          <a:p>
            <a:pPr lvl="0"/>
            <a:r>
              <a:rPr lang="en-US"/>
              <a:t>https://devcenter.heroku.com/categories/platform-api</a:t>
            </a:r>
          </a:p>
          <a:p>
            <a:pPr lvl="0"/>
            <a:r>
              <a:rPr lang="en-US"/>
              <a:t>List includes (but not limited to):</a:t>
            </a:r>
          </a:p>
          <a:p>
            <a:pPr lvl="1"/>
            <a:r>
              <a:rPr lang="en-US"/>
              <a:t>Account, Add-on, App, Application Formation Set, App Setup, App Transfer, Build, Buildpack Installations, Collaborator, Config Vars, Credit, Domain, Dyno, Event, Failed Event, Filters, Formation, Identity Provider, Inbound Ruleset, Invitation, Invoice, Log Drain, Log Session, OAuth, Organization, Outbound Ruleset, PasswordReset, Pipeline, Plan, Rate Limit, Region, Release, Slug, SMS Number, SNI Endpoint, Source, Space, SSL Endpoint, Stack, Team, User Preferences</a:t>
            </a:r>
          </a:p>
        </p:txBody>
      </p:sp>
    </p:spTree>
  </p:cSld>
  <p:clrMapOvr>
    <a:masterClrMapping/>
  </p:clrMapOvr>
</p:sld>
</file>

<file path=ppt/slides/slide4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AppHarbor</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Developer cloud as-a-Service</a:t>
            </a:r>
            <a:endParaRPr lang="en-US" smtClean="0"/>
          </a:p>
        </p:txBody>
      </p:sp>
    </p:spTree>
  </p:cSld>
  <p:clrMapOvr>
    <a:masterClrMapping/>
  </p:clrMapOvr>
</p:sld>
</file>

<file path=ppt/slides/slide4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AppHarbor</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AppHarbor</a:t>
            </a:r>
          </a:p>
          <a:p>
            <a:pPr lvl="0"/>
            <a:r>
              <a:rPr lang="en-US"/>
              <a:t>a "Platform-as-a-Service" aimed at developers</a:t>
            </a:r>
          </a:p>
          <a:p>
            <a:pPr lvl="0"/>
            <a:r>
              <a:rPr lang="en-US"/>
              <a:t>based on .NET platform</a:t>
            </a:r>
          </a:p>
          <a:p>
            <a:pPr lvl="0"/>
            <a:r>
              <a:rPr lang="en-US"/>
              <a:t>deploy through Git</a:t>
            </a:r>
          </a:p>
          <a:p>
            <a:pPr lvl="0"/>
            <a:r>
              <a:rPr lang="en-US"/>
              <a:t>offers ASP.NET, SQLServer, and other plugins</a:t>
            </a:r>
          </a:p>
          <a:p>
            <a:pPr lvl="0"/>
            <a:r>
              <a:rPr lang="en-US"/>
              <a:t>offers variety of free/paid plugins</a:t>
            </a:r>
          </a:p>
          <a:p>
            <a:pPr lvl="0"/>
            <a:r>
              <a:rPr lang="en-US"/>
              <a:t>offers an API for the cloud itself</a:t>
            </a:r>
          </a:p>
        </p:txBody>
      </p:sp>
    </p:spTree>
  </p:cSld>
  <p:clrMapOvr>
    <a:masterClrMapping/>
  </p:clrMapOvr>
</p:sld>
</file>

<file path=ppt/slides/slide4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AppHarbor</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AppHarbor plugins</a:t>
            </a:r>
          </a:p>
          <a:p>
            <a:pPr lvl="0"/>
            <a:r>
              <a:rPr lang="en-US"/>
              <a:t>always in flux, check the website</a:t>
            </a:r>
          </a:p>
          <a:p>
            <a:pPr lvl="0"/>
            <a:r>
              <a:rPr lang="en-US"/>
              <a:t>Plugin list includes:</a:t>
            </a:r>
          </a:p>
          <a:p>
            <a:pPr lvl="1"/>
            <a:r>
              <a:rPr lang="en-US"/>
              <a:t>Airbrake, Appfail, Blitline, blitz, CloudAMQP, Cloudinary, CloudMailin, Dedicated mySQL, Dedicated SQLServer, ElephantSQL, Found Elasticsearch, Hosted Graphite, IronMQ, Librato, loader.io, Logentries, Mailgun, Memcached Cloud, Memcacher, MemCachier, MongoHQ, Mongolab, MySQL, NewRelic, RabbitMQ Bigwig, RavenHQ, Redis Cloud, Redis ToGo, Searchify Hosted Search, Searchly Elasticsearch, SendGrid, Spreedly, SQL Server, StatsMix, StillAlive, SVNSailor</a:t>
            </a:r>
          </a:p>
        </p:txBody>
      </p:sp>
    </p:spTree>
  </p:cSld>
  <p:clrMapOvr>
    <a:masterClrMapping/>
  </p:clrMapOvr>
</p:sld>
</file>

<file path=ppt/slides/slide4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AppHarbor</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AppHarbor APIs</a:t>
            </a:r>
          </a:p>
          <a:p>
            <a:pPr lvl="0"/>
            <a:r>
              <a:rPr lang="en-US"/>
              <a:t>APIs for driving the cloud itself (provisioning, configuring, etc)</a:t>
            </a:r>
          </a:p>
          <a:p>
            <a:pPr lvl="0"/>
            <a:r>
              <a:rPr lang="en-US"/>
              <a:t>List:</a:t>
            </a:r>
          </a:p>
          <a:p>
            <a:pPr lvl="1"/>
            <a:r>
              <a:rPr lang="en-US"/>
              <a:t>OAuth 2</a:t>
            </a:r>
          </a:p>
          <a:p>
            <a:pPr lvl="1"/>
            <a:r>
              <a:rPr lang="en-US"/>
              <a:t>Applications</a:t>
            </a:r>
          </a:p>
          <a:p>
            <a:pPr lvl="1"/>
            <a:r>
              <a:rPr lang="en-US"/>
              <a:t>Builds</a:t>
            </a:r>
          </a:p>
          <a:p>
            <a:pPr lvl="1"/>
            <a:r>
              <a:rPr lang="en-US"/>
              <a:t>Collaborators</a:t>
            </a:r>
          </a:p>
          <a:p>
            <a:pPr lvl="1"/>
            <a:r>
              <a:rPr lang="en-US"/>
              <a:t>Errors</a:t>
            </a:r>
          </a:p>
          <a:p>
            <a:pPr lvl="1"/>
            <a:r>
              <a:rPr lang="en-US"/>
              <a:t>Config Variables</a:t>
            </a:r>
          </a:p>
          <a:p>
            <a:pPr lvl="1"/>
            <a:r>
              <a:rPr lang="en-US"/>
              <a:t>Hostnames</a:t>
            </a:r>
          </a:p>
          <a:p>
            <a:pPr lvl="1"/>
            <a:r>
              <a:rPr lang="en-US"/>
              <a:t>Service Hooks</a:t>
            </a:r>
          </a:p>
          <a:p>
            <a:pPr lvl="1"/>
            <a:r>
              <a:rPr lang="en-US"/>
              <a:t>Users</a:t>
            </a:r>
          </a:p>
          <a:p>
            <a:pPr lvl="1"/>
            <a:r>
              <a:rPr lang="en-US"/>
              <a:t>Tests</a:t>
            </a:r>
          </a:p>
          <a:p>
            <a:pPr lvl="1"/>
            <a:r>
              <a:rPr lang="en-US"/>
              <a:t>Log Session</a:t>
            </a:r>
          </a:p>
          <a:p>
            <a:pPr lvl="1"/>
            <a:r>
              <a:rPr lang="en-US"/>
              <a:t>Drains</a:t>
            </a:r>
          </a:p>
        </p:txBody>
      </p:sp>
    </p:spTree>
  </p:cSld>
  <p:clrMapOvr>
    <a:masterClrMapping/>
  </p:clrMapOvr>
</p:sld>
</file>

<file path=ppt/slides/slide4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Meteor</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Overview of an all-Javascript stack</a:t>
            </a:r>
            <a:endParaRPr lang="en-US" smtClean="0"/>
          </a:p>
        </p:txBody>
      </p:sp>
    </p:spTree>
  </p:cSld>
  <p:clrMapOvr>
    <a:masterClrMapping/>
  </p:clrMapOvr>
</p:sld>
</file>

<file path=ppt/slides/slide4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Overview</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Meteor (meteor.com) is an all-Javascript stack</a:t>
            </a:r>
          </a:p>
          <a:p>
            <a:pPr lvl="0"/>
            <a:r>
              <a:rPr lang="en-US"/>
              <a:t>Think AngularJS + NodeJS + Mongo + other support</a:t>
            </a:r>
          </a:p>
          <a:p>
            <a:pPr lvl="0"/>
            <a:r>
              <a:rPr lang="en-US"/>
              <a:t>Can either host with Meteor's cloud...</a:t>
            </a:r>
          </a:p>
          <a:p>
            <a:pPr lvl="0"/>
            <a:r>
              <a:rPr lang="en-US"/>
              <a:t>... or bundle as a Node/Mongo app and host elsewhere</a:t>
            </a:r>
          </a:p>
          <a:p>
            <a:pPr lvl="0"/>
            <a:r>
              <a:rPr lang="en-US"/>
              <a:t>Includes command-line tools and ecosystem (Atmosphere)</a:t>
            </a:r>
          </a:p>
        </p:txBody>
      </p:sp>
    </p:spTree>
  </p:cSld>
  <p:clrMapOvr>
    <a:masterClrMapping/>
  </p:clrMapOvr>
</p:sld>
</file>

<file path=ppt/slides/slide4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Overview</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Meteor's core concepts:</a:t>
            </a:r>
          </a:p>
          <a:p>
            <a:pPr lvl="0"/>
            <a:r>
              <a:rPr lang="en-US"/>
              <a:t>develop in one language</a:t>
            </a:r>
          </a:p>
          <a:p>
            <a:pPr lvl="0"/>
            <a:r>
              <a:rPr lang="en-US"/>
              <a:t>data on the wire (not HTML)</a:t>
            </a:r>
          </a:p>
          <a:p>
            <a:pPr lvl="0"/>
            <a:r>
              <a:rPr lang="en-US"/>
              <a:t>embrace the ecosystem (NodeJS/npm)</a:t>
            </a:r>
          </a:p>
          <a:p>
            <a:pPr lvl="0"/>
            <a:r>
              <a:rPr lang="en-US"/>
              <a:t>full-stack reactivity</a:t>
            </a:r>
          </a:p>
        </p:txBody>
      </p:sp>
    </p:spTree>
  </p:cSld>
  <p:clrMapOvr>
    <a:masterClrMapping/>
  </p:clrMapOvr>
</p:sld>
</file>

<file path=ppt/slides/slide4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Overview</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Meteor buzzword bingo:</a:t>
            </a:r>
          </a:p>
          <a:p>
            <a:pPr lvl="0"/>
            <a:r>
              <a:rPr lang="en-US"/>
              <a:t>Pure JavaScript</a:t>
            </a:r>
          </a:p>
          <a:p>
            <a:pPr lvl="0"/>
            <a:r>
              <a:rPr lang="en-US"/>
              <a:t>Live page updates</a:t>
            </a:r>
          </a:p>
          <a:p>
            <a:pPr lvl="0"/>
            <a:r>
              <a:rPr lang="en-US"/>
              <a:t>Clean, powerful data synchronization</a:t>
            </a:r>
          </a:p>
          <a:p>
            <a:pPr lvl="0"/>
            <a:r>
              <a:rPr lang="en-US"/>
              <a:t>Latency compensation</a:t>
            </a:r>
          </a:p>
          <a:p>
            <a:pPr lvl="0"/>
            <a:r>
              <a:rPr lang="en-US"/>
              <a:t>Hot Code Pushes</a:t>
            </a:r>
          </a:p>
          <a:p>
            <a:pPr lvl="0"/>
            <a:r>
              <a:rPr lang="en-US"/>
              <a:t>Sensitive code runs in privileged environment</a:t>
            </a:r>
          </a:p>
          <a:p>
            <a:pPr lvl="0"/>
            <a:r>
              <a:rPr lang="en-US"/>
              <a:t>Fully self-contained application bundles</a:t>
            </a:r>
          </a:p>
          <a:p>
            <a:pPr lvl="0"/>
            <a:r>
              <a:rPr lang="en-US"/>
              <a:t>Interoperability</a:t>
            </a:r>
          </a:p>
          <a:p>
            <a:pPr lvl="0"/>
            <a:r>
              <a:rPr lang="en-US"/>
              <a:t>Smart packages</a:t>
            </a:r>
          </a:p>
        </p:txBody>
      </p:sp>
    </p:spTree>
  </p:cSld>
  <p:clrMapOvr>
    <a:masterClrMapping/>
  </p:clrMapOvr>
</p:sld>
</file>

<file path=ppt/slides/slide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Cloud</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Cloud Computing: The benefits</a:t>
            </a:r>
          </a:p>
          <a:p>
            <a:pPr lvl="0"/>
            <a:r>
              <a:rPr lang="en-US"/>
              <a:t>"Fire them!"</a:t>
            </a:r>
          </a:p>
          <a:p>
            <a:pPr lvl="1"/>
            <a:r>
              <a:rPr lang="en-US"/>
              <a:t>cloud providers take IT costs off your shoulders</a:t>
            </a:r>
          </a:p>
          <a:p>
            <a:pPr lvl="1"/>
            <a:r>
              <a:rPr lang="en-US"/>
              <a:t>... including people and their associated costs</a:t>
            </a:r>
          </a:p>
          <a:p>
            <a:pPr lvl="0"/>
            <a:r>
              <a:rPr lang="en-US"/>
              <a:t>"Get more!"</a:t>
            </a:r>
          </a:p>
          <a:p>
            <a:pPr lvl="1"/>
            <a:r>
              <a:rPr lang="en-US"/>
              <a:t>acquiring additional resources is trivial</a:t>
            </a:r>
          </a:p>
          <a:p>
            <a:pPr lvl="1"/>
            <a:r>
              <a:rPr lang="en-US"/>
              <a:t>cloud providers will already have a pool to draw from</a:t>
            </a:r>
          </a:p>
          <a:p>
            <a:pPr lvl="1"/>
            <a:r>
              <a:rPr lang="en-US"/>
              <a:t>pool will be installed and ready to go</a:t>
            </a:r>
          </a:p>
          <a:p>
            <a:pPr lvl="0"/>
            <a:r>
              <a:rPr lang="en-US"/>
              <a:t>"Maintain it!"</a:t>
            </a:r>
          </a:p>
          <a:p>
            <a:pPr lvl="1"/>
            <a:r>
              <a:rPr lang="en-US"/>
              <a:t>cloud providers handle maintenance/upgrades/etc</a:t>
            </a:r>
          </a:p>
          <a:p>
            <a:pPr lvl="1"/>
            <a:r>
              <a:rPr lang="en-US"/>
              <a:t>cloud providers handle monitoring, recovery, etc</a:t>
            </a:r>
          </a:p>
          <a:p>
            <a:pPr lvl="0"/>
            <a:r>
              <a:rPr lang="en-US"/>
              <a:t>... and more along these lines</a:t>
            </a:r>
          </a:p>
        </p:txBody>
      </p:sp>
    </p:spTree>
  </p:cSld>
  <p:clrMapOvr>
    <a:masterClrMapping/>
  </p:clrMapOvr>
</p:sld>
</file>

<file path=ppt/slides/slide5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Overview</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Meteor architecture:</a:t>
            </a:r>
          </a:p>
          <a:p>
            <a:pPr lvl="0"/>
            <a:r>
              <a:rPr lang="en-US"/>
              <a:t>Client-side: HTML, CSS, JS</a:t>
            </a:r>
          </a:p>
          <a:p>
            <a:pPr lvl="1"/>
            <a:r>
              <a:rPr lang="en-US"/>
              <a:t>"Blaze" (Meteor's own)</a:t>
            </a:r>
          </a:p>
          <a:p>
            <a:pPr lvl="1"/>
            <a:r>
              <a:rPr lang="en-US"/>
              <a:t>AngularJS</a:t>
            </a:r>
          </a:p>
          <a:p>
            <a:pPr lvl="1"/>
            <a:r>
              <a:rPr lang="en-US"/>
              <a:t>React</a:t>
            </a:r>
          </a:p>
          <a:p>
            <a:pPr lvl="0"/>
            <a:r>
              <a:rPr lang="en-US"/>
              <a:t>Server-side: NodeJS + middleware packages</a:t>
            </a:r>
          </a:p>
          <a:p>
            <a:pPr lvl="0"/>
            <a:r>
              <a:rPr lang="en-US"/>
              <a:t>Database: MongoDB</a:t>
            </a:r>
          </a:p>
        </p:txBody>
      </p:sp>
    </p:spTree>
  </p:cSld>
  <p:clrMapOvr>
    <a:masterClrMapping/>
  </p:clrMapOvr>
</p:sld>
</file>

<file path=ppt/slides/slide5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Cloud Considerations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Things to think about|on a cloudy day</a:t>
            </a:r>
            <a:endParaRPr lang="en-US" smtClean="0"/>
          </a:p>
        </p:txBody>
      </p:sp>
    </p:spTree>
  </p:cSld>
  <p:clrMapOvr>
    <a:masterClrMapping/>
  </p:clrMapOvr>
</p:sld>
</file>

<file path=ppt/slides/slide5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Definitions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What is the Cloud to you?</a:t>
            </a:r>
          </a:p>
          <a:p>
            <a:pPr lvl="0"/>
            <a:r>
              <a:rPr lang="en-US"/>
              <a:t>virtualization of resources?</a:t>
            </a:r>
          </a:p>
          <a:p>
            <a:pPr lvl="0"/>
            <a:r>
              <a:rPr lang="en-US"/>
              <a:t>opportunities for outsourcing?</a:t>
            </a:r>
          </a:p>
          <a:p>
            <a:pPr lvl="0"/>
            <a:r>
              <a:rPr lang="en-US"/>
              <a:t>faster development due to quicker server spin-up?</a:t>
            </a:r>
          </a:p>
          <a:p>
            <a:pPr lvl="0"/>
            <a:r>
              <a:rPr lang="en-US"/>
              <a:t>an automated failover system?</a:t>
            </a:r>
          </a:p>
        </p:txBody>
      </p:sp>
    </p:spTree>
  </p:cSld>
  <p:clrMapOvr>
    <a:masterClrMapping/>
  </p:clrMapOvr>
</p:sld>
</file>

<file path=ppt/slides/slide5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Considerations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Cloud doesn't eliminate the Fallacies of Distributed Computing, just changes the concerns a bit</a:t>
            </a:r>
          </a:p>
          <a:p>
            <a:pPr lvl="0"/>
            <a:r>
              <a:rPr lang="en-US"/>
              <a:t>Tenancy and instancing</a:t>
            </a:r>
          </a:p>
          <a:p>
            <a:pPr lvl="0"/>
            <a:r>
              <a:rPr lang="en-US"/>
              <a:t>Resource elasticity</a:t>
            </a:r>
          </a:p>
          <a:p>
            <a:pPr lvl="0"/>
            <a:r>
              <a:rPr lang="en-US"/>
              <a:t>Geo-distribution</a:t>
            </a:r>
          </a:p>
          <a:p>
            <a:pPr lvl="0"/>
            <a:r>
              <a:rPr lang="en-US"/>
              <a:t>Customer relationships</a:t>
            </a:r>
          </a:p>
          <a:p>
            <a:pPr lvl="0"/>
            <a:r>
              <a:rPr lang="en-US"/>
              <a:t>Recoverability and fault-tolerance</a:t>
            </a:r>
          </a:p>
        </p:txBody>
      </p:sp>
    </p:spTree>
  </p:cSld>
  <p:clrMapOvr>
    <a:masterClrMapping/>
  </p:clrMapOvr>
</p:sld>
</file>

<file path=ppt/slides/slide5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Considerations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Cloud doesn't eliminate the Fallacies of Distributed Computing, just changes the concerns a bit</a:t>
            </a:r>
          </a:p>
          <a:p>
            <a:pPr lvl="0"/>
            <a:r>
              <a:rPr lang="en-US"/>
              <a:t>Cost structures</a:t>
            </a:r>
          </a:p>
          <a:p>
            <a:pPr lvl="0"/>
            <a:r>
              <a:rPr lang="en-US"/>
              <a:t>Data storage and retrieval</a:t>
            </a:r>
          </a:p>
          <a:p>
            <a:pPr lvl="0"/>
            <a:r>
              <a:rPr lang="en-US"/>
              <a:t>Testing</a:t>
            </a:r>
          </a:p>
          <a:p>
            <a:pPr lvl="0"/>
            <a:r>
              <a:rPr lang="en-US"/>
              <a:t>Upgrades and deployments</a:t>
            </a:r>
          </a:p>
          <a:p>
            <a:pPr lvl="0"/>
            <a:r>
              <a:rPr lang="en-US"/>
              <a:t>Flexibility</a:t>
            </a:r>
          </a:p>
          <a:p>
            <a:pPr lvl="0"/>
            <a:r>
              <a:rPr lang="en-US"/>
              <a:t>Diagnostics, debugging and monitoring</a:t>
            </a:r>
          </a:p>
        </p:txBody>
      </p:sp>
    </p:spTree>
  </p:cSld>
  <p:clrMapOvr>
    <a:masterClrMapping/>
  </p:clrMapOvr>
</p:sld>
</file>

<file path=ppt/slides/slide5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Tenancy and instancing</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Fundamental models of Cloud apps:</a:t>
            </a:r>
          </a:p>
          <a:p>
            <a:pPr lvl="0"/>
            <a:r>
              <a:rPr lang="en-US"/>
              <a:t>Single-tenant, single-instance</a:t>
            </a:r>
          </a:p>
          <a:p>
            <a:pPr lvl="1"/>
            <a:r>
              <a:rPr lang="en-US"/>
              <a:t>(AKA "big honkin' server")</a:t>
            </a:r>
          </a:p>
          <a:p>
            <a:pPr lvl="0"/>
            <a:r>
              <a:rPr lang="en-US"/>
              <a:t>Multi-tenant, single-instance</a:t>
            </a:r>
          </a:p>
          <a:p>
            <a:pPr lvl="0"/>
            <a:r>
              <a:rPr lang="en-US"/>
              <a:t>Single-tenant, multi-instance</a:t>
            </a:r>
          </a:p>
          <a:p>
            <a:pPr lvl="1"/>
            <a:r>
              <a:rPr lang="en-US"/>
              <a:t>(AKA instance-per-tenant)</a:t>
            </a:r>
          </a:p>
          <a:p>
            <a:pPr lvl="0"/>
            <a:r>
              <a:rPr lang="en-US"/>
              <a:t>Multi-tenant, multi-instance</a:t>
            </a:r>
          </a:p>
        </p:txBody>
      </p:sp>
    </p:spTree>
  </p:cSld>
  <p:clrMapOvr>
    <a:masterClrMapping/>
  </p:clrMapOvr>
</p:sld>
</file>

<file path=ppt/slides/slide5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Resource elasticity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"Resource elasticity"</a:t>
            </a:r>
          </a:p>
          <a:p>
            <a:pPr lvl="0"/>
            <a:r>
              <a:rPr lang="en-US"/>
              <a:t>it's about quickly spinning servers up, true</a:t>
            </a:r>
          </a:p>
          <a:p>
            <a:pPr lvl="0"/>
            <a:r>
              <a:rPr lang="en-US"/>
              <a:t>it's also about spinning them down</a:t>
            </a:r>
          </a:p>
          <a:p>
            <a:pPr lvl="0">
              <a:buNone/>
            </a:pPr>
            <a:r>
              <a:rPr lang="en-US" b="true"/>
              <a:t>But be careful how easy servers spin up</a:t>
            </a:r>
          </a:p>
          <a:p>
            <a:pPr lvl="0"/>
            <a:r>
              <a:rPr lang="en-US"/>
              <a:t>load-testing</a:t>
            </a:r>
          </a:p>
          <a:p>
            <a:pPr lvl="0"/>
            <a:r>
              <a:rPr lang="en-US"/>
              <a:t>DDoS attacks</a:t>
            </a:r>
          </a:p>
          <a:p>
            <a:pPr lvl="0"/>
            <a:r>
              <a:rPr lang="en-US"/>
              <a:t>the non-technical components of the business</a:t>
            </a:r>
          </a:p>
        </p:txBody>
      </p:sp>
    </p:spTree>
  </p:cSld>
  <p:clrMapOvr>
    <a:masterClrMapping/>
  </p:clrMapOvr>
</p:sld>
</file>

<file path=ppt/slides/slide5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Geo-distribution</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Geo-distribution is the ability to regionalize servers</a:t>
            </a:r>
          </a:p>
          <a:p>
            <a:pPr lvl="0"/>
            <a:r>
              <a:rPr lang="en-US"/>
              <a:t>do you care?</a:t>
            </a:r>
          </a:p>
          <a:p>
            <a:pPr lvl="1"/>
            <a:r>
              <a:rPr lang="en-US"/>
              <a:t>lots of server apps written without concern to topology, or assuming a single fixed topology</a:t>
            </a:r>
          </a:p>
          <a:p>
            <a:pPr lvl="0"/>
            <a:r>
              <a:rPr lang="en-US"/>
              <a:t>remember that Cloud providers can move machines around without telling you</a:t>
            </a:r>
          </a:p>
          <a:p>
            <a:pPr lvl="0"/>
            <a:r>
              <a:rPr lang="en-US"/>
              <a:t>how does this change your programming model?</a:t>
            </a:r>
          </a:p>
          <a:p>
            <a:pPr lvl="0"/>
            <a:r>
              <a:rPr lang="en-US"/>
              <a:t>remember that latency is not zero!</a:t>
            </a:r>
          </a:p>
        </p:txBody>
      </p:sp>
    </p:spTree>
  </p:cSld>
  <p:clrMapOvr>
    <a:masterClrMapping/>
  </p:clrMapOvr>
</p:sld>
</file>

<file path=ppt/slides/slide5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Customer relationships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Your customers are not Cloud customers</a:t>
            </a:r>
          </a:p>
          <a:p>
            <a:pPr lvl="0"/>
            <a:r>
              <a:rPr lang="en-US"/>
              <a:t>Your customers are your customers</a:t>
            </a:r>
          </a:p>
          <a:p>
            <a:pPr lvl="0"/>
            <a:r>
              <a:rPr lang="en-US"/>
              <a:t>... and you are a Cloud customer</a:t>
            </a:r>
          </a:p>
          <a:p>
            <a:pPr lvl="0">
              <a:buNone/>
            </a:pPr>
            <a:r>
              <a:rPr lang="en-US" b="true"/>
              <a:t>Be very clear about these two relationships</a:t>
            </a:r>
          </a:p>
          <a:p>
            <a:pPr lvl="0"/>
            <a:r>
              <a:rPr lang="en-US"/>
              <a:t>write SLAs accordingly</a:t>
            </a:r>
          </a:p>
          <a:p>
            <a:pPr lvl="0"/>
            <a:r>
              <a:rPr lang="en-US"/>
              <a:t>examine legal and regulatory requirements carefully</a:t>
            </a:r>
          </a:p>
        </p:txBody>
      </p:sp>
    </p:spTree>
  </p:cSld>
  <p:clrMapOvr>
    <a:masterClrMapping/>
  </p:clrMapOvr>
</p:sld>
</file>

<file path=ppt/slides/slide5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Recoverability and fault-tolerance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When you own the server, recoverability is your problem... and under your control</a:t>
            </a:r>
          </a:p>
          <a:p>
            <a:pPr lvl="0"/>
            <a:r>
              <a:rPr lang="en-US"/>
              <a:t>Cloud providers usually admin the server better than you...</a:t>
            </a:r>
          </a:p>
          <a:p>
            <a:pPr lvl="0"/>
            <a:r>
              <a:rPr lang="en-US"/>
              <a:t>... but when the servers go down, it's a BFD</a:t>
            </a:r>
          </a:p>
          <a:p>
            <a:pPr lvl="0"/>
            <a:r>
              <a:rPr lang="en-US"/>
              <a:t>... and usually it's not just a "reboot the server" fix</a:t>
            </a:r>
          </a:p>
          <a:p>
            <a:pPr lvl="0">
              <a:buNone/>
            </a:pPr>
            <a:r>
              <a:rPr lang="en-US" b="true"/>
              <a:t>When you build a Cloud app, take that into account</a:t>
            </a:r>
          </a:p>
          <a:p>
            <a:pPr lvl="0"/>
            <a:r>
              <a:rPr lang="en-US"/>
              <a:t>build architectures that minimize dependencies</a:t>
            </a:r>
          </a:p>
          <a:p>
            <a:pPr lvl="0"/>
            <a:r>
              <a:rPr lang="en-US"/>
              <a:t>build "watertight compartments"</a:t>
            </a:r>
          </a:p>
          <a:p>
            <a:pPr lvl="0"/>
            <a:r>
              <a:rPr lang="en-US"/>
              <a:t>build the Cloud app as the back-end, not the front-end</a:t>
            </a:r>
          </a:p>
        </p:txBody>
      </p:sp>
    </p:spTree>
  </p:cSld>
  <p:clrMapOvr>
    <a:masterClrMapping/>
  </p:clrMapOvr>
</p:sld>
</file>

<file path=ppt/slides/slide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Cloud Glossary</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What terms do we agree on?</a:t>
            </a:r>
            <a:endParaRPr lang="en-US" smtClean="0"/>
          </a:p>
        </p:txBody>
      </p:sp>
    </p:spTree>
  </p:cSld>
  <p:clrMapOvr>
    <a:masterClrMapping/>
  </p:clrMapOvr>
</p:sld>
</file>

<file path=ppt/slides/slide6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Cost structure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Cloud apps cost differently than self- or commercially-hosted ones</a:t>
            </a:r>
          </a:p>
          <a:p>
            <a:pPr lvl="0"/>
            <a:r>
              <a:rPr lang="en-US"/>
              <a:t>... and contrary to popular opinion, it's rarely cheaper!</a:t>
            </a:r>
          </a:p>
          <a:p>
            <a:pPr lvl="0"/>
            <a:r>
              <a:rPr lang="en-US" i="true"/>
              <a:t>Cap-ex</a:t>
            </a:r>
            <a:r>
              <a:rPr lang="en-US"/>
              <a:t> vs </a:t>
            </a:r>
            <a:r>
              <a:rPr lang="en-US" i="true"/>
              <a:t>Op-ex</a:t>
            </a:r>
          </a:p>
          <a:p>
            <a:pPr lvl="1"/>
            <a:r>
              <a:rPr lang="en-US"/>
              <a:t>be aware of tax breaks, budget structures, etc</a:t>
            </a:r>
          </a:p>
          <a:p>
            <a:pPr lvl="0"/>
            <a:r>
              <a:rPr lang="en-US"/>
              <a:t>Be aware that lots of different costs come up:</a:t>
            </a:r>
          </a:p>
          <a:p>
            <a:pPr lvl="1"/>
            <a:r>
              <a:rPr lang="en-US"/>
              <a:t>uptime</a:t>
            </a:r>
          </a:p>
          <a:p>
            <a:pPr lvl="1"/>
            <a:r>
              <a:rPr lang="en-US"/>
              <a:t>receiving a request</a:t>
            </a:r>
          </a:p>
          <a:p>
            <a:pPr lvl="1"/>
            <a:r>
              <a:rPr lang="en-US"/>
              <a:t>sending a response</a:t>
            </a:r>
          </a:p>
          <a:p>
            <a:pPr lvl="1"/>
            <a:r>
              <a:rPr lang="en-US"/>
              <a:t>dropping a message in a queue</a:t>
            </a:r>
          </a:p>
          <a:p>
            <a:pPr lvl="1"/>
            <a:r>
              <a:rPr lang="en-US"/>
              <a:t>writing to a BLOB</a:t>
            </a:r>
          </a:p>
          <a:p>
            <a:pPr lvl="1"/>
            <a:r>
              <a:rPr lang="en-US"/>
              <a:t>writing to a table</a:t>
            </a:r>
          </a:p>
          <a:p>
            <a:pPr lvl="0"/>
            <a:r>
              <a:rPr lang="en-US"/>
              <a:t>More importantly, how would your app's costs change if the pricing model changed?</a:t>
            </a:r>
          </a:p>
          <a:p>
            <a:pPr lvl="0"/>
            <a:r>
              <a:rPr lang="en-US"/>
              <a:t>Do the math! $.12 doesn't sound like much, but it adds up</a:t>
            </a:r>
          </a:p>
          <a:p>
            <a:pPr lvl="1"/>
            <a:r>
              <a:rPr lang="en-US"/>
              <a:t>and keep an eye on the dashboard to avoid surprise end-of-the-month costs</a:t>
            </a:r>
          </a:p>
        </p:txBody>
      </p:sp>
    </p:spTree>
  </p:cSld>
  <p:clrMapOvr>
    <a:masterClrMapping/>
  </p:clrMapOvr>
</p:sld>
</file>

<file path=ppt/slides/slide6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Data storage and retrieval</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BLOBs vs Tables: Who's right?</a:t>
            </a:r>
          </a:p>
          <a:p>
            <a:pPr lvl="0"/>
            <a:r>
              <a:rPr lang="en-US"/>
              <a:t>BLOBs offer some schema flexibility</a:t>
            </a:r>
          </a:p>
          <a:p>
            <a:pPr lvl="1"/>
            <a:r>
              <a:rPr lang="en-US"/>
              <a:t>Pro: no more database upgrades!</a:t>
            </a:r>
          </a:p>
          <a:p>
            <a:pPr lvl="1"/>
            <a:r>
              <a:rPr lang="en-US"/>
              <a:t>Con: no more database validation!</a:t>
            </a:r>
          </a:p>
          <a:p>
            <a:pPr lvl="0"/>
            <a:r>
              <a:rPr lang="en-US"/>
              <a:t>Tables offer more support and interoperability</a:t>
            </a:r>
          </a:p>
          <a:p>
            <a:pPr lvl="1"/>
            <a:r>
              <a:rPr lang="en-US"/>
              <a:t>Pro: less complicated code!</a:t>
            </a:r>
          </a:p>
          <a:p>
            <a:pPr lvl="1"/>
            <a:r>
              <a:rPr lang="en-US"/>
              <a:t>Con: schemas! schemas aren't yours anymore!</a:t>
            </a:r>
          </a:p>
          <a:p>
            <a:pPr lvl="0"/>
            <a:r>
              <a:rPr lang="en-US"/>
              <a:t>Keep OLAP and OLTP separate</a:t>
            </a:r>
          </a:p>
        </p:txBody>
      </p:sp>
    </p:spTree>
  </p:cSld>
  <p:clrMapOvr>
    <a:masterClrMapping/>
  </p:clrMapOvr>
</p:sld>
</file>

<file path=ppt/slides/slide6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Testing</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You were planning on unit-testing this thing, right?</a:t>
            </a:r>
          </a:p>
          <a:p>
            <a:pPr lvl="0"/>
            <a:r>
              <a:rPr lang="en-US"/>
              <a:t>Note that "unit" testing takes on a whole new complexity here</a:t>
            </a:r>
          </a:p>
          <a:p>
            <a:pPr lvl="1"/>
            <a:r>
              <a:rPr lang="en-US"/>
              <a:t>do yo mock out the cloud, or just use it?</a:t>
            </a:r>
          </a:p>
          <a:p>
            <a:pPr lvl="0"/>
            <a:r>
              <a:rPr lang="en-US"/>
              <a:t>Unit-testing the components on the developer machine may result in subtle differences</a:t>
            </a:r>
          </a:p>
          <a:p>
            <a:pPr lvl="1"/>
            <a:r>
              <a:rPr lang="en-US"/>
              <a:t>Judicious use of mocking here can help eliminate surprises</a:t>
            </a:r>
          </a:p>
          <a:p>
            <a:pPr lvl="0"/>
            <a:r>
              <a:rPr lang="en-US"/>
              <a:t>Whole-application-testing/acceptance-testing should be done in another cloud environment (not a dev environment) provisioned similarly</a:t>
            </a:r>
          </a:p>
          <a:p>
            <a:pPr lvl="1"/>
            <a:r>
              <a:rPr lang="en-US"/>
              <a:t>In other words, treat testing exactly as you would for Production servers</a:t>
            </a:r>
          </a:p>
        </p:txBody>
      </p:sp>
    </p:spTree>
  </p:cSld>
  <p:clrMapOvr>
    <a:masterClrMapping/>
  </p:clrMapOvr>
</p:sld>
</file>

<file path=ppt/slides/slide6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Upgrades and deployments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Deploying new versions to the Cloud is a little different than your own server</a:t>
            </a:r>
          </a:p>
          <a:p>
            <a:pPr lvl="0"/>
            <a:r>
              <a:rPr lang="en-US"/>
              <a:t>When upgrading, does your upgrade require...</a:t>
            </a:r>
          </a:p>
          <a:p>
            <a:pPr lvl="1"/>
            <a:r>
              <a:rPr lang="en-US"/>
              <a:t>restarted instances?</a:t>
            </a:r>
          </a:p>
          <a:p>
            <a:pPr lvl="1"/>
            <a:r>
              <a:rPr lang="en-US"/>
              <a:t>reprovisioning the instances?</a:t>
            </a:r>
          </a:p>
          <a:p>
            <a:pPr lvl="1"/>
            <a:r>
              <a:rPr lang="en-US"/>
              <a:t>changing the instance mappings (DNS, etc)?</a:t>
            </a:r>
          </a:p>
          <a:p>
            <a:pPr lvl="0"/>
            <a:r>
              <a:rPr lang="en-US"/>
              <a:t>... and if so, how will it be handled?</a:t>
            </a:r>
          </a:p>
          <a:p>
            <a:pPr lvl="0">
              <a:buNone/>
            </a:pPr>
            <a:r>
              <a:rPr lang="en-US" b="true"/>
              <a:t>Keep an eye on the effects of new code on:</a:t>
            </a:r>
          </a:p>
          <a:p>
            <a:pPr lvl="0"/>
            <a:r>
              <a:rPr lang="en-US"/>
              <a:t>OS version, platform (JVM, .NET Framework, etc) version</a:t>
            </a:r>
          </a:p>
          <a:p>
            <a:pPr lvl="0"/>
            <a:r>
              <a:rPr lang="en-US"/>
              <a:t>Virtual machine size</a:t>
            </a:r>
          </a:p>
          <a:p>
            <a:pPr lvl="0"/>
            <a:r>
              <a:rPr lang="en-US"/>
              <a:t>Application configuration settings</a:t>
            </a:r>
          </a:p>
          <a:p>
            <a:pPr lvl="0"/>
            <a:r>
              <a:rPr lang="en-US"/>
              <a:t>and so on</a:t>
            </a:r>
          </a:p>
        </p:txBody>
      </p:sp>
    </p:spTree>
  </p:cSld>
  <p:clrMapOvr>
    <a:masterClrMapping/>
  </p:clrMapOvr>
</p:sld>
</file>

<file path=ppt/slides/slide6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Flexibility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"[CouchDB/MongoDB/XMPP/whatever] is hot! We need it!"</a:t>
            </a:r>
          </a:p>
          <a:p>
            <a:pPr lvl="0"/>
            <a:r>
              <a:rPr lang="en-US"/>
              <a:t>Great--does your Cloud provider support it?</a:t>
            </a:r>
          </a:p>
          <a:p>
            <a:pPr lvl="0">
              <a:buNone/>
            </a:pPr>
            <a:r>
              <a:rPr lang="en-US" b="true"/>
              <a:t>Cloud providers are interested in creating instances they can support</a:t>
            </a:r>
          </a:p>
          <a:p>
            <a:pPr lvl="0"/>
            <a:r>
              <a:rPr lang="en-US"/>
              <a:t>custom bits on those instances resists that strategy</a:t>
            </a:r>
          </a:p>
          <a:p>
            <a:pPr lvl="0"/>
            <a:r>
              <a:rPr lang="en-US"/>
              <a:t>this may completely screw up your Cloud strategy</a:t>
            </a:r>
          </a:p>
        </p:txBody>
      </p:sp>
    </p:spTree>
  </p:cSld>
  <p:clrMapOvr>
    <a:masterClrMapping/>
  </p:clrMapOvr>
</p:sld>
</file>

<file path=ppt/slides/slide6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Debugging</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Debugging a cloud app isn't quite like debugging a Production app</a:t>
            </a:r>
          </a:p>
          <a:p>
            <a:pPr lvl="0"/>
            <a:r>
              <a:rPr lang="en-US"/>
              <a:t>For starters, you're not sitting in front of the machine</a:t>
            </a:r>
          </a:p>
          <a:p>
            <a:pPr lvl="0">
              <a:buNone/>
            </a:pPr>
            <a:r>
              <a:rPr lang="en-US" b="true"/>
              <a:t>Consider:</a:t>
            </a:r>
          </a:p>
          <a:p>
            <a:pPr lvl="0"/>
            <a:r>
              <a:rPr lang="en-US"/>
              <a:t>Never use the console or other home-grown mechanisms</a:t>
            </a:r>
          </a:p>
          <a:p>
            <a:pPr lvl="0"/>
            <a:r>
              <a:rPr lang="en-US"/>
              <a:t>Practice debugging the app while it's in the Cloud</a:t>
            </a:r>
          </a:p>
          <a:p>
            <a:pPr lvl="0"/>
            <a:r>
              <a:rPr lang="en-US"/>
              <a:t>Instrumenting the app with your own instrumentation</a:t>
            </a:r>
          </a:p>
        </p:txBody>
      </p:sp>
    </p:spTree>
  </p:cSld>
  <p:clrMapOvr>
    <a:masterClrMapping/>
  </p:clrMapOvr>
</p:sld>
</file>

<file path=ppt/slides/slide6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Summary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Cloud is everywhere</a:t>
            </a:r>
          </a:p>
          <a:p>
            <a:pPr lvl="0"/>
            <a:r>
              <a:rPr lang="en-US"/>
              <a:t>it should be your default choice</a:t>
            </a:r>
          </a:p>
          <a:p>
            <a:pPr lvl="1"/>
            <a:r>
              <a:rPr lang="en-US"/>
              <a:t>but not your only choice</a:t>
            </a:r>
          </a:p>
          <a:p>
            <a:pPr lvl="0"/>
            <a:r>
              <a:rPr lang="en-US"/>
              <a:t>as an architect, we have a choice about the degree of "cloudiness" we want when developing greenfield apps</a:t>
            </a:r>
          </a:p>
          <a:p>
            <a:pPr lvl="1"/>
            <a:r>
              <a:rPr lang="en-US"/>
              <a:t>but be concerned about various things</a:t>
            </a:r>
          </a:p>
          <a:p>
            <a:pPr lvl="0"/>
            <a:r>
              <a:rPr lang="en-US"/>
              <a:t>each cloud provider is unique</a:t>
            </a:r>
          </a:p>
          <a:p>
            <a:pPr lvl="1"/>
            <a:r>
              <a:rPr lang="en-US"/>
              <a:t>their offerings</a:t>
            </a:r>
          </a:p>
          <a:p>
            <a:pPr lvl="1"/>
            <a:r>
              <a:rPr lang="en-US"/>
              <a:t>their "culture"</a:t>
            </a:r>
          </a:p>
          <a:p>
            <a:pPr lvl="1"/>
            <a:r>
              <a:rPr lang="en-US"/>
              <a:t>their pricing</a:t>
            </a:r>
          </a:p>
          <a:p>
            <a:pPr lvl="0"/>
            <a:r>
              <a:rPr lang="en-US"/>
              <a:t>... so be sure to evaluate carefully</a:t>
            </a:r>
          </a:p>
        </p:txBody>
      </p:sp>
    </p:spTree>
  </p:cSld>
  <p:clrMapOvr>
    <a:masterClrMapping/>
  </p:clrMapOvr>
</p:sld>
</file>

<file path=ppt/slides/slide6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Who is this guy?</a:t>
            </a:r>
          </a:p>
          <a:p>
            <a:pPr lvl="0"/>
            <a:r>
              <a:rPr lang="en-US"/>
              <a:t>Architect, Engineering Manager/Leader, "force multiplier"</a:t>
            </a:r>
          </a:p>
          <a:p>
            <a:pPr lvl="0"/>
            <a:r>
              <a:rPr lang="en-US"/>
              <a:t>Co-founder, Solidify US</a:t>
            </a:r>
          </a:p>
          <a:p>
            <a:pPr lvl="1"/>
            <a:r>
              <a:rPr lang="en-US"/>
              <a:t>http://www.solidify.dev</a:t>
            </a:r>
          </a:p>
          <a:p>
            <a:pPr lvl="0"/>
            <a:r>
              <a:rPr lang="en-US"/>
              <a:t>Principal -- Neward &amp; Associates</a:t>
            </a:r>
          </a:p>
          <a:p>
            <a:pPr lvl="0"/>
            <a:r>
              <a:rPr lang="en-US"/>
              <a:t>Author</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a:p>
            <a:pPr lvl="0"/>
            <a:r>
              <a:rPr lang="en-US"/>
              <a:t>See http://www.newardassociates.com</a:t>
            </a:r>
          </a:p>
        </p:txBody>
      </p:sp>
    </p:spTree>
  </p:cSld>
  <p:clrMapOvr>
    <a:masterClrMapping/>
  </p:clrMapOvr>
</p:sld>
</file>

<file path=ppt/slides/slide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Cloud: Glossary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Let's come to agreement on a few terms</a:t>
            </a:r>
          </a:p>
          <a:p>
            <a:pPr lvl="0"/>
            <a:r>
              <a:rPr lang="en-US"/>
              <a:t>Without this, we're shooting past each other</a:t>
            </a:r>
          </a:p>
          <a:p>
            <a:pPr lvl="0"/>
            <a:r>
              <a:rPr lang="en-US"/>
              <a:t>These are my accepted definitions</a:t>
            </a:r>
          </a:p>
          <a:p>
            <a:pPr lvl="1"/>
            <a:r>
              <a:rPr lang="en-US"/>
              <a:t>but it's my talk, so deal with it</a:t>
            </a:r>
          </a:p>
          <a:p>
            <a:pPr lvl="0"/>
            <a:r>
              <a:rPr lang="en-US"/>
              <a:t>More importantly, this gives us a starting point</a:t>
            </a:r>
          </a:p>
        </p:txBody>
      </p:sp>
    </p:spTree>
  </p:cSld>
  <p:clrMapOvr>
    <a:masterClrMapping/>
  </p:clrMapOvr>
</p:sld>
</file>

<file path=ppt/slides/slide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Cloud: Glossary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Important foundataional terms</a:t>
            </a:r>
          </a:p>
          <a:p>
            <a:pPr lvl="0"/>
            <a:r>
              <a:rPr lang="en-US"/>
              <a:t>"dirt": literally, who owns the ground on which the servers reside</a:t>
            </a:r>
          </a:p>
          <a:p>
            <a:pPr lvl="0"/>
            <a:r>
              <a:rPr lang="en-US"/>
              <a:t>"hardware": the actual computing machinery</a:t>
            </a:r>
          </a:p>
          <a:p>
            <a:pPr lvl="0"/>
            <a:r>
              <a:rPr lang="en-US"/>
              <a:t>"commodity": no difference between same offering from more than one vendor</a:t>
            </a:r>
          </a:p>
          <a:p>
            <a:pPr lvl="0"/>
            <a:r>
              <a:rPr lang="en-US"/>
              <a:t>"elasticity": ability to scale up/down</a:t>
            </a:r>
          </a:p>
          <a:p>
            <a:pPr lvl="0"/>
            <a:r>
              <a:rPr lang="en-US"/>
              <a:t>"as-a-service": "It's not directly under your control"</a:t>
            </a:r>
          </a:p>
        </p:txBody>
      </p:sp>
    </p:spTree>
  </p:cSld>
  <p:clrMapOvr>
    <a:masterClrMapping/>
  </p:clrMapOvr>
</p:sld>
</file>

<file path=ppt/slides/slide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Cloud: Glossary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Cloud "models"</a:t>
            </a:r>
          </a:p>
          <a:p>
            <a:pPr lvl="0"/>
            <a:r>
              <a:rPr lang="en-US"/>
              <a:t>Public cloud</a:t>
            </a:r>
          </a:p>
          <a:p>
            <a:pPr lvl="1"/>
            <a:r>
              <a:rPr lang="en-US"/>
              <a:t>it's hosted on the cloud provider's dirt on their hardware</a:t>
            </a:r>
          </a:p>
          <a:p>
            <a:pPr lvl="1"/>
            <a:r>
              <a:rPr lang="en-US"/>
              <a:t>older versions were called "hosting"</a:t>
            </a:r>
          </a:p>
          <a:p>
            <a:pPr lvl="0"/>
            <a:r>
              <a:rPr lang="en-US"/>
              <a:t>Community cloud</a:t>
            </a:r>
          </a:p>
          <a:p>
            <a:pPr lvl="1"/>
            <a:r>
              <a:rPr lang="en-US"/>
              <a:t>shared by several organizations in support of a single community</a:t>
            </a:r>
          </a:p>
          <a:p>
            <a:pPr lvl="1"/>
            <a:r>
              <a:rPr lang="en-US"/>
              <a:t>typically a particular-purpose public cloud with costs shared</a:t>
            </a:r>
          </a:p>
          <a:p>
            <a:pPr lvl="0"/>
            <a:r>
              <a:rPr lang="en-US"/>
              <a:t>Private cloud (or "enterprise private cloud")</a:t>
            </a:r>
          </a:p>
          <a:p>
            <a:pPr lvl="1"/>
            <a:r>
              <a:rPr lang="en-US"/>
              <a:t>adds cloud-like support (virtualization, etc) on-premises</a:t>
            </a:r>
          </a:p>
          <a:p>
            <a:pPr lvl="1"/>
            <a:r>
              <a:rPr lang="en-US"/>
              <a:t>it's hosted on your dirt on your hardware</a:t>
            </a:r>
          </a:p>
          <a:p>
            <a:pPr lvl="1"/>
            <a:r>
              <a:rPr lang="en-US"/>
              <a:t>this also used to be called "server rooms"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2022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When "the cloud" became a development watchword, several players immediately moved in to occupy the space. And then a few more, and then a few more, and then.... Well, pardon the pun, but the clouds burst open, and everybody suddenly seems to have a cloud offering these days. Going by various different names (like Infrastructure-as-a-Service or Backend-as-a-Service or Platform-as-a-Service or...) and offering different options, it's hard to figure out which of these are interesting and which are yesterday's news and which are too futuristic to be of use today.
In this presentation, we'll take a look at the clouds, read them like a weatherman, understand which are useful and why, and get a better look at a few as a concrete example. Amazon Web Services, Azure, and Google Cloud Platform are three of the big ones, but there's a few more players out there that might surprise you and get you to stand up and take notice.
</dc:description>
  <cp:keywords>Architecture, Enterprise, Cloud, Distributed Systems, Data Storage, Security, AWS, Azure, Google Cloud</cp:keywords>
  <dcterms:modified xsi:type="dcterms:W3CDTF">2011-08-01T06:04:30Z</dcterms:modified>
  <cp:revision>1</cp:revision>
  <dc:subject>Architecture, Enterprise, Cloud, Distributed Systems, Data Storage, Security, AWS, Azure, Google Cloud</dc:subject>
  <dc:title>Busy Architect's Guide   to the Cloud Offerings</dc:title>
</cp:coreProperties>
</file>