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Architect's Guide </a:t>
            </a:r>
          </a:p>
          <a:p>
            <a:r>
              <a:rPr lang="en-US"/>
              <a:t> to Architecting for the Cloud</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Important foundataional terms</a:t>
            </a:r>
          </a:p>
          <a:p>
            <a:pPr lvl="0"/>
            <a:r>
              <a:rPr lang="en-US"/>
              <a:t>"dirt": literally, who owns the ground on which the servers reside</a:t>
            </a:r>
          </a:p>
          <a:p>
            <a:pPr lvl="0"/>
            <a:r>
              <a:rPr lang="en-US"/>
              <a:t>"hardware": the actual computing machinery</a:t>
            </a:r>
          </a:p>
          <a:p>
            <a:pPr lvl="0"/>
            <a:r>
              <a:rPr lang="en-US"/>
              <a:t>"commodity": no difference between same offering from more than one vendor</a:t>
            </a:r>
          </a:p>
          <a:p>
            <a:pPr lvl="0"/>
            <a:r>
              <a:rPr lang="en-US"/>
              <a:t>"elasticity": ability to scale up/down</a:t>
            </a:r>
          </a:p>
          <a:p>
            <a:pPr lvl="0"/>
            <a:r>
              <a:rPr lang="en-US"/>
              <a:t>"as-a-service": "It's not directly under your control"</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"models"</a:t>
            </a:r>
          </a:p>
          <a:p>
            <a:pPr lvl="0"/>
            <a:r>
              <a:rPr lang="en-US"/>
              <a:t>Public cloud</a:t>
            </a:r>
          </a:p>
          <a:p>
            <a:pPr lvl="1"/>
            <a:r>
              <a:rPr lang="en-US"/>
              <a:t>it's hosted on the cloud provider's dirt on their hardware</a:t>
            </a:r>
          </a:p>
          <a:p>
            <a:pPr lvl="1"/>
            <a:r>
              <a:rPr lang="en-US"/>
              <a:t>older versions were called "hosting"</a:t>
            </a:r>
          </a:p>
          <a:p>
            <a:pPr lvl="0"/>
            <a:r>
              <a:rPr lang="en-US"/>
              <a:t>Community cloud</a:t>
            </a:r>
          </a:p>
          <a:p>
            <a:pPr lvl="1"/>
            <a:r>
              <a:rPr lang="en-US"/>
              <a:t>shared by several organizations in support of a single community</a:t>
            </a:r>
          </a:p>
          <a:p>
            <a:pPr lvl="1"/>
            <a:r>
              <a:rPr lang="en-US"/>
              <a:t>typically a particular-purpose public cloud with costs shared</a:t>
            </a:r>
          </a:p>
          <a:p>
            <a:pPr lvl="0"/>
            <a:r>
              <a:rPr lang="en-US"/>
              <a:t>Private cloud (or "enterprise private cloud")</a:t>
            </a:r>
          </a:p>
          <a:p>
            <a:pPr lvl="1"/>
            <a:r>
              <a:rPr lang="en-US"/>
              <a:t>adds cloud-like support (virtualization, etc) on-premises</a:t>
            </a:r>
          </a:p>
          <a:p>
            <a:pPr lvl="1"/>
            <a:r>
              <a:rPr lang="en-US"/>
              <a:t>it's hosted on your dirt on your hardware</a:t>
            </a:r>
          </a:p>
          <a:p>
            <a:pPr lvl="1"/>
            <a:r>
              <a:rPr lang="en-US"/>
              <a:t>this also used to be called "server rooms"</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"models"</a:t>
            </a:r>
          </a:p>
          <a:p>
            <a:pPr lvl="0"/>
            <a:r>
              <a:rPr lang="en-US"/>
              <a:t>Virtual private cloud</a:t>
            </a:r>
          </a:p>
          <a:p>
            <a:pPr lvl="1"/>
            <a:r>
              <a:rPr lang="en-US"/>
              <a:t>private to you</a:t>
            </a:r>
          </a:p>
          <a:p>
            <a:pPr lvl="1"/>
            <a:r>
              <a:rPr lang="en-US"/>
              <a:t>hosted on cloud provider's dirt on their hardware</a:t>
            </a:r>
          </a:p>
          <a:p>
            <a:pPr lvl="0"/>
            <a:r>
              <a:rPr lang="en-US"/>
              <a:t>Hybrid cloud</a:t>
            </a:r>
          </a:p>
          <a:p>
            <a:pPr lvl="1"/>
            <a:r>
              <a:rPr lang="en-US"/>
              <a:t>a combination of private and public cloud</a:t>
            </a:r>
          </a:p>
          <a:p>
            <a:pPr lvl="0"/>
            <a:r>
              <a:rPr lang="en-US"/>
              <a:t>Co-location</a:t>
            </a:r>
          </a:p>
          <a:p>
            <a:pPr lvl="1"/>
            <a:r>
              <a:rPr lang="en-US"/>
              <a:t>your hardware, their dirt</a:t>
            </a:r>
          </a:p>
          <a:p>
            <a:pPr lvl="0"/>
            <a:r>
              <a:rPr lang="en-US"/>
              <a:t>Vendor platform</a:t>
            </a:r>
          </a:p>
          <a:p>
            <a:pPr lvl="1"/>
            <a:r>
              <a:rPr lang="en-US"/>
              <a:t>a vendor extends their app/tool/etc into the cloud space</a:t>
            </a:r>
          </a:p>
          <a:p>
            <a:pPr lvl="1"/>
            <a:r>
              <a:rPr lang="en-US"/>
              <a:t>typically through the public release of an API</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"models"</a:t>
            </a:r>
          </a:p>
          <a:p>
            <a:pPr lvl="0"/>
            <a:r>
              <a:rPr lang="en-US"/>
              <a:t>PaaS: Platform-as-a-Service</a:t>
            </a:r>
          </a:p>
          <a:p>
            <a:pPr lvl="1"/>
            <a:r>
              <a:rPr lang="en-US"/>
              <a:t>hardware, OS</a:t>
            </a:r>
          </a:p>
          <a:p>
            <a:pPr lvl="0"/>
            <a:r>
              <a:rPr lang="en-US"/>
              <a:t>IaaS: Infrastructure-as-a-Service</a:t>
            </a:r>
          </a:p>
          <a:p>
            <a:pPr lvl="1"/>
            <a:r>
              <a:rPr lang="en-US"/>
              <a:t>compute, storage, networking,</a:t>
            </a:r>
          </a:p>
          <a:p>
            <a:pPr lvl="0"/>
            <a:r>
              <a:rPr lang="en-US"/>
              <a:t>SaaS: Software-as-a-Service</a:t>
            </a:r>
          </a:p>
          <a:p>
            <a:pPr lvl="1"/>
            <a:r>
              <a:rPr lang="en-US"/>
              <a:t>generic term covering anything specific "as-a-Service"</a:t>
            </a:r>
          </a:p>
          <a:p>
            <a:pPr lvl="0"/>
            <a:r>
              <a:rPr lang="en-US"/>
              <a:t>"verticals": very specific niche services</a:t>
            </a:r>
          </a:p>
          <a:p>
            <a:pPr lvl="1"/>
            <a:r>
              <a:rPr lang="en-US"/>
              <a:t>authentication, databases, functions, etc</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"services"</a:t>
            </a:r>
          </a:p>
          <a:p>
            <a:pPr lvl="0"/>
            <a:r>
              <a:rPr lang="en-US"/>
              <a:t>Compute</a:t>
            </a:r>
          </a:p>
          <a:p>
            <a:pPr lvl="1"/>
            <a:r>
              <a:rPr lang="en-US"/>
              <a:t>CPUs, processing, etc</a:t>
            </a:r>
          </a:p>
          <a:p>
            <a:pPr lvl="0"/>
            <a:r>
              <a:rPr lang="en-US"/>
              <a:t>Storage</a:t>
            </a:r>
          </a:p>
          <a:p>
            <a:pPr lvl="1"/>
            <a:r>
              <a:rPr lang="en-US"/>
              <a:t>SQL, NoSQL, all modes in between</a:t>
            </a:r>
          </a:p>
          <a:p>
            <a:pPr lvl="0"/>
            <a:r>
              <a:rPr lang="en-US"/>
              <a:t>Communications</a:t>
            </a:r>
          </a:p>
          <a:p>
            <a:pPr lvl="1"/>
            <a:r>
              <a:rPr lang="en-US"/>
              <a:t>Messaging-oriented middleware, REST, etc</a:t>
            </a:r>
          </a:p>
          <a:p>
            <a:pPr lvl="0"/>
            <a:r>
              <a:rPr lang="en-US"/>
              <a:t>Networking</a:t>
            </a:r>
          </a:p>
          <a:p>
            <a:pPr lvl="1"/>
            <a:r>
              <a:rPr lang="en-US"/>
              <a:t>physical and virtual connections</a:t>
            </a:r>
          </a:p>
          <a:p>
            <a:pPr lvl="0"/>
            <a:r>
              <a:rPr lang="en-US"/>
              <a:t>Acquisition</a:t>
            </a:r>
          </a:p>
          <a:p>
            <a:pPr lvl="1"/>
            <a:r>
              <a:rPr lang="en-US"/>
              <a:t>bringing up more hardware resources</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"platform services"</a:t>
            </a:r>
          </a:p>
          <a:p>
            <a:pPr lvl="0"/>
            <a:r>
              <a:rPr lang="en-US"/>
              <a:t>Analytics</a:t>
            </a:r>
          </a:p>
          <a:p>
            <a:pPr lvl="1"/>
            <a:r>
              <a:rPr lang="en-US"/>
              <a:t>big data, big data analytics</a:t>
            </a:r>
          </a:p>
          <a:p>
            <a:pPr lvl="0"/>
            <a:r>
              <a:rPr lang="en-US"/>
              <a:t>Deployment</a:t>
            </a:r>
          </a:p>
          <a:p>
            <a:pPr lvl="1"/>
            <a:r>
              <a:rPr lang="en-US"/>
              <a:t>putting "stuff" into where it needs to go</a:t>
            </a:r>
          </a:p>
          <a:p>
            <a:pPr lvl="0"/>
            <a:r>
              <a:rPr lang="en-US"/>
              <a:t>Management</a:t>
            </a:r>
          </a:p>
          <a:p>
            <a:pPr lvl="1"/>
            <a:r>
              <a:rPr lang="en-US"/>
              <a:t>dashboards, statistics, trend analysis</a:t>
            </a:r>
          </a:p>
          <a:p>
            <a:pPr lvl="0"/>
            <a:r>
              <a:rPr lang="en-US"/>
              <a:t>Mobile-specific services</a:t>
            </a:r>
          </a:p>
          <a:p>
            <a:pPr lvl="1"/>
            <a:r>
              <a:rPr lang="en-US"/>
              <a:t>sync, push notifications</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Fallacies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are these again?</a:t>
            </a:r>
            <a:endParaRPr lang="en-US" smtClean="0"/>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Fallacies are...</a:t>
            </a:r>
          </a:p>
          <a:p>
            <a:pPr lvl="0"/>
            <a:r>
              <a:rPr lang="en-US"/>
              <a:t>widely-believed falsehoods</a:t>
            </a:r>
          </a:p>
          <a:p>
            <a:pPr lvl="0"/>
            <a:r>
              <a:rPr lang="en-US"/>
              <a:t>incorrect assumptions</a:t>
            </a:r>
          </a:p>
          <a:p>
            <a:pPr lvl="0"/>
            <a:r>
              <a:rPr lang="en-US"/>
              <a:t>lovingly-endorsed "alternative facts"</a:t>
            </a:r>
          </a:p>
          <a:p>
            <a:pPr lvl="0"/>
            <a:r>
              <a:rPr lang="en-US"/>
              <a:t>mistakes that are all too easy to repeat</a:t>
            </a:r>
          </a:p>
          <a:p>
            <a:pPr lvl="0"/>
            <a:r>
              <a:rPr lang="en-US"/>
              <a:t>"anti-patterns"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To put it in Deutsch's own words...</a:t>
            </a:r>
          </a:p>
          <a:p>
            <a:pPr>
              <a:buNone/>
            </a:pPr>
            <a:r>
              <a:rPr lang="en-US"/>
              <a:t>"Essentially everyone, ... makes the following assumptions.</a:t>
            </a:r>
          </a:p>
          <a:p>
            <a:pPr>
              <a:buNone/>
            </a:pPr>
            <a:r>
              <a:rPr lang="en-US"/>
              <a:t>"All turn out to be false in the long run and all cause big trouble and painful learning experiences."</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Fallacies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theory...</a:t>
            </a:r>
          </a:p>
          <a:p>
            <a:pPr lvl="0"/>
            <a:r>
              <a:rPr lang="en-US"/>
              <a:t>... once you know about them, you can avoid them</a:t>
            </a:r>
          </a:p>
          <a:p>
            <a:pPr lvl="0">
              <a:buNone/>
            </a:pPr>
            <a:r>
              <a:rPr lang="en-US" b="true"/>
              <a:t>In practice...</a:t>
            </a:r>
          </a:p>
          <a:p>
            <a:pPr lvl="0"/>
            <a:r>
              <a:rPr lang="en-US"/>
              <a:t>... "Everyone makes these assumptions"</a:t>
            </a:r>
          </a:p>
          <a:p>
            <a:pPr lvl="1"/>
            <a:r>
              <a:rPr lang="en-US"/>
              <a:t>largely because they're easy to make</a:t>
            </a:r>
          </a:p>
          <a:p>
            <a:pPr lvl="1"/>
            <a:r>
              <a:rPr lang="en-US"/>
              <a:t>and they help us avoid hard truths</a:t>
            </a:r>
          </a:p>
          <a:p>
            <a:pPr lvl="1"/>
            <a:r>
              <a:rPr lang="en-US"/>
              <a:t>and painful realizations/pain points</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Overview</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Cloud! Cloud!"</a:t>
            </a:r>
          </a:p>
          <a:p>
            <a:pPr lvl="0"/>
            <a:r>
              <a:rPr lang="en-US"/>
              <a:t>great, we have it--now what do we do with it?</a:t>
            </a:r>
          </a:p>
          <a:p>
            <a:pPr lvl="0"/>
            <a:r>
              <a:rPr lang="en-US"/>
              <a:t>and why is or isn't this "same story, different day"?</a:t>
            </a:r>
          </a:p>
          <a:p>
            <a:pPr lvl="0">
              <a:buNone/>
            </a:pPr>
            <a:r>
              <a:rPr lang="en-US" b="true"/>
              <a:t>"But building Cloud apps is just like building any other Java/.NET/etc app, right?"</a:t>
            </a:r>
          </a:p>
          <a:p>
            <a:pPr lvl="0"/>
            <a:r>
              <a:rPr lang="en-US"/>
              <a:t>Alas, not quite</a:t>
            </a:r>
          </a:p>
          <a:p>
            <a:pPr lvl="0"/>
            <a:r>
              <a:rPr lang="en-US"/>
              <a:t>Developers trying to build cloud apps without realizing the pitfalls run a major risk</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Cloud Considerations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Things to think about|on a cloudy day</a:t>
            </a:r>
            <a:endParaRPr lang="en-US" smtClean="0"/>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Definitions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is the Cloud to you?</a:t>
            </a:r>
          </a:p>
          <a:p>
            <a:pPr lvl="0"/>
            <a:r>
              <a:rPr lang="en-US"/>
              <a:t>virtualization of resources?</a:t>
            </a:r>
          </a:p>
          <a:p>
            <a:pPr lvl="0"/>
            <a:r>
              <a:rPr lang="en-US"/>
              <a:t>opportunities for outsourcing?</a:t>
            </a:r>
          </a:p>
          <a:p>
            <a:pPr lvl="0"/>
            <a:r>
              <a:rPr lang="en-US"/>
              <a:t>faster development due to quicker server spin-up?</a:t>
            </a:r>
          </a:p>
          <a:p>
            <a:pPr lvl="0"/>
            <a:r>
              <a:rPr lang="en-US"/>
              <a:t>an automated failover system?</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doesn't eliminate the Fallacies of Distributed Computing, just changes the concerns a bit</a:t>
            </a:r>
          </a:p>
          <a:p>
            <a:pPr lvl="0"/>
            <a:r>
              <a:rPr lang="en-US"/>
              <a:t>Tenancy and instancing</a:t>
            </a:r>
          </a:p>
          <a:p>
            <a:pPr lvl="0"/>
            <a:r>
              <a:rPr lang="en-US"/>
              <a:t>Resource elasticity</a:t>
            </a:r>
          </a:p>
          <a:p>
            <a:pPr lvl="0"/>
            <a:r>
              <a:rPr lang="en-US"/>
              <a:t>Geo-distribution</a:t>
            </a:r>
          </a:p>
          <a:p>
            <a:pPr lvl="0"/>
            <a:r>
              <a:rPr lang="en-US"/>
              <a:t>Customer relationships</a:t>
            </a:r>
          </a:p>
          <a:p>
            <a:pPr lvl="0"/>
            <a:r>
              <a:rPr lang="en-US"/>
              <a:t>Recoverability and fault-tolerance</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Considerations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Cloud doesn't eliminate the Fallacies of Distributed Computing, just changes the concerns a bit</a:t>
            </a:r>
          </a:p>
          <a:p>
            <a:pPr lvl="0"/>
            <a:r>
              <a:rPr lang="en-US"/>
              <a:t>Cost structures</a:t>
            </a:r>
          </a:p>
          <a:p>
            <a:pPr lvl="0"/>
            <a:r>
              <a:rPr lang="en-US"/>
              <a:t>Data storage and retrieval</a:t>
            </a:r>
          </a:p>
          <a:p>
            <a:pPr lvl="0"/>
            <a:r>
              <a:rPr lang="en-US"/>
              <a:t>Testing</a:t>
            </a:r>
          </a:p>
          <a:p>
            <a:pPr lvl="0"/>
            <a:r>
              <a:rPr lang="en-US"/>
              <a:t>Upgrades and deployments</a:t>
            </a:r>
          </a:p>
          <a:p>
            <a:pPr lvl="0"/>
            <a:r>
              <a:rPr lang="en-US"/>
              <a:t>Flexibility</a:t>
            </a:r>
          </a:p>
          <a:p>
            <a:pPr lvl="0"/>
            <a:r>
              <a:rPr lang="en-US"/>
              <a:t>Diagnostics, debugging and monitoring</a:t>
            </a:r>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Tenancy and instancing</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Fundamental models of Cloud apps:</a:t>
            </a:r>
          </a:p>
          <a:p>
            <a:pPr lvl="0"/>
            <a:r>
              <a:rPr lang="en-US"/>
              <a:t>Single-tenant, single-instance</a:t>
            </a:r>
          </a:p>
          <a:p>
            <a:pPr lvl="1"/>
            <a:r>
              <a:rPr lang="en-US"/>
              <a:t>(AKA "big honkin' server")</a:t>
            </a:r>
          </a:p>
          <a:p>
            <a:pPr lvl="0"/>
            <a:r>
              <a:rPr lang="en-US"/>
              <a:t>Multi-tenant, single-instance</a:t>
            </a:r>
          </a:p>
          <a:p>
            <a:pPr lvl="0"/>
            <a:r>
              <a:rPr lang="en-US"/>
              <a:t>Single-tenant, multi-instance</a:t>
            </a:r>
          </a:p>
          <a:p>
            <a:pPr lvl="1"/>
            <a:r>
              <a:rPr lang="en-US"/>
              <a:t>(AKA instance-per-tenant)</a:t>
            </a:r>
          </a:p>
          <a:p>
            <a:pPr lvl="0"/>
            <a:r>
              <a:rPr lang="en-US"/>
              <a:t>Multi-tenant, multi-instance</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 elasticity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"Resource elasticity"</a:t>
            </a:r>
          </a:p>
          <a:p>
            <a:pPr lvl="0"/>
            <a:r>
              <a:rPr lang="en-US"/>
              <a:t>it's about quickly spinning servers up, true</a:t>
            </a:r>
          </a:p>
          <a:p>
            <a:pPr lvl="0"/>
            <a:r>
              <a:rPr lang="en-US"/>
              <a:t>it's also about spinning them down</a:t>
            </a:r>
          </a:p>
          <a:p>
            <a:pPr lvl="0">
              <a:buNone/>
            </a:pPr>
            <a:r>
              <a:rPr lang="en-US" b="true"/>
              <a:t>But be careful how easy servers spin up</a:t>
            </a:r>
          </a:p>
          <a:p>
            <a:pPr lvl="0"/>
            <a:r>
              <a:rPr lang="en-US"/>
              <a:t>load-testing</a:t>
            </a:r>
          </a:p>
          <a:p>
            <a:pPr lvl="0"/>
            <a:r>
              <a:rPr lang="en-US"/>
              <a:t>DDoS attacks</a:t>
            </a:r>
          </a:p>
          <a:p>
            <a:pPr lvl="0"/>
            <a:r>
              <a:rPr lang="en-US"/>
              <a:t>the non-technical components of the business</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Geo-distribution</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Geo-distribution is the ability to regionalize servers</a:t>
            </a:r>
          </a:p>
          <a:p>
            <a:pPr lvl="0"/>
            <a:r>
              <a:rPr lang="en-US"/>
              <a:t>do you care?</a:t>
            </a:r>
          </a:p>
          <a:p>
            <a:pPr lvl="1"/>
            <a:r>
              <a:rPr lang="en-US"/>
              <a:t>lots of server apps written without concern to topology, or assuming a single fixed topology</a:t>
            </a:r>
          </a:p>
          <a:p>
            <a:pPr lvl="0"/>
            <a:r>
              <a:rPr lang="en-US"/>
              <a:t>remember that Cloud providers can move machines around without telling you</a:t>
            </a:r>
          </a:p>
          <a:p>
            <a:pPr lvl="0"/>
            <a:r>
              <a:rPr lang="en-US"/>
              <a:t>how does this change your programming model?</a:t>
            </a:r>
          </a:p>
          <a:p>
            <a:pPr lvl="0"/>
            <a:r>
              <a:rPr lang="en-US"/>
              <a:t>remember that latency is not zero!</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Customer relationships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Your customers are not Cloud customers</a:t>
            </a:r>
          </a:p>
          <a:p>
            <a:pPr lvl="0"/>
            <a:r>
              <a:rPr lang="en-US"/>
              <a:t>Your customers are your customers</a:t>
            </a:r>
          </a:p>
          <a:p>
            <a:pPr lvl="0"/>
            <a:r>
              <a:rPr lang="en-US"/>
              <a:t>... and you are a Cloud customer</a:t>
            </a:r>
          </a:p>
          <a:p>
            <a:pPr lvl="0">
              <a:buNone/>
            </a:pPr>
            <a:r>
              <a:rPr lang="en-US" b="true"/>
              <a:t>Be very clear about these two relationships</a:t>
            </a:r>
          </a:p>
          <a:p>
            <a:pPr lvl="0"/>
            <a:r>
              <a:rPr lang="en-US"/>
              <a:t>write SLAs accordingly</a:t>
            </a:r>
          </a:p>
          <a:p>
            <a:pPr lvl="0"/>
            <a:r>
              <a:rPr lang="en-US"/>
              <a:t>examine legal and regulatory requirements carefully</a:t>
            </a:r>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Recoverability and fault-tolerance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When you own the server, recoverability is your problem... and under your control</a:t>
            </a:r>
          </a:p>
          <a:p>
            <a:pPr lvl="0"/>
            <a:r>
              <a:rPr lang="en-US"/>
              <a:t>Cloud providers usually admin the server better than you...</a:t>
            </a:r>
          </a:p>
          <a:p>
            <a:pPr lvl="0"/>
            <a:r>
              <a:rPr lang="en-US"/>
              <a:t>... but when the servers go down, it's a BFD</a:t>
            </a:r>
          </a:p>
          <a:p>
            <a:pPr lvl="0"/>
            <a:r>
              <a:rPr lang="en-US"/>
              <a:t>... and usually it's not just a "reboot the server" fix</a:t>
            </a:r>
          </a:p>
          <a:p>
            <a:pPr lvl="0">
              <a:buNone/>
            </a:pPr>
            <a:r>
              <a:rPr lang="en-US" b="true"/>
              <a:t>When you build a Cloud app, take that into account</a:t>
            </a:r>
          </a:p>
          <a:p>
            <a:pPr lvl="0"/>
            <a:r>
              <a:rPr lang="en-US"/>
              <a:t>build architectures that minimize dependencies</a:t>
            </a:r>
          </a:p>
          <a:p>
            <a:pPr lvl="0"/>
            <a:r>
              <a:rPr lang="en-US"/>
              <a:t>build "watertight compartments"</a:t>
            </a:r>
          </a:p>
          <a:p>
            <a:pPr lvl="0"/>
            <a:r>
              <a:rPr lang="en-US"/>
              <a:t>build the Cloud app as the back-end, not the front-end</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Cost structure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apps cost differently than self- or commercially-hosted ones</a:t>
            </a:r>
          </a:p>
          <a:p>
            <a:pPr lvl="0"/>
            <a:r>
              <a:rPr lang="en-US"/>
              <a:t>... and contrary to popular opinion, it's rarely cheaper!</a:t>
            </a:r>
          </a:p>
          <a:p>
            <a:pPr lvl="0"/>
            <a:r>
              <a:rPr lang="en-US" i="true"/>
              <a:t>Cap-ex</a:t>
            </a:r>
            <a:r>
              <a:rPr lang="en-US"/>
              <a:t> vs </a:t>
            </a:r>
            <a:r>
              <a:rPr lang="en-US" i="true"/>
              <a:t>Op-ex</a:t>
            </a:r>
          </a:p>
          <a:p>
            <a:pPr lvl="1"/>
            <a:r>
              <a:rPr lang="en-US"/>
              <a:t>be aware of tax breaks, budget structures, etc</a:t>
            </a:r>
          </a:p>
          <a:p>
            <a:pPr lvl="0"/>
            <a:r>
              <a:rPr lang="en-US"/>
              <a:t>Be aware that lots of different costs come up:</a:t>
            </a:r>
          </a:p>
          <a:p>
            <a:pPr lvl="1"/>
            <a:r>
              <a:rPr lang="en-US"/>
              <a:t>uptime</a:t>
            </a:r>
          </a:p>
          <a:p>
            <a:pPr lvl="1"/>
            <a:r>
              <a:rPr lang="en-US"/>
              <a:t>receiving a request</a:t>
            </a:r>
          </a:p>
          <a:p>
            <a:pPr lvl="1"/>
            <a:r>
              <a:rPr lang="en-US"/>
              <a:t>sending a response</a:t>
            </a:r>
          </a:p>
          <a:p>
            <a:pPr lvl="1"/>
            <a:r>
              <a:rPr lang="en-US"/>
              <a:t>dropping a message in a queue</a:t>
            </a:r>
          </a:p>
          <a:p>
            <a:pPr lvl="1"/>
            <a:r>
              <a:rPr lang="en-US"/>
              <a:t>writing to a BLOB</a:t>
            </a:r>
          </a:p>
          <a:p>
            <a:pPr lvl="1"/>
            <a:r>
              <a:rPr lang="en-US"/>
              <a:t>writing to a table</a:t>
            </a:r>
          </a:p>
          <a:p>
            <a:pPr lvl="0"/>
            <a:r>
              <a:rPr lang="en-US"/>
              <a:t>More importantly, how would your app's costs change if the pricing model changed?</a:t>
            </a:r>
          </a:p>
          <a:p>
            <a:pPr lvl="0"/>
            <a:r>
              <a:rPr lang="en-US"/>
              <a:t>Do the math! $.12 doesn't sound like much, but it adds up</a:t>
            </a:r>
          </a:p>
          <a:p>
            <a:pPr lvl="1"/>
            <a:r>
              <a:rPr lang="en-US"/>
              <a:t>and keep an eye on the dashboard to avoid surprise end-of-the-month costs</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Five-Minute Rule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this talk is not:</a:t>
            </a:r>
          </a:p>
          <a:p>
            <a:pPr lvl="0"/>
            <a:r>
              <a:rPr lang="en-US"/>
              <a:t>an introduction to developing Cloud apps</a:t>
            </a:r>
          </a:p>
          <a:p>
            <a:pPr lvl="0"/>
            <a:r>
              <a:rPr lang="en-US"/>
              <a:t>an introduction to anybody's Cloud offering</a:t>
            </a:r>
          </a:p>
          <a:p>
            <a:pPr lvl="0"/>
            <a:r>
              <a:rPr lang="en-US"/>
              <a:t>an introduction to converting Cloud apps</a:t>
            </a:r>
          </a:p>
          <a:p>
            <a:pPr lvl="0">
              <a:buNone/>
            </a:pPr>
            <a:r>
              <a:rPr lang="en-US" b="true"/>
              <a:t>What this talk is:</a:t>
            </a:r>
          </a:p>
          <a:p>
            <a:pPr lvl="0"/>
            <a:r>
              <a:rPr lang="en-US"/>
              <a:t>a discussion of how Cloud apps differ from self-hosted apps</a:t>
            </a:r>
          </a:p>
          <a:p>
            <a:pPr lvl="0"/>
            <a:r>
              <a:rPr lang="en-US"/>
              <a:t>some cautionary tales</a:t>
            </a:r>
          </a:p>
          <a:p>
            <a:pPr lvl="0"/>
            <a:r>
              <a:rPr lang="en-US"/>
              <a:t>some generalized advice (but not "best practices")</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Data storage and retrieval</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BLOBs vs Tables: Who's right?</a:t>
            </a:r>
          </a:p>
          <a:p>
            <a:pPr lvl="0"/>
            <a:r>
              <a:rPr lang="en-US"/>
              <a:t>BLOBs offer some schema flexibility</a:t>
            </a:r>
          </a:p>
          <a:p>
            <a:pPr lvl="1"/>
            <a:r>
              <a:rPr lang="en-US"/>
              <a:t>Pro: no more database upgrades!</a:t>
            </a:r>
          </a:p>
          <a:p>
            <a:pPr lvl="1"/>
            <a:r>
              <a:rPr lang="en-US"/>
              <a:t>Con: no more database validation!</a:t>
            </a:r>
          </a:p>
          <a:p>
            <a:pPr lvl="0"/>
            <a:r>
              <a:rPr lang="en-US"/>
              <a:t>Tables offer more support and interoperability</a:t>
            </a:r>
          </a:p>
          <a:p>
            <a:pPr lvl="1"/>
            <a:r>
              <a:rPr lang="en-US"/>
              <a:t>Pro: less complicated code!</a:t>
            </a:r>
          </a:p>
          <a:p>
            <a:pPr lvl="1"/>
            <a:r>
              <a:rPr lang="en-US"/>
              <a:t>Con: schemas! schemas aren't yours anymore!</a:t>
            </a:r>
          </a:p>
          <a:p>
            <a:pPr lvl="0"/>
            <a:r>
              <a:rPr lang="en-US"/>
              <a:t>Keep OLAP and OLTP separate</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Testing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You were planning on unit-testing this thing, right?</a:t>
            </a:r>
          </a:p>
          <a:p>
            <a:pPr lvl="0"/>
            <a:r>
              <a:rPr lang="en-US"/>
              <a:t>Note that "unit" testing takes on a whole new complexity here</a:t>
            </a:r>
          </a:p>
          <a:p>
            <a:pPr lvl="1"/>
            <a:r>
              <a:rPr lang="en-US"/>
              <a:t>do yo mock out the cloud, or just use it?</a:t>
            </a:r>
          </a:p>
          <a:p>
            <a:pPr lvl="0"/>
            <a:r>
              <a:rPr lang="en-US"/>
              <a:t>Unit-testing the components on the developer machine may result in subtle differences</a:t>
            </a:r>
          </a:p>
          <a:p>
            <a:pPr lvl="1"/>
            <a:r>
              <a:rPr lang="en-US"/>
              <a:t>Judicious use of mocking here can help eliminate surprises</a:t>
            </a:r>
          </a:p>
          <a:p>
            <a:pPr lvl="0"/>
            <a:r>
              <a:rPr lang="en-US"/>
              <a:t>Whole-application-testing/acceptance-testing should be done in another cloud environment (not a dev environment) provisioned similarly</a:t>
            </a:r>
          </a:p>
          <a:p>
            <a:pPr lvl="1"/>
            <a:r>
              <a:rPr lang="en-US"/>
              <a:t>In other words, treat testing exactly as you would for Production servers</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Upgrades and deployments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Deploying new versions to the Cloud is a little different than your own server</a:t>
            </a:r>
          </a:p>
          <a:p>
            <a:pPr lvl="0"/>
            <a:r>
              <a:rPr lang="en-US"/>
              <a:t>When upgrading, does your upgrade require...</a:t>
            </a:r>
          </a:p>
          <a:p>
            <a:pPr lvl="1"/>
            <a:r>
              <a:rPr lang="en-US"/>
              <a:t>restarted instances?</a:t>
            </a:r>
          </a:p>
          <a:p>
            <a:pPr lvl="1"/>
            <a:r>
              <a:rPr lang="en-US"/>
              <a:t>reprovisioning the instances?</a:t>
            </a:r>
          </a:p>
          <a:p>
            <a:pPr lvl="1"/>
            <a:r>
              <a:rPr lang="en-US"/>
              <a:t>changing the instance mappings (DNS, etc)?</a:t>
            </a:r>
          </a:p>
          <a:p>
            <a:pPr lvl="0"/>
            <a:r>
              <a:rPr lang="en-US"/>
              <a:t>... and if so, how will it be handled?</a:t>
            </a:r>
          </a:p>
          <a:p>
            <a:pPr lvl="0">
              <a:buNone/>
            </a:pPr>
            <a:r>
              <a:rPr lang="en-US" b="true"/>
              <a:t>Keep an eye on the effects of new code on:</a:t>
            </a:r>
          </a:p>
          <a:p>
            <a:pPr lvl="0"/>
            <a:r>
              <a:rPr lang="en-US"/>
              <a:t>OS version, platform (JVM, .NET Framework, etc) version</a:t>
            </a:r>
          </a:p>
          <a:p>
            <a:pPr lvl="0"/>
            <a:r>
              <a:rPr lang="en-US"/>
              <a:t>Virtual machine size</a:t>
            </a:r>
          </a:p>
          <a:p>
            <a:pPr lvl="0"/>
            <a:r>
              <a:rPr lang="en-US"/>
              <a:t>Application configuration settings</a:t>
            </a:r>
          </a:p>
          <a:p>
            <a:pPr lvl="0"/>
            <a:r>
              <a:rPr lang="en-US"/>
              <a:t>and so on</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Flexibility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"[CouchDB/MongoDB/XMPP/whatever] is hot! We need it!"</a:t>
            </a:r>
          </a:p>
          <a:p>
            <a:pPr lvl="0"/>
            <a:r>
              <a:rPr lang="en-US"/>
              <a:t>Great--does your Cloud provider support it?</a:t>
            </a:r>
          </a:p>
          <a:p>
            <a:pPr lvl="0">
              <a:buNone/>
            </a:pPr>
            <a:r>
              <a:rPr lang="en-US" b="true"/>
              <a:t>Cloud providers are interested in creating instances they can support</a:t>
            </a:r>
          </a:p>
          <a:p>
            <a:pPr lvl="0"/>
            <a:r>
              <a:rPr lang="en-US"/>
              <a:t>custom bits on those instances resists that strategy</a:t>
            </a:r>
          </a:p>
          <a:p>
            <a:pPr lvl="0"/>
            <a:r>
              <a:rPr lang="en-US"/>
              <a:t>this may completely screw up your Cloud strategy</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Debugging</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Debugging a cloud app isn't quite like debugging a Production app</a:t>
            </a:r>
          </a:p>
          <a:p>
            <a:pPr lvl="0"/>
            <a:r>
              <a:rPr lang="en-US"/>
              <a:t>For starters, you're not sitting in front of the machine</a:t>
            </a:r>
          </a:p>
          <a:p>
            <a:pPr lvl="0">
              <a:buNone/>
            </a:pPr>
            <a:r>
              <a:rPr lang="en-US" b="true"/>
              <a:t>Consider:</a:t>
            </a:r>
          </a:p>
          <a:p>
            <a:pPr lvl="0"/>
            <a:r>
              <a:rPr lang="en-US"/>
              <a:t>Never use the console or other home-grown mechanisms</a:t>
            </a:r>
          </a:p>
          <a:p>
            <a:pPr lvl="0"/>
            <a:r>
              <a:rPr lang="en-US"/>
              <a:t>Practice debugging the app while it's in the Cloud</a:t>
            </a:r>
          </a:p>
          <a:p>
            <a:pPr lvl="0"/>
            <a:r>
              <a:rPr lang="en-US"/>
              <a:t>Instrumenting the app with your own instrumentation</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programming is similar to plain ol' enterprise development</a:t>
            </a:r>
          </a:p>
          <a:p>
            <a:pPr lvl="0"/>
            <a:r>
              <a:rPr lang="en-US"/>
              <a:t>... but not identical</a:t>
            </a:r>
          </a:p>
          <a:p>
            <a:pPr lvl="0"/>
            <a:r>
              <a:rPr lang="en-US"/>
              <a:t>... and the differences are subtle</a:t>
            </a:r>
          </a:p>
          <a:p>
            <a:pPr>
              <a:buNone/>
            </a:pPr>
            <a:r>
              <a:rPr lang="en-US"/>
              <a:t>Remember, cloud requires developers to think about considerations (costs) that traditionally we've been able to ignore</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Resources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Books</a:t>
            </a:r>
          </a:p>
          <a:p>
            <a:pPr lvl="0"/>
            <a:r>
              <a:rPr lang="en-US"/>
              <a:t>"Release It!"</a:t>
            </a:r>
          </a:p>
          <a:p>
            <a:pPr lvl="1"/>
            <a:r>
              <a:rPr lang="en-US"/>
              <a:t>by Michael Nygard; Pragmatic Bookshelf</a:t>
            </a:r>
          </a:p>
          <a:p>
            <a:pPr lvl="0"/>
            <a:r>
              <a:rPr lang="en-US"/>
              <a:t>"Developing Applications for the Cloud" (p&amp;p guide)</a:t>
            </a:r>
          </a:p>
          <a:p>
            <a:pPr lvl="1"/>
            <a:r>
              <a:rPr lang="en-US"/>
              <a:t>by Betts, Densmore, et al; Microsoft Press</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Cloud</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is this thing, cloud?</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Computing</a:t>
            </a:r>
          </a:p>
          <a:p>
            <a:pPr lvl="0"/>
            <a:r>
              <a:rPr lang="en-US"/>
              <a:t>like most IT terms, it's ridiculously vague</a:t>
            </a:r>
          </a:p>
          <a:p>
            <a:pPr lvl="1"/>
            <a:r>
              <a:rPr lang="en-US"/>
              <a:t>my "cloud" and your "cloud" are almost guaranteed to mean different things</a:t>
            </a:r>
          </a:p>
          <a:p>
            <a:pPr lvl="0"/>
            <a:r>
              <a:rPr lang="en-US"/>
              <a:t>Consumer cloud vs. Developer cloud</a:t>
            </a:r>
          </a:p>
          <a:p>
            <a:pPr lvl="1"/>
            <a:r>
              <a:rPr lang="en-US"/>
              <a:t>vs. IT cloud vs. Management cloud vs ...</a:t>
            </a:r>
          </a:p>
          <a:p>
            <a:pPr lvl="0"/>
            <a:r>
              <a:rPr lang="en-US"/>
              <a:t>industry has established a few core terms...</a:t>
            </a:r>
          </a:p>
          <a:p>
            <a:pPr lvl="1"/>
            <a:r>
              <a:rPr lang="en-US"/>
              <a:t>... but they're consistent only at very vague/strategic levels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Computing: The idea</a:t>
            </a:r>
          </a:p>
          <a:p>
            <a:pPr lvl="0"/>
            <a:r>
              <a:rPr lang="en-US"/>
              <a:t>"it's not your problem"</a:t>
            </a:r>
          </a:p>
          <a:p>
            <a:pPr lvl="1"/>
            <a:r>
              <a:rPr lang="en-US"/>
              <a:t>third-party providers take IT load off your shoulders</a:t>
            </a:r>
          </a:p>
          <a:p>
            <a:pPr lvl="1"/>
            <a:r>
              <a:rPr lang="en-US"/>
              <a:t>this can be hardware, infrastructure, whatever</a:t>
            </a:r>
          </a:p>
          <a:p>
            <a:pPr lvl="0"/>
            <a:r>
              <a:rPr lang="en-US"/>
              <a:t>"economies of scale"</a:t>
            </a:r>
          </a:p>
          <a:p>
            <a:pPr lvl="1"/>
            <a:r>
              <a:rPr lang="en-US"/>
              <a:t>cloud providers can afford to invest in infrastructure</a:t>
            </a:r>
          </a:p>
          <a:p>
            <a:pPr lvl="1"/>
            <a:r>
              <a:rPr lang="en-US"/>
              <a:t>you wouldn't (or couldn't)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Cloud Computing: The benefits</a:t>
            </a:r>
          </a:p>
          <a:p>
            <a:pPr lvl="0"/>
            <a:r>
              <a:rPr lang="en-US"/>
              <a:t>"Fire them!"</a:t>
            </a:r>
          </a:p>
          <a:p>
            <a:pPr lvl="1"/>
            <a:r>
              <a:rPr lang="en-US"/>
              <a:t>cloud providers take IT costs off your shoulders</a:t>
            </a:r>
          </a:p>
          <a:p>
            <a:pPr lvl="1"/>
            <a:r>
              <a:rPr lang="en-US"/>
              <a:t>... including people and their associated costs</a:t>
            </a:r>
          </a:p>
          <a:p>
            <a:pPr lvl="0"/>
            <a:r>
              <a:rPr lang="en-US"/>
              <a:t>"Get more!"</a:t>
            </a:r>
          </a:p>
          <a:p>
            <a:pPr lvl="1"/>
            <a:r>
              <a:rPr lang="en-US"/>
              <a:t>acquiring additional resources is trivial</a:t>
            </a:r>
          </a:p>
          <a:p>
            <a:pPr lvl="1"/>
            <a:r>
              <a:rPr lang="en-US"/>
              <a:t>cloud providers will already have a pool to draw from</a:t>
            </a:r>
          </a:p>
          <a:p>
            <a:pPr lvl="1"/>
            <a:r>
              <a:rPr lang="en-US"/>
              <a:t>pool will be installed and ready to go</a:t>
            </a:r>
          </a:p>
          <a:p>
            <a:pPr lvl="0"/>
            <a:r>
              <a:rPr lang="en-US"/>
              <a:t>"Maintain it!"</a:t>
            </a:r>
          </a:p>
          <a:p>
            <a:pPr lvl="1"/>
            <a:r>
              <a:rPr lang="en-US"/>
              <a:t>cloud providers handle maintenance/upgrades/etc</a:t>
            </a:r>
          </a:p>
          <a:p>
            <a:pPr lvl="1"/>
            <a:r>
              <a:rPr lang="en-US"/>
              <a:t>cloud providers handle monitoring, recovery, etc</a:t>
            </a:r>
          </a:p>
          <a:p>
            <a:pPr lvl="0"/>
            <a:r>
              <a:rPr lang="en-US"/>
              <a:t>... and more along these lines</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Cloud Glossary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What terms do we agree on?</a:t>
            </a:r>
            <a:endParaRPr lang="en-US" smtClean="0"/>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Cloud: Glossary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Let's come to agreement on a few terms</a:t>
            </a:r>
          </a:p>
          <a:p>
            <a:pPr lvl="0"/>
            <a:r>
              <a:rPr lang="en-US"/>
              <a:t>Without this, we're shooting past each other</a:t>
            </a:r>
          </a:p>
          <a:p>
            <a:pPr lvl="0"/>
            <a:r>
              <a:rPr lang="en-US"/>
              <a:t>These are my accepted definitions</a:t>
            </a:r>
          </a:p>
          <a:p>
            <a:pPr lvl="1"/>
            <a:r>
              <a:rPr lang="en-US"/>
              <a:t>but it's my talk, so deal with it</a:t>
            </a:r>
          </a:p>
          <a:p>
            <a:pPr lvl="0"/>
            <a:r>
              <a:rPr lang="en-US"/>
              <a:t>More importantly, this gives us a starting point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With the dawn of the new decade, "cloud" swept into developers' (and their managers'!) mindsets with a vengeance. Suddenly, everything was "in the cloud", development was racing "to the cloud", and if you weren't "cloud-friendly", you were facing an uphill battle. And yet, with all this "cloud", nobody really sat down to think about how we architect systems for the cloud, or how it is (or isn't) different from building traditional "on-premise" (that is to say, not "in the cloud") applications. In this session, we'll do exactly that, taking a hard look at how cloud-based applications are similar to, yet very different from, traditionally-hosted applications.
</dc:description>
  <cp:keywords>Architecture, Enterprise, Cloud, Distributed Systems, Data Storage, Security</cp:keywords>
  <dcterms:modified xsi:type="dcterms:W3CDTF">2011-08-01T06:04:30Z</dcterms:modified>
  <cp:revision>1</cp:revision>
  <dc:subject>Architecture, Enterprise, Cloud, Distributed Systems, Data Storage, Security</dc:subject>
  <dc:title>Busy Architect's Guide   to Architecting for the Cloud</dc:title>
</cp:coreProperties>
</file>